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8"/>
  </p:notesMasterIdLst>
  <p:sldIdLst>
    <p:sldId id="283" r:id="rId5"/>
    <p:sldId id="256" r:id="rId6"/>
    <p:sldId id="257" r:id="rId7"/>
  </p:sldIdLst>
  <p:sldSz cx="18288000" cy="10287000"/>
  <p:notesSz cx="6858000" cy="9144000"/>
  <p:embeddedFontLst>
    <p:embeddedFont>
      <p:font typeface="等线" panose="02010600030101010101" pitchFamily="2" charset="-122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Roboto Bold" panose="02000000000000000000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876163-52CB-4959-BDA8-2D5E811F1877}" v="39" dt="2023-07-12T05:27:23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80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13.fntdata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shant Verma" userId="3e4f7ee6-f536-497d-8598-a4b7d9848618" providerId="ADAL" clId="{E4876163-52CB-4959-BDA8-2D5E811F1877}"/>
    <pc:docChg chg="custSel modSld">
      <pc:chgData name="Prashant Verma" userId="3e4f7ee6-f536-497d-8598-a4b7d9848618" providerId="ADAL" clId="{E4876163-52CB-4959-BDA8-2D5E811F1877}" dt="2023-07-12T05:29:03.616" v="84" actId="1036"/>
      <pc:docMkLst>
        <pc:docMk/>
      </pc:docMkLst>
      <pc:sldChg chg="modSp mod">
        <pc:chgData name="Prashant Verma" userId="3e4f7ee6-f536-497d-8598-a4b7d9848618" providerId="ADAL" clId="{E4876163-52CB-4959-BDA8-2D5E811F1877}" dt="2023-07-12T05:28:23.449" v="72" actId="14100"/>
        <pc:sldMkLst>
          <pc:docMk/>
          <pc:sldMk cId="0" sldId="256"/>
        </pc:sldMkLst>
        <pc:spChg chg="mod">
          <ac:chgData name="Prashant Verma" userId="3e4f7ee6-f536-497d-8598-a4b7d9848618" providerId="ADAL" clId="{E4876163-52CB-4959-BDA8-2D5E811F1877}" dt="2023-07-12T05:27:55.704" v="70" actId="1035"/>
          <ac:spMkLst>
            <pc:docMk/>
            <pc:sldMk cId="0" sldId="256"/>
            <ac:spMk id="9" creationId="{00000000-0000-0000-0000-000000000000}"/>
          </ac:spMkLst>
        </pc:spChg>
        <pc:picChg chg="mod">
          <ac:chgData name="Prashant Verma" userId="3e4f7ee6-f536-497d-8598-a4b7d9848618" providerId="ADAL" clId="{E4876163-52CB-4959-BDA8-2D5E811F1877}" dt="2023-07-12T05:28:23.449" v="72" actId="14100"/>
          <ac:picMkLst>
            <pc:docMk/>
            <pc:sldMk cId="0" sldId="256"/>
            <ac:picMk id="8" creationId="{00000000-0000-0000-0000-000000000000}"/>
          </ac:picMkLst>
        </pc:picChg>
      </pc:sldChg>
      <pc:sldChg chg="modSp mod">
        <pc:chgData name="Prashant Verma" userId="3e4f7ee6-f536-497d-8598-a4b7d9848618" providerId="ADAL" clId="{E4876163-52CB-4959-BDA8-2D5E811F1877}" dt="2023-07-12T05:29:03.616" v="84" actId="1036"/>
        <pc:sldMkLst>
          <pc:docMk/>
          <pc:sldMk cId="0" sldId="257"/>
        </pc:sldMkLst>
        <pc:spChg chg="mod">
          <ac:chgData name="Prashant Verma" userId="3e4f7ee6-f536-497d-8598-a4b7d9848618" providerId="ADAL" clId="{E4876163-52CB-4959-BDA8-2D5E811F1877}" dt="2023-07-12T05:28:47.282" v="73" actId="20577"/>
          <ac:spMkLst>
            <pc:docMk/>
            <pc:sldMk cId="0" sldId="257"/>
            <ac:spMk id="22" creationId="{00000000-0000-0000-0000-000000000000}"/>
          </ac:spMkLst>
        </pc:spChg>
        <pc:spChg chg="mod">
          <ac:chgData name="Prashant Verma" userId="3e4f7ee6-f536-497d-8598-a4b7d9848618" providerId="ADAL" clId="{E4876163-52CB-4959-BDA8-2D5E811F1877}" dt="2023-07-12T05:29:03.616" v="84" actId="1036"/>
          <ac:spMkLst>
            <pc:docMk/>
            <pc:sldMk cId="0" sldId="257"/>
            <ac:spMk id="35" creationId="{00000000-0000-0000-0000-000000000000}"/>
          </ac:spMkLst>
        </pc:spChg>
      </pc:sldChg>
      <pc:sldChg chg="addSp delSp modSp mod">
        <pc:chgData name="Prashant Verma" userId="3e4f7ee6-f536-497d-8598-a4b7d9848618" providerId="ADAL" clId="{E4876163-52CB-4959-BDA8-2D5E811F1877}" dt="2023-07-12T05:27:23.570" v="58" actId="962"/>
        <pc:sldMkLst>
          <pc:docMk/>
          <pc:sldMk cId="3404835609" sldId="283"/>
        </pc:sldMkLst>
        <pc:spChg chg="mod">
          <ac:chgData name="Prashant Verma" userId="3e4f7ee6-f536-497d-8598-a4b7d9848618" providerId="ADAL" clId="{E4876163-52CB-4959-BDA8-2D5E811F1877}" dt="2023-07-12T05:22:44.298" v="17" actId="6549"/>
          <ac:spMkLst>
            <pc:docMk/>
            <pc:sldMk cId="3404835609" sldId="283"/>
            <ac:spMk id="3" creationId="{28FC1CFB-02F4-BE45-931F-E9A5253E6DB9}"/>
          </ac:spMkLst>
        </pc:spChg>
        <pc:picChg chg="del">
          <ac:chgData name="Prashant Verma" userId="3e4f7ee6-f536-497d-8598-a4b7d9848618" providerId="ADAL" clId="{E4876163-52CB-4959-BDA8-2D5E811F1877}" dt="2023-07-12T05:26:17.758" v="18" actId="478"/>
          <ac:picMkLst>
            <pc:docMk/>
            <pc:sldMk cId="3404835609" sldId="283"/>
            <ac:picMk id="2" creationId="{F28BB832-3D56-B446-96F1-065AA26FAED6}"/>
          </ac:picMkLst>
        </pc:picChg>
        <pc:picChg chg="del">
          <ac:chgData name="Prashant Verma" userId="3e4f7ee6-f536-497d-8598-a4b7d9848618" providerId="ADAL" clId="{E4876163-52CB-4959-BDA8-2D5E811F1877}" dt="2023-07-12T05:26:22.889" v="19" actId="478"/>
          <ac:picMkLst>
            <pc:docMk/>
            <pc:sldMk cId="3404835609" sldId="283"/>
            <ac:picMk id="22" creationId="{B56E0382-DE7C-4CA0-97AB-80BA67F0D992}"/>
          </ac:picMkLst>
        </pc:picChg>
        <pc:picChg chg="add mod">
          <ac:chgData name="Prashant Verma" userId="3e4f7ee6-f536-497d-8598-a4b7d9848618" providerId="ADAL" clId="{E4876163-52CB-4959-BDA8-2D5E811F1877}" dt="2023-07-12T05:27:23.570" v="58" actId="962"/>
          <ac:picMkLst>
            <pc:docMk/>
            <pc:sldMk cId="3404835609" sldId="283"/>
            <ac:picMk id="1026" creationId="{77325BF4-437D-95E1-B9E1-ACE88AEAD80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852F7-2B47-4B8E-87FB-58F59E4D9632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A96DE-D816-45D0-8600-C7EB096D3C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894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45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A96DE-D816-45D0-8600-C7EB096D3C4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962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A96DE-D816-45D0-8600-C7EB096D3C4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405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F4C0-073D-46EE-9745-949679BA4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816B95-ED7A-285C-A0BC-4A0A8C97A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DCB28-923D-3800-F87B-C8B1A6FF2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76497-60ED-37EF-E56C-13567860D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BA4E1-5F22-EA86-8069-F9AFE85F4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5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29ED2-B9AA-3301-C36B-ECB13267E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582DC2-DB3B-732F-3A48-9C71C3C17F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95ECD-1DBF-0A3F-CEFB-8384DB53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C5A2F-5F49-8249-3187-BD1A656D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03741D-BB7C-2309-45D6-417B5ECD6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06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5E9C32-2661-C6D7-93A8-B4D5B6676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5262EE-7B4D-A843-B386-71BD0F0B2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699BA-BA43-C04F-3198-9B41053F3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13BE8-CE87-4F53-3F88-8BB4FCEF2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475D4-D582-877D-39D3-A3E3DED94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339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0472A-653B-74B8-52A6-BDCB24A7B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71B8D-9CAD-3FEA-1FC2-E3E3FA123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720C8-94E1-65AC-62D9-94B9A01F1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76D7A-DDB7-A763-43E6-5E1D17D1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94C5-76D0-F7C4-E555-48A53B866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5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81950-F424-71C1-B7C6-4B9B003BD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CD7E6-AC05-F7D3-60CE-7D24CE3A0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38D35-416B-DE4A-7557-7E3B4BA28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28540-D8E0-0580-7DAF-8CDCFA519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610E1-4B73-F3A3-F559-630F64E46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5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AA981-1826-E37F-E990-E013AB13A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FB62F-CD70-42F2-D2D6-D06E784387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1CFF3-A0CE-DD60-7054-7DF2FB735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3C9BF1-89F7-7176-23EB-C759ABABB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2ADD9F-ADED-E308-6C0F-0D4E723E6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EEB86-415D-2D40-7693-D4A1A6197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071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CA0C-F080-2040-40FA-07DD37B9D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49C3A-EB47-CB4C-59E0-26151CA21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3A81BA-7529-8736-70D9-8E44EBE5ED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1F0202-93DA-0734-C8CB-B2AA6FA0DC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7D6239-412E-0EF1-82B5-4B13FCA968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D8304-6FB1-5D99-A5E5-1F10A9157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D8FE44-8BD0-FC56-2497-399557EB3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085234-3F64-9DB0-2F48-159FDC12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78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80B06-2DFD-1CD4-D268-90A02BF5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258DAB-2E32-83F9-1903-0A8E64B4D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E7C761-6B2C-A996-FDCF-B1B4D9BF6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EAD6C5-713C-7257-6199-7B22A8FF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33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EF9373-D20B-2076-EC10-8EDA78C89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11574C-A6A7-7D18-1290-A354271DF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C12E1D-85F1-9C1F-ADF5-EC19640F4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1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B0AC3-842E-EDFD-2A6E-843EEA6C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C300C-8DA6-CD08-13DE-F8A28348E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625B11-B695-9FC0-F3DD-C04BB461F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D30FE0-5BF3-82A1-3269-0AB48B134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DE1F3-17ED-E248-E554-8A707108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B2DEB-2BFD-9F89-18E7-1C5C6CB75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859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7AEF2-4FAD-4FAF-45A2-73085AA5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C21DA1-A183-FC49-3905-209728DDA9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B61028-42F8-E79D-48B9-ECDBA06777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C893A0-BF26-C6F4-7E38-DDC2F80C9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3C374B-B5F7-9F23-7E06-4FFCC4CD5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BB6B8-97E5-6F63-7C93-149B48379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64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930C1C-A3F9-D387-B4C2-27F9A6A6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6E251-38BC-2A9B-8EB2-F94DCD40A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AB7578-AE71-8959-2751-1659B2DA6F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472DD-D7C2-7BD4-F5FF-15F5D3A527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73CA8-FA41-BB61-B606-F79158121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3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18" Type="http://schemas.openxmlformats.org/officeDocument/2006/relationships/image" Target="../media/image21.svg"/><Relationship Id="rId26" Type="http://schemas.openxmlformats.org/officeDocument/2006/relationships/image" Target="../media/image29.sv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sv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svg"/><Relationship Id="rId19" Type="http://schemas.openxmlformats.org/officeDocument/2006/relationships/image" Target="../media/image22.pn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Relationship Id="rId22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FC1CFB-02F4-BE45-931F-E9A5253E6DB9}"/>
              </a:ext>
            </a:extLst>
          </p:cNvPr>
          <p:cNvSpPr txBox="1"/>
          <p:nvPr/>
        </p:nvSpPr>
        <p:spPr>
          <a:xfrm>
            <a:off x="969478" y="3740050"/>
            <a:ext cx="9450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Empowerment of </a:t>
            </a:r>
            <a:r>
              <a:rPr lang="en-PH" altLang="zh-CN" sz="4400" b="1" dirty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Persons with Disabilities</a:t>
            </a:r>
            <a:endParaRPr lang="en-TH" sz="4400" b="1" dirty="0">
              <a:solidFill>
                <a:srgbClr val="3B3838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B9C88C-4E7D-44E6-96D9-9890F5EC0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478" y="6611105"/>
            <a:ext cx="1279982" cy="12799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361939-DA2C-869B-2DDE-C43E81447556}"/>
              </a:ext>
            </a:extLst>
          </p:cNvPr>
          <p:cNvSpPr txBox="1"/>
          <p:nvPr/>
        </p:nvSpPr>
        <p:spPr>
          <a:xfrm>
            <a:off x="2362200" y="6220044"/>
            <a:ext cx="83058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/>
            <a:r>
              <a:rPr lang="en-US" altLang="zh-CN" sz="3200" b="1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Presenter Name  </a:t>
            </a:r>
          </a:p>
          <a:p>
            <a:pPr algn="justLow"/>
            <a:r>
              <a:rPr lang="en-US" altLang="zh-CN" sz="32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Presenter job title </a:t>
            </a:r>
          </a:p>
          <a:p>
            <a:pPr algn="justLow"/>
            <a:r>
              <a:rPr lang="en-US" altLang="zh-CN" sz="32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Department </a:t>
            </a:r>
          </a:p>
          <a:p>
            <a:pPr algn="justLow"/>
            <a:r>
              <a:rPr lang="en-US" altLang="zh-CN" sz="3200" dirty="0"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Organization </a:t>
            </a:r>
          </a:p>
        </p:txBody>
      </p:sp>
      <p:pic>
        <p:nvPicPr>
          <p:cNvPr id="1026" name="Picture 2" descr="Wikipedia Disability icon ">
            <a:extLst>
              <a:ext uri="{FF2B5EF4-FFF2-40B4-BE49-F238E27FC236}">
                <a16:creationId xmlns:a16="http://schemas.microsoft.com/office/drawing/2014/main" id="{77325BF4-437D-95E1-B9E1-ACE88AEAD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4600" y="723900"/>
            <a:ext cx="27813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835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l="3709" t="2992" r="3948" b="17380"/>
          <a:stretch>
            <a:fillRect/>
          </a:stretch>
        </p:blipFill>
        <p:spPr>
          <a:xfrm>
            <a:off x="340272" y="1790700"/>
            <a:ext cx="5368156" cy="784313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59322" y="876300"/>
            <a:ext cx="1238527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Roboto Bold"/>
              </a:rPr>
              <a:t>Mandates on the Third Asia-Pacific Disability Decade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38919" y="3160196"/>
            <a:ext cx="11321525" cy="995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Roboto Bold"/>
              </a:rPr>
              <a:t>Resolution 68/7:</a:t>
            </a:r>
            <a:r>
              <a:rPr lang="en-US" sz="2800">
                <a:solidFill>
                  <a:srgbClr val="000000"/>
                </a:solidFill>
                <a:latin typeface="Roboto"/>
              </a:rPr>
              <a:t> Asian and Pacific Decade of Persons with Disabilities, 2013-2022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38919" y="4976399"/>
            <a:ext cx="11174985" cy="1986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Roboto Bold"/>
              </a:rPr>
              <a:t>Resolution 69/13:</a:t>
            </a:r>
            <a:r>
              <a:rPr lang="en-US" sz="2800">
                <a:solidFill>
                  <a:srgbClr val="000000"/>
                </a:solidFill>
                <a:latin typeface="Roboto"/>
              </a:rPr>
              <a:t> Implementation of the Ministerial Declaration on the Asian and Pacific Decade of Persons with Disabilities, 2013-2022, and the Incheon Strategy to "Make the Right Real" for Persons with Disabilities in Asia and the Pacific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638919" y="7787530"/>
            <a:ext cx="11321525" cy="1490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Roboto Bold"/>
              </a:rPr>
              <a:t>Resolution 74/7:</a:t>
            </a:r>
            <a:r>
              <a:rPr lang="en-US" sz="2800">
                <a:solidFill>
                  <a:srgbClr val="000000"/>
                </a:solidFill>
                <a:latin typeface="Roboto"/>
              </a:rPr>
              <a:t> Towards disability-inclusive sustainable development: implementation of the Beijing Declaration, including the Action Plan to Accelerate the Implementation of the Incheon Strategy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114031" y="3236396"/>
            <a:ext cx="304267" cy="35226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114031" y="5052599"/>
            <a:ext cx="304267" cy="35226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114031" y="7863730"/>
            <a:ext cx="304267" cy="3522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465502" y="5919647"/>
            <a:ext cx="823148" cy="8596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465502" y="4542332"/>
            <a:ext cx="832774" cy="92402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465502" y="8523767"/>
            <a:ext cx="964659" cy="94777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237963" y="4486561"/>
            <a:ext cx="1022845" cy="102284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9291272" y="5919647"/>
            <a:ext cx="969537" cy="96953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9264618" y="7256297"/>
            <a:ext cx="969537" cy="96953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9166844" y="8655521"/>
            <a:ext cx="1097175" cy="81602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4465502" y="7256297"/>
            <a:ext cx="964659" cy="90678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9212526" y="3052159"/>
            <a:ext cx="1005811" cy="97770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4495212" y="3088391"/>
            <a:ext cx="905238" cy="905238"/>
          </a:xfrm>
          <a:prstGeom prst="rect">
            <a:avLst/>
          </a:prstGeom>
        </p:spPr>
      </p:pic>
      <p:sp>
        <p:nvSpPr>
          <p:cNvPr id="18" name="Freeform 18"/>
          <p:cNvSpPr/>
          <p:nvPr/>
        </p:nvSpPr>
        <p:spPr>
          <a:xfrm>
            <a:off x="14607257" y="2890881"/>
            <a:ext cx="3551247" cy="6938595"/>
          </a:xfrm>
          <a:custGeom>
            <a:avLst/>
            <a:gdLst/>
            <a:ahLst/>
            <a:cxnLst/>
            <a:rect l="l" t="t" r="r" b="b"/>
            <a:pathLst>
              <a:path w="3985687" h="7787425">
                <a:moveTo>
                  <a:pt x="3840907" y="7642645"/>
                </a:moveTo>
                <a:lnTo>
                  <a:pt x="3985687" y="7642645"/>
                </a:lnTo>
                <a:lnTo>
                  <a:pt x="3985687" y="7787425"/>
                </a:lnTo>
                <a:lnTo>
                  <a:pt x="3840907" y="7787425"/>
                </a:lnTo>
                <a:lnTo>
                  <a:pt x="3840907" y="7642645"/>
                </a:lnTo>
                <a:close/>
                <a:moveTo>
                  <a:pt x="0" y="144780"/>
                </a:moveTo>
                <a:lnTo>
                  <a:pt x="144780" y="144780"/>
                </a:lnTo>
                <a:lnTo>
                  <a:pt x="144780" y="7642645"/>
                </a:lnTo>
                <a:lnTo>
                  <a:pt x="0" y="7642645"/>
                </a:lnTo>
                <a:lnTo>
                  <a:pt x="0" y="144780"/>
                </a:lnTo>
                <a:close/>
                <a:moveTo>
                  <a:pt x="0" y="7642645"/>
                </a:moveTo>
                <a:lnTo>
                  <a:pt x="144780" y="7642645"/>
                </a:lnTo>
                <a:lnTo>
                  <a:pt x="144780" y="7787425"/>
                </a:lnTo>
                <a:lnTo>
                  <a:pt x="0" y="7787425"/>
                </a:lnTo>
                <a:lnTo>
                  <a:pt x="0" y="7642645"/>
                </a:lnTo>
                <a:close/>
                <a:moveTo>
                  <a:pt x="3840907" y="144780"/>
                </a:moveTo>
                <a:lnTo>
                  <a:pt x="3985687" y="144780"/>
                </a:lnTo>
                <a:lnTo>
                  <a:pt x="3985687" y="7642645"/>
                </a:lnTo>
                <a:lnTo>
                  <a:pt x="3840907" y="7642645"/>
                </a:lnTo>
                <a:lnTo>
                  <a:pt x="3840907" y="144780"/>
                </a:lnTo>
                <a:close/>
                <a:moveTo>
                  <a:pt x="144780" y="7642645"/>
                </a:moveTo>
                <a:lnTo>
                  <a:pt x="3840907" y="7642645"/>
                </a:lnTo>
                <a:lnTo>
                  <a:pt x="3840907" y="7787425"/>
                </a:lnTo>
                <a:lnTo>
                  <a:pt x="144780" y="7787425"/>
                </a:lnTo>
                <a:lnTo>
                  <a:pt x="144780" y="7642645"/>
                </a:lnTo>
                <a:close/>
                <a:moveTo>
                  <a:pt x="3840907" y="0"/>
                </a:moveTo>
                <a:lnTo>
                  <a:pt x="3985687" y="0"/>
                </a:lnTo>
                <a:lnTo>
                  <a:pt x="3985687" y="144780"/>
                </a:lnTo>
                <a:lnTo>
                  <a:pt x="3840907" y="144780"/>
                </a:lnTo>
                <a:lnTo>
                  <a:pt x="3840907" y="0"/>
                </a:lnTo>
                <a:close/>
                <a:moveTo>
                  <a:pt x="0" y="0"/>
                </a:moveTo>
                <a:lnTo>
                  <a:pt x="144780" y="0"/>
                </a:lnTo>
                <a:lnTo>
                  <a:pt x="144780" y="144780"/>
                </a:lnTo>
                <a:lnTo>
                  <a:pt x="0" y="144780"/>
                </a:lnTo>
                <a:lnTo>
                  <a:pt x="0" y="0"/>
                </a:lnTo>
                <a:close/>
                <a:moveTo>
                  <a:pt x="144780" y="0"/>
                </a:moveTo>
                <a:lnTo>
                  <a:pt x="3840907" y="0"/>
                </a:lnTo>
                <a:lnTo>
                  <a:pt x="3840907" y="144780"/>
                </a:lnTo>
                <a:lnTo>
                  <a:pt x="144780" y="144780"/>
                </a:lnTo>
                <a:lnTo>
                  <a:pt x="144780" y="0"/>
                </a:lnTo>
                <a:close/>
              </a:path>
            </a:pathLst>
          </a:custGeom>
          <a:solidFill>
            <a:srgbClr val="4891DC"/>
          </a:solidFill>
        </p:spPr>
        <p:txBody>
          <a:bodyPr/>
          <a:lstStyle/>
          <a:p>
            <a:endParaRPr lang="en-IN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3"/>
          <a:srcRect r="582"/>
          <a:stretch>
            <a:fillRect/>
          </a:stretch>
        </p:blipFill>
        <p:spPr>
          <a:xfrm>
            <a:off x="15111554" y="7256297"/>
            <a:ext cx="2655892" cy="2290781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>
          <a:xfrm>
            <a:off x="15111554" y="3132916"/>
            <a:ext cx="2655892" cy="3964018"/>
          </a:xfrm>
          <a:prstGeom prst="rect">
            <a:avLst/>
          </a:prstGeom>
        </p:spPr>
      </p:pic>
      <p:grpSp>
        <p:nvGrpSpPr>
          <p:cNvPr id="21" name="Group 21"/>
          <p:cNvGrpSpPr/>
          <p:nvPr/>
        </p:nvGrpSpPr>
        <p:grpSpPr>
          <a:xfrm>
            <a:off x="261732" y="3007113"/>
            <a:ext cx="3904447" cy="6684751"/>
            <a:chOff x="0" y="0"/>
            <a:chExt cx="1320764" cy="226126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320764" cy="2261262"/>
            </a:xfrm>
            <a:custGeom>
              <a:avLst/>
              <a:gdLst/>
              <a:ahLst/>
              <a:cxnLst/>
              <a:rect l="l" t="t" r="r" b="b"/>
              <a:pathLst>
                <a:path w="1320764" h="2261262">
                  <a:moveTo>
                    <a:pt x="0" y="0"/>
                  </a:moveTo>
                  <a:lnTo>
                    <a:pt x="1320764" y="0"/>
                  </a:lnTo>
                  <a:lnTo>
                    <a:pt x="1320764" y="2261262"/>
                  </a:lnTo>
                  <a:lnTo>
                    <a:pt x="0" y="2261262"/>
                  </a:lnTo>
                  <a:close/>
                </a:path>
              </a:pathLst>
            </a:custGeom>
            <a:solidFill>
              <a:srgbClr val="EFF0F0"/>
            </a:solidFill>
          </p:spPr>
          <p:txBody>
            <a:bodyPr/>
            <a:lstStyle/>
            <a:p>
              <a:endParaRPr lang="en-IN"/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 rot="5400000">
            <a:off x="1419453" y="5615238"/>
            <a:ext cx="1589005" cy="317801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13469543" y="7106459"/>
            <a:ext cx="2084928" cy="416986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5612310" y="3265635"/>
            <a:ext cx="2975041" cy="560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1: Poverty reduction</a:t>
            </a:r>
          </a:p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&amp; employment 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625029" y="4728967"/>
            <a:ext cx="3367152" cy="560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2: Political participation</a:t>
            </a:r>
          </a:p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&amp; decision-making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665259" y="6187257"/>
            <a:ext cx="2361128" cy="293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3: Accessibility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665259" y="7567858"/>
            <a:ext cx="2869144" cy="293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4: Social protection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612310" y="8788158"/>
            <a:ext cx="2975041" cy="560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5: Early intervention &amp; education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679141" y="3265635"/>
            <a:ext cx="3174971" cy="559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6: Gender equality </a:t>
            </a:r>
          </a:p>
          <a:p>
            <a:pPr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&amp; women's empowerment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653703" y="4856155"/>
            <a:ext cx="3580168" cy="293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7: Disaster risk reduction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666422" y="6207661"/>
            <a:ext cx="2566580" cy="293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8: Disability data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679141" y="7465690"/>
            <a:ext cx="2930886" cy="559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9: CRPD ratification &amp; harmonization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679141" y="8855828"/>
            <a:ext cx="3428886" cy="293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23"/>
              </a:lnSpc>
            </a:pPr>
            <a:r>
              <a:rPr lang="en-US" sz="2002">
                <a:solidFill>
                  <a:srgbClr val="191919"/>
                </a:solidFill>
                <a:latin typeface="Roboto Bold"/>
              </a:rPr>
              <a:t>Goal 10: Cooperation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359322" y="1035050"/>
            <a:ext cx="13250704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Bold"/>
              </a:rPr>
              <a:t>Incheon Strategy and Beijing Declaration and Action Plan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75275" y="3256458"/>
            <a:ext cx="3677361" cy="152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Roboto Bold"/>
              </a:rPr>
              <a:t>Incheon Strategy</a:t>
            </a:r>
          </a:p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Roboto"/>
              </a:rPr>
              <a:t>10 goals, 27 targets and 62 indicators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261732" y="6667500"/>
            <a:ext cx="3904447" cy="2555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Roboto Bold"/>
              </a:rPr>
              <a:t>Beijing Declaration and Action Plan</a:t>
            </a:r>
          </a:p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Roboto"/>
              </a:rPr>
              <a:t>Strategic policy measures for each Incheon Strategy goal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75ED7D36A5404298AFD84534241DA6" ma:contentTypeVersion="16" ma:contentTypeDescription="Create a new document." ma:contentTypeScope="" ma:versionID="9af73df76557e7764e90c9c638ef2ef9">
  <xsd:schema xmlns:xsd="http://www.w3.org/2001/XMLSchema" xmlns:xs="http://www.w3.org/2001/XMLSchema" xmlns:p="http://schemas.microsoft.com/office/2006/metadata/properties" xmlns:ns2="08a8b8a0-b448-41dd-a8de-7c6af4496836" xmlns:ns3="fbaafd80-71ca-49a1-934c-7de3c331e805" targetNamespace="http://schemas.microsoft.com/office/2006/metadata/properties" ma:root="true" ma:fieldsID="4021aa8f78972586a21646f4350fdc40" ns2:_="" ns3:_="">
    <xsd:import namespace="08a8b8a0-b448-41dd-a8de-7c6af4496836"/>
    <xsd:import namespace="fbaafd80-71ca-49a1-934c-7de3c331e8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a8b8a0-b448-41dd-a8de-7c6af44968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16ef7826-fcf7-4b33-bad3-29fefbca485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aafd80-71ca-49a1-934c-7de3c331e80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73f2c5e8-8edb-4abc-b4b3-ed12303dca4f}" ma:internalName="TaxCatchAll" ma:showField="CatchAllData" ma:web="fbaafd80-71ca-49a1-934c-7de3c331e8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baafd80-71ca-49a1-934c-7de3c331e805" xsi:nil="true"/>
    <lcf76f155ced4ddcb4097134ff3c332f xmlns="08a8b8a0-b448-41dd-a8de-7c6af449683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3A37A5-C268-4DB0-B204-08051069C8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a8b8a0-b448-41dd-a8de-7c6af4496836"/>
    <ds:schemaRef ds:uri="fbaafd80-71ca-49a1-934c-7de3c331e8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27A9798-D4F6-463B-AC24-39F5B27DC753}">
  <ds:schemaRefs>
    <ds:schemaRef ds:uri="http://schemas.microsoft.com/office/2006/metadata/properties"/>
    <ds:schemaRef ds:uri="http://schemas.microsoft.com/office/infopath/2007/PartnerControls"/>
    <ds:schemaRef ds:uri="985ec44e-1bab-4c0b-9df0-6ba128686fc9"/>
    <ds:schemaRef ds:uri="8852fea6-4a32-4548-b22b-4ba913964c36"/>
    <ds:schemaRef ds:uri="fbaafd80-71ca-49a1-934c-7de3c331e805"/>
    <ds:schemaRef ds:uri="08a8b8a0-b448-41dd-a8de-7c6af4496836"/>
  </ds:schemaRefs>
</ds:datastoreItem>
</file>

<file path=customXml/itemProps3.xml><?xml version="1.0" encoding="utf-8"?>
<ds:datastoreItem xmlns:ds="http://schemas.openxmlformats.org/officeDocument/2006/customXml" ds:itemID="{7EF0A40F-D8B2-4D18-9AFA-D89AD67604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192</Words>
  <Application>Microsoft Office PowerPoint</Application>
  <PresentationFormat>Custom</PresentationFormat>
  <Paragraphs>30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Roboto</vt:lpstr>
      <vt:lpstr>Calibri</vt:lpstr>
      <vt:lpstr>等线</vt:lpstr>
      <vt:lpstr>Arial</vt:lpstr>
      <vt:lpstr>Roboto Bold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Stakeholder consultation</dc:title>
  <cp:lastModifiedBy>Prashant Verma</cp:lastModifiedBy>
  <cp:revision>13</cp:revision>
  <dcterms:created xsi:type="dcterms:W3CDTF">2006-08-16T00:00:00Z</dcterms:created>
  <dcterms:modified xsi:type="dcterms:W3CDTF">2023-07-12T05:29:15Z</dcterms:modified>
  <dc:identifier>DAFG6pMg5Rg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0x0101006B7C757814C1B44FB9BB63809573BB2C</vt:lpwstr>
  </property>
  <property fmtid="{D5CDD505-2E9C-101B-9397-08002B2CF9AE}" pid="3" name="MediaServiceImageTags">
    <vt:lpwstr/>
  </property>
</Properties>
</file>