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8" r:id="rId5"/>
  </p:sldMasterIdLst>
  <p:notesMasterIdLst>
    <p:notesMasterId r:id="rId17"/>
  </p:notesMasterIdLst>
  <p:sldIdLst>
    <p:sldId id="408" r:id="rId6"/>
    <p:sldId id="359" r:id="rId7"/>
    <p:sldId id="399" r:id="rId8"/>
    <p:sldId id="411" r:id="rId9"/>
    <p:sldId id="412" r:id="rId10"/>
    <p:sldId id="413" r:id="rId11"/>
    <p:sldId id="265" r:id="rId12"/>
    <p:sldId id="263" r:id="rId13"/>
    <p:sldId id="268" r:id="rId14"/>
    <p:sldId id="418" r:id="rId15"/>
    <p:sldId id="41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 snapToGrid="0">
      <p:cViewPr varScale="1">
        <p:scale>
          <a:sx n="105" d="100"/>
          <a:sy n="105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2E5B-E19B-480C-95A3-5ED137419A85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8C2F-D82B-4F5B-A5F6-77810666E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9394D86-D1ED-501B-897E-E376E7C68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1273"/>
            <a:ext cx="12192000" cy="2445195"/>
          </a:xfrm>
        </p:spPr>
        <p:txBody>
          <a:bodyPr/>
          <a:lstStyle>
            <a:lvl1pPr algn="l">
              <a:defRPr sz="7200">
                <a:solidFill>
                  <a:srgbClr val="414042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75E1F-B172-A03F-45E0-A04BD138C314}"/>
              </a:ext>
            </a:extLst>
          </p:cNvPr>
          <p:cNvSpPr txBox="1"/>
          <p:nvPr/>
        </p:nvSpPr>
        <p:spPr>
          <a:xfrm>
            <a:off x="74579" y="-35872"/>
            <a:ext cx="834683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33">
                <a:solidFill>
                  <a:schemeClr val="bg1"/>
                </a:solidFill>
                <a:latin typeface="Atkinson Hyperlegible" pitchFamily="2" charset="0"/>
              </a:rPr>
              <a:t>DAISY Board Meeting November 2025</a:t>
            </a:r>
          </a:p>
        </p:txBody>
      </p:sp>
      <p:pic>
        <p:nvPicPr>
          <p:cNvPr id="9" name="Graphic 8" descr="DAISY Consortium logo">
            <a:extLst>
              <a:ext uri="{FF2B5EF4-FFF2-40B4-BE49-F238E27FC236}">
                <a16:creationId xmlns:a16="http://schemas.microsoft.com/office/drawing/2014/main" id="{E8790A02-CB03-37B4-0EDB-32C70CB82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659" y="4820242"/>
            <a:ext cx="2065757" cy="20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4CD15E-1553-9C37-3AC3-7B89B287E143}"/>
              </a:ext>
            </a:extLst>
          </p:cNvPr>
          <p:cNvSpPr/>
          <p:nvPr/>
        </p:nvSpPr>
        <p:spPr bwMode="auto">
          <a:xfrm>
            <a:off x="-122865" y="0"/>
            <a:ext cx="76554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H="1" flipV="1">
            <a:off x="1035042" y="-78659"/>
            <a:ext cx="11189111" cy="7315200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22" h="5486400">
                <a:moveTo>
                  <a:pt x="0" y="0"/>
                </a:moveTo>
                <a:lnTo>
                  <a:pt x="4594122" y="0"/>
                </a:lnTo>
                <a:cubicBezTo>
                  <a:pt x="4591663" y="1961536"/>
                  <a:pt x="2576051" y="1312607"/>
                  <a:pt x="2816941" y="5486400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3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4CD15E-1553-9C37-3AC3-7B89B287E143}"/>
              </a:ext>
            </a:extLst>
          </p:cNvPr>
          <p:cNvSpPr/>
          <p:nvPr/>
        </p:nvSpPr>
        <p:spPr bwMode="auto">
          <a:xfrm>
            <a:off x="-122865" y="0"/>
            <a:ext cx="76554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H="1" flipV="1">
            <a:off x="-231417" y="-97560"/>
            <a:ext cx="12455568" cy="7053616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5079190"/>
              <a:gd name="connsiteY0" fmla="*/ 0 h 5486400"/>
              <a:gd name="connsiteX1" fmla="*/ 5079190 w 5079190"/>
              <a:gd name="connsiteY1" fmla="*/ 77972 h 5486400"/>
              <a:gd name="connsiteX2" fmla="*/ 2816941 w 5079190"/>
              <a:gd name="connsiteY2" fmla="*/ 5486400 h 5486400"/>
              <a:gd name="connsiteX3" fmla="*/ 0 w 5079190"/>
              <a:gd name="connsiteY3" fmla="*/ 5479026 h 5486400"/>
              <a:gd name="connsiteX4" fmla="*/ 0 w 5079190"/>
              <a:gd name="connsiteY4" fmla="*/ 0 h 5486400"/>
              <a:gd name="connsiteX0" fmla="*/ 0 w 5094818"/>
              <a:gd name="connsiteY0" fmla="*/ 0 h 5500576"/>
              <a:gd name="connsiteX1" fmla="*/ 5079190 w 5094818"/>
              <a:gd name="connsiteY1" fmla="*/ 77972 h 5500576"/>
              <a:gd name="connsiteX2" fmla="*/ 5094818 w 5094818"/>
              <a:gd name="connsiteY2" fmla="*/ 5500576 h 5500576"/>
              <a:gd name="connsiteX3" fmla="*/ 0 w 5094818"/>
              <a:gd name="connsiteY3" fmla="*/ 5479026 h 5500576"/>
              <a:gd name="connsiteX4" fmla="*/ 0 w 5094818"/>
              <a:gd name="connsiteY4" fmla="*/ 0 h 5500576"/>
              <a:gd name="connsiteX0" fmla="*/ 0 w 5101833"/>
              <a:gd name="connsiteY0" fmla="*/ 0 h 5500576"/>
              <a:gd name="connsiteX1" fmla="*/ 5079190 w 5101833"/>
              <a:gd name="connsiteY1" fmla="*/ 77972 h 5500576"/>
              <a:gd name="connsiteX2" fmla="*/ 5094818 w 5101833"/>
              <a:gd name="connsiteY2" fmla="*/ 5500576 h 5500576"/>
              <a:gd name="connsiteX3" fmla="*/ 0 w 5101833"/>
              <a:gd name="connsiteY3" fmla="*/ 5479026 h 5500576"/>
              <a:gd name="connsiteX4" fmla="*/ 0 w 5101833"/>
              <a:gd name="connsiteY4" fmla="*/ 0 h 5500576"/>
              <a:gd name="connsiteX0" fmla="*/ 0 w 5114115"/>
              <a:gd name="connsiteY0" fmla="*/ 0 h 5500576"/>
              <a:gd name="connsiteX1" fmla="*/ 5114115 w 5114115"/>
              <a:gd name="connsiteY1" fmla="*/ 77972 h 5500576"/>
              <a:gd name="connsiteX2" fmla="*/ 5094818 w 5114115"/>
              <a:gd name="connsiteY2" fmla="*/ 5500576 h 5500576"/>
              <a:gd name="connsiteX3" fmla="*/ 0 w 5114115"/>
              <a:gd name="connsiteY3" fmla="*/ 5479026 h 5500576"/>
              <a:gd name="connsiteX4" fmla="*/ 0 w 5114115"/>
              <a:gd name="connsiteY4" fmla="*/ 0 h 55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115" h="5500576">
                <a:moveTo>
                  <a:pt x="0" y="0"/>
                </a:moveTo>
                <a:cubicBezTo>
                  <a:pt x="1531374" y="0"/>
                  <a:pt x="3582741" y="77972"/>
                  <a:pt x="5114115" y="77972"/>
                </a:cubicBezTo>
                <a:cubicBezTo>
                  <a:pt x="5111656" y="2039508"/>
                  <a:pt x="5117805" y="1298430"/>
                  <a:pt x="5094818" y="5500576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BC77C2D7-041A-1C54-7949-608997593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86E10604-3C08-A376-C9E0-6301E9FD3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  <a:lvl2pPr>
              <a:defRPr>
                <a:latin typeface="Atkinson Hyperlegible" pitchFamily="2" charset="0"/>
              </a:defRPr>
            </a:lvl2pPr>
            <a:lvl3pPr>
              <a:defRPr>
                <a:latin typeface="Atkinson Hyperlegible" pitchFamily="2" charset="0"/>
              </a:defRPr>
            </a:lvl3pPr>
            <a:lvl4pPr>
              <a:defRPr>
                <a:latin typeface="Atkinson Hyperlegible" pitchFamily="2" charset="0"/>
              </a:defRPr>
            </a:lvl4pPr>
            <a:lvl5pPr>
              <a:defRPr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845A39-8904-48D3-B887-A614C23E170E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7D2E6-80F3-4497-8288-7D38004E58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rgbClr val="5C70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9587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V="1">
            <a:off x="-117988" y="-78659"/>
            <a:ext cx="11189111" cy="7315200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22" h="5486400">
                <a:moveTo>
                  <a:pt x="0" y="0"/>
                </a:moveTo>
                <a:lnTo>
                  <a:pt x="4594122" y="0"/>
                </a:lnTo>
                <a:cubicBezTo>
                  <a:pt x="4591663" y="1961536"/>
                  <a:pt x="2576051" y="1312607"/>
                  <a:pt x="2816941" y="5486400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4CD15E-1553-9C37-3AC3-7B89B287E143}"/>
              </a:ext>
            </a:extLst>
          </p:cNvPr>
          <p:cNvSpPr/>
          <p:nvPr/>
        </p:nvSpPr>
        <p:spPr bwMode="auto">
          <a:xfrm>
            <a:off x="-122865" y="0"/>
            <a:ext cx="76554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H="1" flipV="1">
            <a:off x="1035042" y="-78659"/>
            <a:ext cx="11189111" cy="7315200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22" h="5486400">
                <a:moveTo>
                  <a:pt x="0" y="0"/>
                </a:moveTo>
                <a:lnTo>
                  <a:pt x="4594122" y="0"/>
                </a:lnTo>
                <a:cubicBezTo>
                  <a:pt x="4591663" y="1961536"/>
                  <a:pt x="2576051" y="1312607"/>
                  <a:pt x="2816941" y="5486400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4CD15E-1553-9C37-3AC3-7B89B287E143}"/>
              </a:ext>
            </a:extLst>
          </p:cNvPr>
          <p:cNvSpPr/>
          <p:nvPr/>
        </p:nvSpPr>
        <p:spPr bwMode="auto">
          <a:xfrm>
            <a:off x="-122865" y="0"/>
            <a:ext cx="76554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H="1" flipV="1">
            <a:off x="-231417" y="-97560"/>
            <a:ext cx="12455568" cy="7053616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5079190"/>
              <a:gd name="connsiteY0" fmla="*/ 0 h 5486400"/>
              <a:gd name="connsiteX1" fmla="*/ 5079190 w 5079190"/>
              <a:gd name="connsiteY1" fmla="*/ 77972 h 5486400"/>
              <a:gd name="connsiteX2" fmla="*/ 2816941 w 5079190"/>
              <a:gd name="connsiteY2" fmla="*/ 5486400 h 5486400"/>
              <a:gd name="connsiteX3" fmla="*/ 0 w 5079190"/>
              <a:gd name="connsiteY3" fmla="*/ 5479026 h 5486400"/>
              <a:gd name="connsiteX4" fmla="*/ 0 w 5079190"/>
              <a:gd name="connsiteY4" fmla="*/ 0 h 5486400"/>
              <a:gd name="connsiteX0" fmla="*/ 0 w 5094818"/>
              <a:gd name="connsiteY0" fmla="*/ 0 h 5500576"/>
              <a:gd name="connsiteX1" fmla="*/ 5079190 w 5094818"/>
              <a:gd name="connsiteY1" fmla="*/ 77972 h 5500576"/>
              <a:gd name="connsiteX2" fmla="*/ 5094818 w 5094818"/>
              <a:gd name="connsiteY2" fmla="*/ 5500576 h 5500576"/>
              <a:gd name="connsiteX3" fmla="*/ 0 w 5094818"/>
              <a:gd name="connsiteY3" fmla="*/ 5479026 h 5500576"/>
              <a:gd name="connsiteX4" fmla="*/ 0 w 5094818"/>
              <a:gd name="connsiteY4" fmla="*/ 0 h 5500576"/>
              <a:gd name="connsiteX0" fmla="*/ 0 w 5101833"/>
              <a:gd name="connsiteY0" fmla="*/ 0 h 5500576"/>
              <a:gd name="connsiteX1" fmla="*/ 5079190 w 5101833"/>
              <a:gd name="connsiteY1" fmla="*/ 77972 h 5500576"/>
              <a:gd name="connsiteX2" fmla="*/ 5094818 w 5101833"/>
              <a:gd name="connsiteY2" fmla="*/ 5500576 h 5500576"/>
              <a:gd name="connsiteX3" fmla="*/ 0 w 5101833"/>
              <a:gd name="connsiteY3" fmla="*/ 5479026 h 5500576"/>
              <a:gd name="connsiteX4" fmla="*/ 0 w 5101833"/>
              <a:gd name="connsiteY4" fmla="*/ 0 h 5500576"/>
              <a:gd name="connsiteX0" fmla="*/ 0 w 5114115"/>
              <a:gd name="connsiteY0" fmla="*/ 0 h 5500576"/>
              <a:gd name="connsiteX1" fmla="*/ 5114115 w 5114115"/>
              <a:gd name="connsiteY1" fmla="*/ 77972 h 5500576"/>
              <a:gd name="connsiteX2" fmla="*/ 5094818 w 5114115"/>
              <a:gd name="connsiteY2" fmla="*/ 5500576 h 5500576"/>
              <a:gd name="connsiteX3" fmla="*/ 0 w 5114115"/>
              <a:gd name="connsiteY3" fmla="*/ 5479026 h 5500576"/>
              <a:gd name="connsiteX4" fmla="*/ 0 w 5114115"/>
              <a:gd name="connsiteY4" fmla="*/ 0 h 55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4115" h="5500576">
                <a:moveTo>
                  <a:pt x="0" y="0"/>
                </a:moveTo>
                <a:cubicBezTo>
                  <a:pt x="1531374" y="0"/>
                  <a:pt x="3582741" y="77972"/>
                  <a:pt x="5114115" y="77972"/>
                </a:cubicBezTo>
                <a:cubicBezTo>
                  <a:pt x="5111656" y="2039508"/>
                  <a:pt x="5117805" y="1298430"/>
                  <a:pt x="5094818" y="5500576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8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BC77C2D7-041A-1C54-7949-608997593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9394D86-D1ED-501B-897E-E376E7C68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1273"/>
            <a:ext cx="12192000" cy="2445195"/>
          </a:xfrm>
        </p:spPr>
        <p:txBody>
          <a:bodyPr/>
          <a:lstStyle>
            <a:lvl1pPr algn="l">
              <a:defRPr sz="7200">
                <a:solidFill>
                  <a:srgbClr val="414042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75E1F-B172-A03F-45E0-A04BD138C314}"/>
              </a:ext>
            </a:extLst>
          </p:cNvPr>
          <p:cNvSpPr txBox="1"/>
          <p:nvPr/>
        </p:nvSpPr>
        <p:spPr>
          <a:xfrm>
            <a:off x="74579" y="-35872"/>
            <a:ext cx="839467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33">
                <a:solidFill>
                  <a:schemeClr val="bg1"/>
                </a:solidFill>
                <a:latin typeface="Atkinson Hyperlegible" pitchFamily="2" charset="0"/>
              </a:rPr>
              <a:t>DAISY Board Meeting November 2025</a:t>
            </a:r>
          </a:p>
        </p:txBody>
      </p:sp>
      <p:pic>
        <p:nvPicPr>
          <p:cNvPr id="9" name="Graphic 8" descr="DAISY Consortium logo">
            <a:extLst>
              <a:ext uri="{FF2B5EF4-FFF2-40B4-BE49-F238E27FC236}">
                <a16:creationId xmlns:a16="http://schemas.microsoft.com/office/drawing/2014/main" id="{E8790A02-CB03-37B4-0EDB-32C70CB82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659" y="4820242"/>
            <a:ext cx="2065757" cy="20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86E10604-3C08-A376-C9E0-6301E9FD3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Atkinson Hyperlegible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  <a:lvl2pPr>
              <a:defRPr>
                <a:latin typeface="Atkinson Hyperlegible" pitchFamily="2" charset="0"/>
              </a:defRPr>
            </a:lvl2pPr>
            <a:lvl3pPr>
              <a:defRPr>
                <a:latin typeface="Atkinson Hyperlegible" pitchFamily="2" charset="0"/>
              </a:defRPr>
            </a:lvl3pPr>
            <a:lvl4pPr>
              <a:defRPr>
                <a:latin typeface="Atkinson Hyperlegible" pitchFamily="2" charset="0"/>
              </a:defRPr>
            </a:lvl4pPr>
            <a:lvl5pPr>
              <a:defRPr>
                <a:latin typeface="Atkinson Hyperlegibl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B216A8-A223-45C5-9EE7-D0FD9B3B5696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80BF-436E-4EE1-B0B9-41DE1275BB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rgbClr val="5C70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508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8826611-8A76-5AB7-5611-DB2E856C1CA6}"/>
              </a:ext>
            </a:extLst>
          </p:cNvPr>
          <p:cNvSpPr/>
          <p:nvPr/>
        </p:nvSpPr>
        <p:spPr bwMode="auto">
          <a:xfrm flipV="1">
            <a:off x="-117988" y="-78659"/>
            <a:ext cx="11189111" cy="7315200"/>
          </a:xfrm>
          <a:custGeom>
            <a:avLst/>
            <a:gdLst>
              <a:gd name="connsiteX0" fmla="*/ 0 w 8229600"/>
              <a:gd name="connsiteY0" fmla="*/ 0 h 5479026"/>
              <a:gd name="connsiteX1" fmla="*/ 8229600 w 8229600"/>
              <a:gd name="connsiteY1" fmla="*/ 0 h 5479026"/>
              <a:gd name="connsiteX2" fmla="*/ 8229600 w 8229600"/>
              <a:gd name="connsiteY2" fmla="*/ 5479026 h 5479026"/>
              <a:gd name="connsiteX3" fmla="*/ 0 w 8229600"/>
              <a:gd name="connsiteY3" fmla="*/ 5479026 h 5479026"/>
              <a:gd name="connsiteX4" fmla="*/ 0 w 8229600"/>
              <a:gd name="connsiteY4" fmla="*/ 0 h 5479026"/>
              <a:gd name="connsiteX0" fmla="*/ 0 w 8229600"/>
              <a:gd name="connsiteY0" fmla="*/ 0 h 5486400"/>
              <a:gd name="connsiteX1" fmla="*/ 8229600 w 8229600"/>
              <a:gd name="connsiteY1" fmla="*/ 0 h 5486400"/>
              <a:gd name="connsiteX2" fmla="*/ 8229600 w 8229600"/>
              <a:gd name="connsiteY2" fmla="*/ 5479026 h 5486400"/>
              <a:gd name="connsiteX3" fmla="*/ 4409767 w 8229600"/>
              <a:gd name="connsiteY3" fmla="*/ 5486400 h 5486400"/>
              <a:gd name="connsiteX4" fmla="*/ 0 w 8229600"/>
              <a:gd name="connsiteY4" fmla="*/ 5479026 h 5486400"/>
              <a:gd name="connsiteX5" fmla="*/ 0 w 8229600"/>
              <a:gd name="connsiteY5" fmla="*/ 0 h 5486400"/>
              <a:gd name="connsiteX0" fmla="*/ 0 w 8229600"/>
              <a:gd name="connsiteY0" fmla="*/ 0 h 5887346"/>
              <a:gd name="connsiteX1" fmla="*/ 8229600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8229600"/>
              <a:gd name="connsiteY0" fmla="*/ 0 h 5887346"/>
              <a:gd name="connsiteX1" fmla="*/ 4594122 w 8229600"/>
              <a:gd name="connsiteY1" fmla="*/ 0 h 5887346"/>
              <a:gd name="connsiteX2" fmla="*/ 8229600 w 8229600"/>
              <a:gd name="connsiteY2" fmla="*/ 5479026 h 5887346"/>
              <a:gd name="connsiteX3" fmla="*/ 4409767 w 8229600"/>
              <a:gd name="connsiteY3" fmla="*/ 5486400 h 5887346"/>
              <a:gd name="connsiteX4" fmla="*/ 0 w 8229600"/>
              <a:gd name="connsiteY4" fmla="*/ 5479026 h 5887346"/>
              <a:gd name="connsiteX5" fmla="*/ 0 w 8229600"/>
              <a:gd name="connsiteY5" fmla="*/ 0 h 5887346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4409767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624085"/>
              <a:gd name="connsiteY0" fmla="*/ 0 h 5486400"/>
              <a:gd name="connsiteX1" fmla="*/ 4594122 w 4624085"/>
              <a:gd name="connsiteY1" fmla="*/ 0 h 5486400"/>
              <a:gd name="connsiteX2" fmla="*/ 2816941 w 4624085"/>
              <a:gd name="connsiteY2" fmla="*/ 5486400 h 5486400"/>
              <a:gd name="connsiteX3" fmla="*/ 0 w 4624085"/>
              <a:gd name="connsiteY3" fmla="*/ 5479026 h 5486400"/>
              <a:gd name="connsiteX4" fmla="*/ 0 w 4624085"/>
              <a:gd name="connsiteY4" fmla="*/ 0 h 5486400"/>
              <a:gd name="connsiteX0" fmla="*/ 0 w 4601298"/>
              <a:gd name="connsiteY0" fmla="*/ 0 h 5486400"/>
              <a:gd name="connsiteX1" fmla="*/ 4594122 w 4601298"/>
              <a:gd name="connsiteY1" fmla="*/ 0 h 5486400"/>
              <a:gd name="connsiteX2" fmla="*/ 2816941 w 4601298"/>
              <a:gd name="connsiteY2" fmla="*/ 5486400 h 5486400"/>
              <a:gd name="connsiteX3" fmla="*/ 0 w 4601298"/>
              <a:gd name="connsiteY3" fmla="*/ 5479026 h 5486400"/>
              <a:gd name="connsiteX4" fmla="*/ 0 w 4601298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  <a:gd name="connsiteX0" fmla="*/ 0 w 4594122"/>
              <a:gd name="connsiteY0" fmla="*/ 0 h 5486400"/>
              <a:gd name="connsiteX1" fmla="*/ 4594122 w 4594122"/>
              <a:gd name="connsiteY1" fmla="*/ 0 h 5486400"/>
              <a:gd name="connsiteX2" fmla="*/ 2816941 w 4594122"/>
              <a:gd name="connsiteY2" fmla="*/ 5486400 h 5486400"/>
              <a:gd name="connsiteX3" fmla="*/ 0 w 4594122"/>
              <a:gd name="connsiteY3" fmla="*/ 5479026 h 5486400"/>
              <a:gd name="connsiteX4" fmla="*/ 0 w 4594122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22" h="5486400">
                <a:moveTo>
                  <a:pt x="0" y="0"/>
                </a:moveTo>
                <a:lnTo>
                  <a:pt x="4594122" y="0"/>
                </a:lnTo>
                <a:cubicBezTo>
                  <a:pt x="4591663" y="1961536"/>
                  <a:pt x="2576051" y="1312607"/>
                  <a:pt x="2816941" y="5486400"/>
                </a:cubicBezTo>
                <a:lnTo>
                  <a:pt x="0" y="5479026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E5F5BFC0-672E-B827-2885-4D892126E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191999" cy="83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33"/>
            </a:lvl1pPr>
          </a:lstStyle>
          <a:p>
            <a:fld id="{73A7D2E6-80F3-4497-8288-7D38004E582A}" type="slidenum">
              <a:rPr lang="en-GB" smtClean="0"/>
              <a:t>‹#›</a:t>
            </a:fld>
            <a:endParaRPr lang="en-GB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-7388"/>
            <a:ext cx="304800" cy="2286000"/>
          </a:xfrm>
          <a:prstGeom prst="rect">
            <a:avLst/>
          </a:prstGeom>
          <a:solidFill>
            <a:srgbClr val="285D82"/>
          </a:solidFill>
          <a:ln>
            <a:solidFill>
              <a:srgbClr val="285D8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rgbClr val="0075D4"/>
          </a:solidFill>
          <a:ln>
            <a:solidFill>
              <a:srgbClr val="0075D4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rgbClr val="002F55"/>
          </a:solidFill>
          <a:ln>
            <a:solidFill>
              <a:srgbClr val="002F55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867">
          <a:solidFill>
            <a:srgbClr val="414042"/>
          </a:solidFill>
          <a:latin typeface="Atkinson Hyperlegible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SzPct val="75000"/>
        <a:buFont typeface="Wingdings" pitchFamily="2" charset="2"/>
        <a:buChar char="p"/>
        <a:defRPr sz="3733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tkinson Hyperlegible" pitchFamily="2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65000"/>
        <a:buFont typeface="Wingdings" pitchFamily="2" charset="2"/>
        <a:buChar char="p"/>
        <a:defRPr sz="2667">
          <a:solidFill>
            <a:schemeClr val="tx1"/>
          </a:solidFill>
          <a:latin typeface="Atkinson Hyperlegible" pitchFamily="2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33"/>
            </a:lvl1pPr>
          </a:lstStyle>
          <a:p>
            <a:fld id="{C73980BF-436E-4EE1-B0B9-41DE1275BB41}" type="slidenum">
              <a:rPr lang="en-GB" smtClean="0"/>
              <a:t>‹#›</a:t>
            </a:fld>
            <a:endParaRPr lang="en-GB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-7388"/>
            <a:ext cx="304800" cy="2286000"/>
          </a:xfrm>
          <a:prstGeom prst="rect">
            <a:avLst/>
          </a:prstGeom>
          <a:solidFill>
            <a:srgbClr val="285D82"/>
          </a:solidFill>
          <a:ln>
            <a:solidFill>
              <a:srgbClr val="285D8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rgbClr val="0075D4"/>
          </a:solidFill>
          <a:ln>
            <a:solidFill>
              <a:srgbClr val="0075D4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rgbClr val="002F55"/>
          </a:solidFill>
          <a:ln>
            <a:solidFill>
              <a:srgbClr val="002F55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867">
          <a:solidFill>
            <a:srgbClr val="414042"/>
          </a:solidFill>
          <a:latin typeface="Atkinson Hyperlegible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SzPct val="75000"/>
        <a:buFont typeface="Wingdings" pitchFamily="2" charset="2"/>
        <a:buChar char="p"/>
        <a:defRPr sz="3733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tkinson Hyperlegible" pitchFamily="2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65000"/>
        <a:buFont typeface="Wingdings" pitchFamily="2" charset="2"/>
        <a:buChar char="p"/>
        <a:defRPr sz="2667">
          <a:solidFill>
            <a:schemeClr val="tx1"/>
          </a:solidFill>
          <a:latin typeface="Atkinson Hyperlegible" pitchFamily="2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html/2412.07626v1" TargetMode="External"/><Relationship Id="rId3" Type="http://schemas.openxmlformats.org/officeDocument/2006/relationships/hyperlink" Target="https://parsio.io/blog/mistral-ocr-test-review" TargetMode="External"/><Relationship Id="rId7" Type="http://schemas.openxmlformats.org/officeDocument/2006/relationships/hyperlink" Target="https://dotsquarelab.com/resources/ai-document-intelligence-benchmark" TargetMode="External"/><Relationship Id="rId2" Type="http://schemas.openxmlformats.org/officeDocument/2006/relationships/hyperlink" Target="https://idp-leaderboard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ctuia.com/en/news/mistral-ai-launches-mistral-ocr-a-new-benchmark-in-document-understanding" TargetMode="External"/><Relationship Id="rId5" Type="http://schemas.openxmlformats.org/officeDocument/2006/relationships/hyperlink" Target="https://medium.com/@wangyuxuan73/ocr-comparison-datalab-vs-mistral-e0ed72369f7f" TargetMode="External"/><Relationship Id="rId4" Type="http://schemas.openxmlformats.org/officeDocument/2006/relationships/hyperlink" Target="https://github.com/datalab-to/mark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cs.google.com/document/d/1FoG3Yz0dzfAV5RVVXI3oUSK9M1TbOWHw3rG4HCsxSgo/edit?usp=sharin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59989-805B-F3C9-3559-5DFCDD53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5EE4-ADF1-439A-5AD6-2DC077ACF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88" y="1462107"/>
            <a:ext cx="11681012" cy="1670209"/>
          </a:xfrm>
        </p:spPr>
        <p:txBody>
          <a:bodyPr/>
          <a:lstStyle/>
          <a:p>
            <a:r>
              <a:rPr lang="en-GB" b="1">
                <a:latin typeface="Atkinson Hyperlegible" pitchFamily="2" charset="0"/>
              </a:rPr>
              <a:t>AI converting from scanned/PDF content</a:t>
            </a:r>
          </a:p>
        </p:txBody>
      </p:sp>
    </p:spTree>
    <p:extLst>
      <p:ext uri="{BB962C8B-B14F-4D97-AF65-F5344CB8AC3E}">
        <p14:creationId xmlns:p14="http://schemas.microsoft.com/office/powerpoint/2010/main" val="231746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5E4F1-0847-9CF8-D3FE-E6871D60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5DD9-8337-B053-C319-36F75D96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Automated testing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B43FA-52BD-A37B-23CD-B53CC889B665}"/>
              </a:ext>
            </a:extLst>
          </p:cNvPr>
          <p:cNvSpPr txBox="1"/>
          <p:nvPr/>
        </p:nvSpPr>
        <p:spPr>
          <a:xfrm>
            <a:off x="662940" y="1798320"/>
            <a:ext cx="5951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Testing against parameters such as extracting text from image PDFs and searchable PDFs, heading structure, identifying links and lists, alt text.</a:t>
            </a:r>
          </a:p>
          <a:p>
            <a:endParaRPr lang="en-GB"/>
          </a:p>
        </p:txBody>
      </p:sp>
      <p:pic>
        <p:nvPicPr>
          <p:cNvPr id="3" name="Picture 2" descr="Screenshot of Fido app with messages indicating tests that have been completed..">
            <a:extLst>
              <a:ext uri="{FF2B5EF4-FFF2-40B4-BE49-F238E27FC236}">
                <a16:creationId xmlns:a16="http://schemas.microsoft.com/office/drawing/2014/main" id="{7E5DD619-051C-B8C0-4B52-52B492DA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616" y="0"/>
            <a:ext cx="5408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FF86-E804-E807-83CB-9C4F38E5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BEA3-E43B-392D-C986-E66FAF61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Automated testing 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E1BF9-2276-B4E4-81F7-521EC7AED3B0}"/>
              </a:ext>
            </a:extLst>
          </p:cNvPr>
          <p:cNvSpPr txBox="1"/>
          <p:nvPr/>
        </p:nvSpPr>
        <p:spPr>
          <a:xfrm>
            <a:off x="701040" y="1927860"/>
            <a:ext cx="5913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Now evaluating variety of PDF conversion solutions to create a matrix of 90 test scores.</a:t>
            </a:r>
          </a:p>
          <a:p>
            <a:endParaRPr lang="en-GB" sz="3200"/>
          </a:p>
          <a:p>
            <a:r>
              <a:rPr lang="en-GB" sz="3200"/>
              <a:t>For more detailed explanation and to get involved send your technical people along to the AI Special Interest Group.</a:t>
            </a:r>
          </a:p>
        </p:txBody>
      </p:sp>
      <p:pic>
        <p:nvPicPr>
          <p:cNvPr id="4" name="Picture 3" descr="Screenshot of results grid viewed in a browser window.">
            <a:extLst>
              <a:ext uri="{FF2B5EF4-FFF2-40B4-BE49-F238E27FC236}">
                <a16:creationId xmlns:a16="http://schemas.microsoft.com/office/drawing/2014/main" id="{B9EA1927-E10C-78E0-0AA4-306943A4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574"/>
          <a:stretch>
            <a:fillRect/>
          </a:stretch>
        </p:blipFill>
        <p:spPr>
          <a:xfrm>
            <a:off x="6783616" y="-30480"/>
            <a:ext cx="5408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A7F4-81B2-6379-5330-D52BA21A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355B-9705-7564-1330-9DF9903AF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94" y="1255918"/>
            <a:ext cx="11681012" cy="1670209"/>
          </a:xfrm>
        </p:spPr>
        <p:txBody>
          <a:bodyPr/>
          <a:lstStyle/>
          <a:p>
            <a:r>
              <a:rPr lang="en-GB" b="1"/>
              <a:t>DAISY PDF Conversion Quality Framework</a:t>
            </a:r>
            <a:endParaRPr lang="en-GB" b="1">
              <a:latin typeface="Atkinson Hyperlegibl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2EAD1-590F-A57D-0B3C-44CCA45AC479}"/>
              </a:ext>
            </a:extLst>
          </p:cNvPr>
          <p:cNvSpPr txBox="1"/>
          <p:nvPr/>
        </p:nvSpPr>
        <p:spPr>
          <a:xfrm>
            <a:off x="255494" y="2926127"/>
            <a:ext cx="1176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414042"/>
                </a:solidFill>
                <a:latin typeface="Atkinson Hyperlegible" pitchFamily="2" charset="0"/>
                <a:ea typeface="+mj-ea"/>
                <a:cs typeface="+mj-cs"/>
              </a:rPr>
              <a:t>Richard Orme</a:t>
            </a:r>
          </a:p>
        </p:txBody>
      </p:sp>
    </p:spTree>
    <p:extLst>
      <p:ext uri="{BB962C8B-B14F-4D97-AF65-F5344CB8AC3E}">
        <p14:creationId xmlns:p14="http://schemas.microsoft.com/office/powerpoint/2010/main" val="38356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4A34-FFAE-6A5D-4006-C1EE33AC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Experimenting with Fido AI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D639247-7471-4427-CC67-E0568C31E8BB}"/>
              </a:ext>
            </a:extLst>
          </p:cNvPr>
          <p:cNvSpPr txBox="1">
            <a:spLocks/>
          </p:cNvSpPr>
          <p:nvPr/>
        </p:nvSpPr>
        <p:spPr bwMode="auto">
          <a:xfrm>
            <a:off x="609600" y="1731933"/>
            <a:ext cx="7563556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defRPr sz="3733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tkinson Hyperlegible" pitchFamily="2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65000"/>
              <a:buFont typeface="Wingdings" pitchFamily="2" charset="2"/>
              <a:buChar char="p"/>
              <a:defRPr sz="2667">
                <a:solidFill>
                  <a:schemeClr val="tx1"/>
                </a:solidFill>
                <a:latin typeface="Atkinson Hyperlegible" pitchFamily="2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tkinson Hyperlegible" pitchFamily="2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tkinson Hyperlegible" pitchFamily="2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DAISY’s tool for </a:t>
            </a:r>
            <a:r>
              <a:rPr lang="en-GB" kern="0" dirty="0">
                <a:solidFill>
                  <a:srgbClr val="000000"/>
                </a:solidFill>
              </a:rPr>
              <a:t>prototyping and </a:t>
            </a:r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experimenting with AI models</a:t>
            </a:r>
            <a:b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and workflows</a:t>
            </a:r>
          </a:p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Restricted access</a:t>
            </a:r>
          </a:p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PDF conversion, image description, metadata generation, text-to-speech</a:t>
            </a:r>
          </a:p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GB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</p:txBody>
      </p:sp>
      <p:pic>
        <p:nvPicPr>
          <p:cNvPr id="5" name="Content Placeholder 4" descr="Screenshot of Fido AI PDF conversion dialog showing a large graphic with the text &quot;Drag and drop your file onto here or browse for a file with the button below&quot;.">
            <a:extLst>
              <a:ext uri="{FF2B5EF4-FFF2-40B4-BE49-F238E27FC236}">
                <a16:creationId xmlns:a16="http://schemas.microsoft.com/office/drawing/2014/main" id="{968F6182-C840-30A2-F80A-F1FE0AACB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74755" y="649877"/>
            <a:ext cx="3658591" cy="55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9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EF09-43EF-B255-F7B1-28F239A7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6667-FB93-2F31-C320-B764FDB3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Many PDF conversion options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66253A-C798-FF87-2783-767C54ED4A90}"/>
              </a:ext>
            </a:extLst>
          </p:cNvPr>
          <p:cNvSpPr txBox="1">
            <a:spLocks/>
          </p:cNvSpPr>
          <p:nvPr/>
        </p:nvSpPr>
        <p:spPr>
          <a:xfrm>
            <a:off x="540826" y="1993917"/>
            <a:ext cx="4233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Abby FineReader</a:t>
            </a:r>
          </a:p>
          <a:p>
            <a:pPr marL="457189" marR="0" lvl="0" indent="-45718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Adobe Acrobat</a:t>
            </a:r>
          </a:p>
          <a:p>
            <a:pPr marL="457189" marR="0" lvl="0" indent="-45718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Google Drive</a:t>
            </a:r>
          </a:p>
          <a:p>
            <a:pPr marL="457189" marR="0" lvl="0" indent="-457189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Microsoft Word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30E1-C36D-9039-1EB3-62F4220A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595" y="1592399"/>
            <a:ext cx="3936451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kern="1200" err="1"/>
              <a:t>Docling</a:t>
            </a:r>
            <a:endParaRPr lang="en-GB" kern="1200"/>
          </a:p>
          <a:p>
            <a:pPr>
              <a:lnSpc>
                <a:spcPct val="90000"/>
              </a:lnSpc>
            </a:pPr>
            <a:r>
              <a:rPr lang="en-GB" kern="1200" err="1"/>
              <a:t>Doctly</a:t>
            </a:r>
            <a:endParaRPr lang="en-GB" kern="1200"/>
          </a:p>
          <a:p>
            <a:pPr>
              <a:lnSpc>
                <a:spcPct val="90000"/>
              </a:lnSpc>
            </a:pPr>
            <a:r>
              <a:rPr lang="en-GB" kern="1200"/>
              <a:t>Gemini</a:t>
            </a:r>
          </a:p>
          <a:p>
            <a:pPr>
              <a:lnSpc>
                <a:spcPct val="90000"/>
              </a:lnSpc>
            </a:pPr>
            <a:r>
              <a:rPr lang="en-GB" kern="1200"/>
              <a:t>Marker</a:t>
            </a:r>
          </a:p>
          <a:p>
            <a:pPr>
              <a:lnSpc>
                <a:spcPct val="90000"/>
              </a:lnSpc>
            </a:pPr>
            <a:r>
              <a:rPr lang="en-GB" kern="1200" err="1"/>
              <a:t>Mathpix</a:t>
            </a:r>
            <a:endParaRPr lang="en-GB" kern="1200"/>
          </a:p>
          <a:p>
            <a:pPr>
              <a:lnSpc>
                <a:spcPct val="90000"/>
              </a:lnSpc>
            </a:pPr>
            <a:r>
              <a:rPr lang="en-GB" kern="1200"/>
              <a:t>Mistral</a:t>
            </a:r>
          </a:p>
          <a:p>
            <a:pPr>
              <a:lnSpc>
                <a:spcPct val="90000"/>
              </a:lnSpc>
            </a:pPr>
            <a:r>
              <a:rPr lang="en-GB" sz="3600" kern="1200" err="1">
                <a:solidFill>
                  <a:srgbClr val="000000"/>
                </a:solidFill>
              </a:rPr>
              <a:t>MuPDF</a:t>
            </a:r>
            <a:endParaRPr lang="en-GB" kern="1200"/>
          </a:p>
          <a:p>
            <a:endParaRPr lang="en-GB"/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DBD14-627F-07CF-A605-7FC6ABA5B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20" y="5317184"/>
            <a:ext cx="595939" cy="560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47428-4811-0A5F-AAA2-AE652A4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83" y="3813610"/>
            <a:ext cx="533534" cy="53353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93EA2C-E9FD-EBF8-DE56-0D1C57BC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08" y="3302068"/>
            <a:ext cx="748311" cy="5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B1D27BC-36B9-69DA-D10E-28AD7DE9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51" y="2688301"/>
            <a:ext cx="525470" cy="5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6D0C1B2-29F4-B296-8AEE-59F2343C2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6775" r="12465" b="23668"/>
          <a:stretch>
            <a:fillRect/>
          </a:stretch>
        </p:blipFill>
        <p:spPr bwMode="auto">
          <a:xfrm>
            <a:off x="4774644" y="2042926"/>
            <a:ext cx="530411" cy="5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44ED1-4D97-226F-81B0-E1E5B464E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26" y="1569654"/>
            <a:ext cx="635033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F3580-7D8B-4DA3-DD43-5D6283264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05" y="2175664"/>
            <a:ext cx="635033" cy="635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E04DB-2470-8653-4D85-FB5B540EF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06" y="3427954"/>
            <a:ext cx="635033" cy="6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658AC-DBA7-B1A9-E781-54AFB4AD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15" y="4647576"/>
            <a:ext cx="635033" cy="635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827A0B-3C3C-BEF9-CEAC-EE4A1A6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23" y="4050455"/>
            <a:ext cx="609653" cy="60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37B49F-B00F-E669-AD88-048481FF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25" y="2843365"/>
            <a:ext cx="635033" cy="6350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7C15E2-6AB7-75F6-AAC3-80FCEC81591E}"/>
              </a:ext>
            </a:extLst>
          </p:cNvPr>
          <p:cNvSpPr txBox="1">
            <a:spLocks/>
          </p:cNvSpPr>
          <p:nvPr/>
        </p:nvSpPr>
        <p:spPr>
          <a:xfrm>
            <a:off x="575190" y="6084355"/>
            <a:ext cx="2271606" cy="44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D94CF"/>
              </a:buClr>
              <a:buSzPct val="75000"/>
              <a:buNone/>
            </a:pPr>
            <a:r>
              <a:rPr lang="en-GB" sz="2400" err="1">
                <a:latin typeface="Atkinson Hyperlegible" pitchFamily="2" charset="0"/>
              </a:rPr>
              <a:t>LlamaParse</a:t>
            </a:r>
            <a:endParaRPr lang="en-GB" sz="1800"/>
          </a:p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4630DB-134C-4125-F902-25DEADA4BBBD}"/>
              </a:ext>
            </a:extLst>
          </p:cNvPr>
          <p:cNvSpPr txBox="1">
            <a:spLocks/>
          </p:cNvSpPr>
          <p:nvPr/>
        </p:nvSpPr>
        <p:spPr>
          <a:xfrm>
            <a:off x="3309171" y="6126636"/>
            <a:ext cx="2271606" cy="44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D94CF"/>
              </a:buClr>
              <a:buSzPct val="75000"/>
              <a:buNone/>
            </a:pPr>
            <a:r>
              <a:rPr lang="en-GB" sz="2400">
                <a:latin typeface="Atkinson Hyperlegible" pitchFamily="2" charset="0"/>
              </a:rPr>
              <a:t>DeepSeek-OCR</a:t>
            </a:r>
            <a:endParaRPr lang="en-GB" sz="160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17CD731-B36E-F47E-6769-825F1283B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3" y="6126636"/>
            <a:ext cx="314478" cy="3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FDA58F-9847-8E81-3E62-D0C2B5F52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83" y="6108567"/>
            <a:ext cx="367320" cy="36732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9AE05BFD-1CED-DDC3-5365-111239BE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17" y="6049017"/>
            <a:ext cx="799001" cy="4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60F9FE-7BE8-AA18-34E0-05A7B9377FF0}"/>
              </a:ext>
            </a:extLst>
          </p:cNvPr>
          <p:cNvSpPr txBox="1">
            <a:spLocks/>
          </p:cNvSpPr>
          <p:nvPr/>
        </p:nvSpPr>
        <p:spPr>
          <a:xfrm>
            <a:off x="6308550" y="6140607"/>
            <a:ext cx="2124015" cy="36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D94CF"/>
              </a:buClr>
              <a:buSzPct val="75000"/>
              <a:buNone/>
            </a:pPr>
            <a:r>
              <a:rPr lang="en-GB" sz="3733">
                <a:latin typeface="Atkinson Hyperlegible" pitchFamily="2" charset="0"/>
              </a:rPr>
              <a:t>Nougat</a:t>
            </a:r>
            <a:endParaRPr lang="en-GB"/>
          </a:p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895449F-FBD9-BC95-1145-6A29C54FA4C5}"/>
              </a:ext>
            </a:extLst>
          </p:cNvPr>
          <p:cNvSpPr txBox="1">
            <a:spLocks/>
          </p:cNvSpPr>
          <p:nvPr/>
        </p:nvSpPr>
        <p:spPr>
          <a:xfrm>
            <a:off x="8432565" y="6163681"/>
            <a:ext cx="3238720" cy="36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D94CF"/>
              </a:buClr>
              <a:buSzPct val="75000"/>
              <a:buNone/>
            </a:pPr>
            <a:r>
              <a:rPr lang="en-GB" sz="3733">
                <a:latin typeface="Atkinson Hyperlegible" pitchFamily="2" charset="0"/>
              </a:rPr>
              <a:t>Azure Doc Intelligence</a:t>
            </a:r>
            <a:endParaRPr lang="en-GB"/>
          </a:p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9C2A5A-C3D7-7F3D-CC9D-FA2F7DBA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25" y="6098867"/>
            <a:ext cx="367320" cy="3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BB3D4-C12F-549E-5807-CDCBB58FC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EEBCC-A5E4-D842-994F-68F01BE1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Questions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6E87E-D713-9B36-8B36-21BD0487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Which methods most accurate when extracting text from scans?</a:t>
            </a:r>
          </a:p>
          <a:p>
            <a:r>
              <a:rPr lang="en-GB"/>
              <a:t>Which can extract text in non-Latin scripts?</a:t>
            </a:r>
          </a:p>
          <a:p>
            <a:r>
              <a:rPr lang="en-GB"/>
              <a:t>How effective are they at removing extraneous text such as watermarks, page numbers, running headers and footers?</a:t>
            </a:r>
          </a:p>
          <a:p>
            <a:r>
              <a:rPr lang="en-GB"/>
              <a:t>Can they figure out the logical reading order?</a:t>
            </a:r>
          </a:p>
        </p:txBody>
      </p:sp>
    </p:spTree>
    <p:extLst>
      <p:ext uri="{BB962C8B-B14F-4D97-AF65-F5344CB8AC3E}">
        <p14:creationId xmlns:p14="http://schemas.microsoft.com/office/powerpoint/2010/main" val="271315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45E9CC-2BC4-9CEB-DCC1-C82F1FE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Questions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0524B8-71FE-C889-3B27-98E7C804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Are they able to reliably impose heading structure?</a:t>
            </a:r>
          </a:p>
          <a:p>
            <a:r>
              <a:rPr lang="en-GB"/>
              <a:t>Can they detect and mark up lists, textboxes? </a:t>
            </a:r>
          </a:p>
          <a:p>
            <a:r>
              <a:rPr lang="en-GB"/>
              <a:t>Do they do a good job of detecting and extracting images?</a:t>
            </a:r>
          </a:p>
          <a:p>
            <a:r>
              <a:rPr lang="en-GB"/>
              <a:t>Can they handle complex tables?</a:t>
            </a:r>
          </a:p>
          <a:p>
            <a:r>
              <a:rPr lang="en-GB"/>
              <a:t>How accurate is the conversion of math expressions?</a:t>
            </a:r>
          </a:p>
        </p:txBody>
      </p:sp>
    </p:spTree>
    <p:extLst>
      <p:ext uri="{BB962C8B-B14F-4D97-AF65-F5344CB8AC3E}">
        <p14:creationId xmlns:p14="http://schemas.microsoft.com/office/powerpoint/2010/main" val="28206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6BA-BCAC-A746-7C9E-DE9C00BB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leaderboards/reviews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D065-4554-86A6-0C83-A6380220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hlinkClick r:id="rId2"/>
              </a:rPr>
              <a:t>Intelligent Document Processing Leaderboard</a:t>
            </a:r>
            <a:endParaRPr lang="en-GB" sz="2400"/>
          </a:p>
          <a:p>
            <a:r>
              <a:rPr lang="en-GB" sz="2400">
                <a:hlinkClick r:id="rId3"/>
              </a:rPr>
              <a:t>https://parsio.io/blog/mistral-ocr-test-review</a:t>
            </a:r>
            <a:endParaRPr lang="en-GB" sz="2400"/>
          </a:p>
          <a:p>
            <a:r>
              <a:rPr lang="en-GB" sz="2400">
                <a:hlinkClick r:id="rId4"/>
              </a:rPr>
              <a:t>GitHub - </a:t>
            </a:r>
            <a:r>
              <a:rPr lang="en-GB" sz="2400" err="1">
                <a:hlinkClick r:id="rId4"/>
              </a:rPr>
              <a:t>datalab</a:t>
            </a:r>
            <a:r>
              <a:rPr lang="en-GB" sz="2400">
                <a:hlinkClick r:id="rId4"/>
              </a:rPr>
              <a:t>-to/marker: Convert PDF to markdown + JSON quickly with high accuracy</a:t>
            </a:r>
            <a:endParaRPr lang="en-GB" sz="2400"/>
          </a:p>
          <a:p>
            <a:r>
              <a:rPr lang="en-GB" sz="2400">
                <a:hlinkClick r:id="rId5"/>
              </a:rPr>
              <a:t>OCR comparison: </a:t>
            </a:r>
            <a:r>
              <a:rPr lang="en-GB" sz="2400" err="1">
                <a:hlinkClick r:id="rId5"/>
              </a:rPr>
              <a:t>Datalab</a:t>
            </a:r>
            <a:r>
              <a:rPr lang="en-GB" sz="2400">
                <a:hlinkClick r:id="rId5"/>
              </a:rPr>
              <a:t> vs Mistral | by Yuxuan | Medium</a:t>
            </a:r>
            <a:endParaRPr lang="en-GB" sz="2400"/>
          </a:p>
          <a:p>
            <a:r>
              <a:rPr lang="en-GB" sz="2400">
                <a:hlinkClick r:id="rId6"/>
              </a:rPr>
              <a:t>https://www.actuia.com/en/news/mistral-ai-launches-mistral-ocr-a-new-benchmark-in-document-understanding</a:t>
            </a:r>
            <a:endParaRPr lang="en-GB" sz="2400"/>
          </a:p>
          <a:p>
            <a:r>
              <a:rPr lang="en-GB" sz="2400">
                <a:hlinkClick r:id="rId7"/>
              </a:rPr>
              <a:t>AI Document Intelligence: Benchmarking Pipelines | Dot Square Lab</a:t>
            </a:r>
            <a:endParaRPr lang="en-GB" sz="2400"/>
          </a:p>
          <a:p>
            <a:r>
              <a:rPr lang="en-GB" sz="2400" err="1">
                <a:hlinkClick r:id="rId8"/>
              </a:rPr>
              <a:t>OmniDocBench</a:t>
            </a:r>
            <a:r>
              <a:rPr lang="en-GB" sz="2400">
                <a:hlinkClick r:id="rId8"/>
              </a:rPr>
              <a:t>: Benchmarking Diverse PDF Document Parsing with Comprehensive Annotations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8127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DA4D-1336-D559-3CE2-1AE13874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What to evaluate?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045B-FCB5-2C2C-3090-738AFD25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960690" cy="4530725"/>
          </a:xfrm>
        </p:spPr>
        <p:txBody>
          <a:bodyPr/>
          <a:lstStyle/>
          <a:p>
            <a:r>
              <a:rPr lang="en-GB" b="1">
                <a:hlinkClick r:id="rId2"/>
              </a:rPr>
              <a:t>DAISY Consortium </a:t>
            </a:r>
            <a:br>
              <a:rPr lang="en-GB" b="1">
                <a:hlinkClick r:id="rId2"/>
              </a:rPr>
            </a:br>
            <a:r>
              <a:rPr lang="en-GB" b="1">
                <a:hlinkClick r:id="rId2"/>
              </a:rPr>
              <a:t>PDF Conversion Quality Framework</a:t>
            </a:r>
            <a:endParaRPr lang="en-GB" b="1"/>
          </a:p>
          <a:p>
            <a:r>
              <a:rPr lang="en-GB" sz="3200"/>
              <a:t>Assess PDF conversion against 25 parameters</a:t>
            </a:r>
          </a:p>
          <a:p>
            <a:pPr lvl="1"/>
            <a:r>
              <a:rPr lang="en-GB" sz="2400"/>
              <a:t>Text accuracy</a:t>
            </a:r>
          </a:p>
          <a:p>
            <a:pPr lvl="1"/>
            <a:r>
              <a:rPr lang="en-GB" sz="2400"/>
              <a:t>Document structure</a:t>
            </a:r>
          </a:p>
          <a:p>
            <a:pPr lvl="1"/>
            <a:r>
              <a:rPr lang="en-GB" sz="2400"/>
              <a:t>Content semantics</a:t>
            </a:r>
          </a:p>
          <a:p>
            <a:pPr lvl="1"/>
            <a:r>
              <a:rPr lang="en-GB" sz="2400"/>
              <a:t>Images, tables &amp; math</a:t>
            </a:r>
          </a:p>
          <a:p>
            <a:pPr lvl="1"/>
            <a:r>
              <a:rPr lang="en-GB" sz="2400"/>
              <a:t>Metadata</a:t>
            </a:r>
          </a:p>
          <a:p>
            <a:pPr lvl="1"/>
            <a:endParaRPr lang="en-GB" sz="2667"/>
          </a:p>
          <a:p>
            <a:pPr lvl="1"/>
            <a:endParaRPr lang="en-GB" sz="2667"/>
          </a:p>
        </p:txBody>
      </p:sp>
      <p:pic>
        <p:nvPicPr>
          <p:cNvPr id="5" name="Picture 4" descr="Screenshot of Google Doc">
            <a:extLst>
              <a:ext uri="{FF2B5EF4-FFF2-40B4-BE49-F238E27FC236}">
                <a16:creationId xmlns:a16="http://schemas.microsoft.com/office/drawing/2014/main" id="{41DA80BE-4834-9FA3-E211-5744CFB0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82" y="1779449"/>
            <a:ext cx="6315525" cy="45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FABF-CC00-CE53-6417-027C9C37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944B-3073-A097-07A2-85B0B73D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7367D"/>
                </a:solidFill>
              </a:rPr>
              <a:t>Automated testing #1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48A544-1915-6BB5-D8A3-4285879E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0220"/>
            <a:ext cx="5901655" cy="4530725"/>
          </a:xfrm>
        </p:spPr>
        <p:txBody>
          <a:bodyPr/>
          <a:lstStyle/>
          <a:p>
            <a:r>
              <a:rPr lang="en-GB" sz="3600"/>
              <a:t>Transparent</a:t>
            </a:r>
          </a:p>
          <a:p>
            <a:r>
              <a:rPr lang="en-GB" sz="3600"/>
              <a:t>Repeatable</a:t>
            </a:r>
          </a:p>
          <a:p>
            <a:r>
              <a:rPr lang="en-GB" sz="3600"/>
              <a:t>Extensible</a:t>
            </a:r>
          </a:p>
          <a:p>
            <a:pPr lvl="1"/>
            <a:r>
              <a:rPr lang="en-GB" sz="2800"/>
              <a:t>Test with different documents</a:t>
            </a:r>
          </a:p>
          <a:p>
            <a:pPr lvl="1"/>
            <a:r>
              <a:rPr lang="en-GB" sz="2800"/>
              <a:t>Test with new conversion solutions</a:t>
            </a:r>
          </a:p>
          <a:p>
            <a:pPr lvl="1"/>
            <a:r>
              <a:rPr lang="en-GB" sz="2800"/>
              <a:t>Improve or add more tests</a:t>
            </a:r>
          </a:p>
          <a:p>
            <a:endParaRPr lang="en-GB"/>
          </a:p>
        </p:txBody>
      </p:sp>
      <p:pic>
        <p:nvPicPr>
          <p:cNvPr id="5" name="Picture 4" descr="Logo: fido AI. Blue paw prints in a white circle.">
            <a:extLst>
              <a:ext uri="{FF2B5EF4-FFF2-40B4-BE49-F238E27FC236}">
                <a16:creationId xmlns:a16="http://schemas.microsoft.com/office/drawing/2014/main" id="{68BF7FE5-324E-2FA5-9AAE-86159C929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96" y="1909410"/>
            <a:ext cx="1149419" cy="1149419"/>
          </a:xfrm>
          <a:prstGeom prst="rect">
            <a:avLst/>
          </a:prstGeom>
        </p:spPr>
      </p:pic>
      <p:pic>
        <p:nvPicPr>
          <p:cNvPr id="4" name="Picture 3" descr="Screenshot of tests viewed in a browser window.">
            <a:extLst>
              <a:ext uri="{FF2B5EF4-FFF2-40B4-BE49-F238E27FC236}">
                <a16:creationId xmlns:a16="http://schemas.microsoft.com/office/drawing/2014/main" id="{EBC5A86A-1B80-2F21-E654-28351296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183"/>
          <a:stretch>
            <a:fillRect/>
          </a:stretch>
        </p:blipFill>
        <p:spPr>
          <a:xfrm>
            <a:off x="6756651" y="0"/>
            <a:ext cx="5435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40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level">
  <a:themeElements>
    <a:clrScheme name="Custom 27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_level">
  <a:themeElements>
    <a:clrScheme name="Custom 27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7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9900"/>
    </a:accent2>
    <a:accent3>
      <a:srgbClr val="FFFFFF"/>
    </a:accent3>
    <a:accent4>
      <a:srgbClr val="000000"/>
    </a:accent4>
    <a:accent5>
      <a:srgbClr val="FFCAAA"/>
    </a:accent5>
    <a:accent6>
      <a:srgbClr val="E78A00"/>
    </a:accent6>
    <a:hlink>
      <a:srgbClr val="666699"/>
    </a:hlink>
    <a:folHlink>
      <a:srgbClr val="9999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8F83B3EE6F34F8C8CEE2712533BEB" ma:contentTypeVersion="19" ma:contentTypeDescription="Create a new document." ma:contentTypeScope="" ma:versionID="dbb321533d4c507dad622e576d4a0e02">
  <xsd:schema xmlns:xsd="http://www.w3.org/2001/XMLSchema" xmlns:xs="http://www.w3.org/2001/XMLSchema" xmlns:p="http://schemas.microsoft.com/office/2006/metadata/properties" xmlns:ns2="cca373d1-332c-4216-9e4a-3c49ea854ba0" xmlns:ns3="e7d089c6-2f48-4a7a-80bd-27aef5729c3b" targetNamespace="http://schemas.microsoft.com/office/2006/metadata/properties" ma:root="true" ma:fieldsID="26e2598b1dfa781d8bc0e6daed0b7484" ns2:_="" ns3:_="">
    <xsd:import namespace="cca373d1-332c-4216-9e4a-3c49ea854ba0"/>
    <xsd:import namespace="e7d089c6-2f48-4a7a-80bd-27aef5729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73d1-332c-4216-9e4a-3c49ea85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ef7826-fcf7-4b33-bad3-29fefbca4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089c6-2f48-4a7a-80bd-27aef5729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7d6071-64db-4d09-a2ea-76e1d268793f}" ma:internalName="TaxCatchAll" ma:showField="CatchAllData" ma:web="e7d089c6-2f48-4a7a-80bd-27aef5729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d089c6-2f48-4a7a-80bd-27aef5729c3b" xsi:nil="true"/>
    <lcf76f155ced4ddcb4097134ff3c332f xmlns="cca373d1-332c-4216-9e4a-3c49ea854b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F8CF14-95BD-4E4E-8BC4-068CA93F2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373d1-332c-4216-9e4a-3c49ea854ba0"/>
    <ds:schemaRef ds:uri="e7d089c6-2f48-4a7a-80bd-27aef5729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28A11-6CBA-46F2-9BE6-AE3870399D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0F8D7-BE16-4999-8642-3424301A8EE2}">
  <ds:schemaRefs>
    <ds:schemaRef ds:uri="http://purl.org/dc/terms/"/>
    <ds:schemaRef ds:uri="e7d089c6-2f48-4a7a-80bd-27aef5729c3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ca373d1-332c-4216-9e4a-3c49ea854ba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DAISY AI survey 2025</Template>
  <TotalTime>0</TotalTime>
  <Words>362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Atkinson Hyperlegible</vt:lpstr>
      <vt:lpstr>Times New Roman</vt:lpstr>
      <vt:lpstr>Wingdings</vt:lpstr>
      <vt:lpstr>Presentation_level</vt:lpstr>
      <vt:lpstr>1_Presentation_level</vt:lpstr>
      <vt:lpstr>AI converting from scanned/PDF content</vt:lpstr>
      <vt:lpstr>DAISY PDF Conversion Quality Framework</vt:lpstr>
      <vt:lpstr>Experimenting with Fido AI</vt:lpstr>
      <vt:lpstr>Many PDF conversion options</vt:lpstr>
      <vt:lpstr>Questions #1</vt:lpstr>
      <vt:lpstr>Questions #2</vt:lpstr>
      <vt:lpstr>Public leaderboards/reviews</vt:lpstr>
      <vt:lpstr>What to evaluate?</vt:lpstr>
      <vt:lpstr>Automated testing #1</vt:lpstr>
      <vt:lpstr>Automated testing #2</vt:lpstr>
      <vt:lpstr>Automated testing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2025-11-18T12:05:24Z</dcterms:created>
  <dcterms:modified xsi:type="dcterms:W3CDTF">2025-11-20T13:41:41Z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0x0101009978F83B3EE6F34F8C8CEE2712533BEB</vt:lpwstr>
  </property>
</Properties>
</file>