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2"/>
  </p:notesMasterIdLst>
  <p:sldIdLst>
    <p:sldId id="351" r:id="rId5"/>
    <p:sldId id="354" r:id="rId6"/>
    <p:sldId id="401" r:id="rId7"/>
    <p:sldId id="405" r:id="rId8"/>
    <p:sldId id="406" r:id="rId9"/>
    <p:sldId id="402" r:id="rId10"/>
    <p:sldId id="404" r:id="rId11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192" autoAdjust="0"/>
  </p:normalViewPr>
  <p:slideViewPr>
    <p:cSldViewPr snapToGrid="0">
      <p:cViewPr varScale="1">
        <p:scale>
          <a:sx n="105" d="100"/>
          <a:sy n="105" d="100"/>
        </p:scale>
        <p:origin x="8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02E5B-E19B-480C-95A3-5ED137419A85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98C2F-D82B-4F5B-A5F6-77810666EC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507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D9DAB4-01EC-4B0C-A643-E9764FC72C2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06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D9DAB4-01EC-4B0C-A643-E9764FC72C2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98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D9DAB4-01EC-4B0C-A643-E9764FC72C2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08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black background&#10;&#10;Description automatically generated">
            <a:extLst>
              <a:ext uri="{FF2B5EF4-FFF2-40B4-BE49-F238E27FC236}">
                <a16:creationId xmlns:a16="http://schemas.microsoft.com/office/drawing/2014/main" id="{99394D86-D1ED-501B-897E-E376E7C683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8339328"/>
          </a:xfrm>
          <a:prstGeom prst="rect">
            <a:avLst/>
          </a:prstGeom>
        </p:spPr>
      </p:pic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01273"/>
            <a:ext cx="12192000" cy="2445195"/>
          </a:xfrm>
        </p:spPr>
        <p:txBody>
          <a:bodyPr/>
          <a:lstStyle>
            <a:lvl1pPr algn="l">
              <a:defRPr sz="7200">
                <a:solidFill>
                  <a:srgbClr val="414042"/>
                </a:solidFill>
                <a:latin typeface="Atkinson Hyperlegible" pitchFamily="2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875E1F-B172-A03F-45E0-A04BD138C314}"/>
              </a:ext>
            </a:extLst>
          </p:cNvPr>
          <p:cNvSpPr txBox="1"/>
          <p:nvPr/>
        </p:nvSpPr>
        <p:spPr>
          <a:xfrm>
            <a:off x="74579" y="-35872"/>
            <a:ext cx="8346837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733">
                <a:solidFill>
                  <a:schemeClr val="bg1"/>
                </a:solidFill>
                <a:latin typeface="Atkinson Hyperlegible" pitchFamily="2" charset="0"/>
              </a:rPr>
              <a:t>DAISY Board Meeting November 2025</a:t>
            </a:r>
          </a:p>
        </p:txBody>
      </p:sp>
      <p:pic>
        <p:nvPicPr>
          <p:cNvPr id="9" name="Graphic 8" descr="DAISY Consortium logo">
            <a:extLst>
              <a:ext uri="{FF2B5EF4-FFF2-40B4-BE49-F238E27FC236}">
                <a16:creationId xmlns:a16="http://schemas.microsoft.com/office/drawing/2014/main" id="{E8790A02-CB03-37B4-0EDB-32C70CB82B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01659" y="4820242"/>
            <a:ext cx="2065757" cy="2065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777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nd black background&#10;&#10;Description automatically generated">
            <a:extLst>
              <a:ext uri="{FF2B5EF4-FFF2-40B4-BE49-F238E27FC236}">
                <a16:creationId xmlns:a16="http://schemas.microsoft.com/office/drawing/2014/main" id="{86E10604-3C08-A376-C9E0-6301E9FD36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83393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>
                <a:latin typeface="Atkinson Hyperlegible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tkinson Hyperlegible" pitchFamily="2" charset="0"/>
              </a:defRPr>
            </a:lvl1pPr>
            <a:lvl2pPr>
              <a:defRPr>
                <a:latin typeface="Atkinson Hyperlegible" pitchFamily="2" charset="0"/>
              </a:defRPr>
            </a:lvl2pPr>
            <a:lvl3pPr>
              <a:defRPr>
                <a:latin typeface="Atkinson Hyperlegible" pitchFamily="2" charset="0"/>
              </a:defRPr>
            </a:lvl3pPr>
            <a:lvl4pPr>
              <a:defRPr>
                <a:latin typeface="Atkinson Hyperlegible" pitchFamily="2" charset="0"/>
              </a:defRPr>
            </a:lvl4pPr>
            <a:lvl5pPr>
              <a:defRPr>
                <a:latin typeface="Atkinson Hyperlegible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F845A39-8904-48D3-B887-A614C23E170E}" type="datetimeFigureOut">
              <a:rPr lang="en-GB" smtClean="0"/>
              <a:t>20/11/2025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7D2E6-80F3-4497-8288-7D38004E582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609600" y="1447800"/>
            <a:ext cx="10769600" cy="0"/>
          </a:xfrm>
          <a:prstGeom prst="line">
            <a:avLst/>
          </a:prstGeom>
          <a:noFill/>
          <a:ln w="19050">
            <a:solidFill>
              <a:srgbClr val="5C70D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895879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08826611-8A76-5AB7-5611-DB2E856C1CA6}"/>
              </a:ext>
            </a:extLst>
          </p:cNvPr>
          <p:cNvSpPr/>
          <p:nvPr/>
        </p:nvSpPr>
        <p:spPr bwMode="auto">
          <a:xfrm flipV="1">
            <a:off x="-117988" y="-78659"/>
            <a:ext cx="11189111" cy="7315200"/>
          </a:xfrm>
          <a:custGeom>
            <a:avLst/>
            <a:gdLst>
              <a:gd name="connsiteX0" fmla="*/ 0 w 8229600"/>
              <a:gd name="connsiteY0" fmla="*/ 0 h 5479026"/>
              <a:gd name="connsiteX1" fmla="*/ 8229600 w 8229600"/>
              <a:gd name="connsiteY1" fmla="*/ 0 h 5479026"/>
              <a:gd name="connsiteX2" fmla="*/ 8229600 w 8229600"/>
              <a:gd name="connsiteY2" fmla="*/ 5479026 h 5479026"/>
              <a:gd name="connsiteX3" fmla="*/ 0 w 8229600"/>
              <a:gd name="connsiteY3" fmla="*/ 5479026 h 5479026"/>
              <a:gd name="connsiteX4" fmla="*/ 0 w 8229600"/>
              <a:gd name="connsiteY4" fmla="*/ 0 h 5479026"/>
              <a:gd name="connsiteX0" fmla="*/ 0 w 8229600"/>
              <a:gd name="connsiteY0" fmla="*/ 0 h 5486400"/>
              <a:gd name="connsiteX1" fmla="*/ 8229600 w 8229600"/>
              <a:gd name="connsiteY1" fmla="*/ 0 h 5486400"/>
              <a:gd name="connsiteX2" fmla="*/ 8229600 w 8229600"/>
              <a:gd name="connsiteY2" fmla="*/ 5479026 h 5486400"/>
              <a:gd name="connsiteX3" fmla="*/ 4409767 w 8229600"/>
              <a:gd name="connsiteY3" fmla="*/ 5486400 h 5486400"/>
              <a:gd name="connsiteX4" fmla="*/ 0 w 8229600"/>
              <a:gd name="connsiteY4" fmla="*/ 5479026 h 5486400"/>
              <a:gd name="connsiteX5" fmla="*/ 0 w 8229600"/>
              <a:gd name="connsiteY5" fmla="*/ 0 h 5486400"/>
              <a:gd name="connsiteX0" fmla="*/ 0 w 8229600"/>
              <a:gd name="connsiteY0" fmla="*/ 0 h 5887346"/>
              <a:gd name="connsiteX1" fmla="*/ 8229600 w 8229600"/>
              <a:gd name="connsiteY1" fmla="*/ 0 h 5887346"/>
              <a:gd name="connsiteX2" fmla="*/ 8229600 w 8229600"/>
              <a:gd name="connsiteY2" fmla="*/ 5479026 h 5887346"/>
              <a:gd name="connsiteX3" fmla="*/ 4409767 w 8229600"/>
              <a:gd name="connsiteY3" fmla="*/ 5486400 h 5887346"/>
              <a:gd name="connsiteX4" fmla="*/ 0 w 8229600"/>
              <a:gd name="connsiteY4" fmla="*/ 5479026 h 5887346"/>
              <a:gd name="connsiteX5" fmla="*/ 0 w 8229600"/>
              <a:gd name="connsiteY5" fmla="*/ 0 h 5887346"/>
              <a:gd name="connsiteX0" fmla="*/ 0 w 8229600"/>
              <a:gd name="connsiteY0" fmla="*/ 0 h 5887346"/>
              <a:gd name="connsiteX1" fmla="*/ 4594122 w 8229600"/>
              <a:gd name="connsiteY1" fmla="*/ 0 h 5887346"/>
              <a:gd name="connsiteX2" fmla="*/ 8229600 w 8229600"/>
              <a:gd name="connsiteY2" fmla="*/ 5479026 h 5887346"/>
              <a:gd name="connsiteX3" fmla="*/ 4409767 w 8229600"/>
              <a:gd name="connsiteY3" fmla="*/ 5486400 h 5887346"/>
              <a:gd name="connsiteX4" fmla="*/ 0 w 8229600"/>
              <a:gd name="connsiteY4" fmla="*/ 5479026 h 5887346"/>
              <a:gd name="connsiteX5" fmla="*/ 0 w 8229600"/>
              <a:gd name="connsiteY5" fmla="*/ 0 h 5887346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4409767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624085"/>
              <a:gd name="connsiteY0" fmla="*/ 0 h 5486400"/>
              <a:gd name="connsiteX1" fmla="*/ 4594122 w 4624085"/>
              <a:gd name="connsiteY1" fmla="*/ 0 h 5486400"/>
              <a:gd name="connsiteX2" fmla="*/ 2816941 w 4624085"/>
              <a:gd name="connsiteY2" fmla="*/ 5486400 h 5486400"/>
              <a:gd name="connsiteX3" fmla="*/ 0 w 4624085"/>
              <a:gd name="connsiteY3" fmla="*/ 5479026 h 5486400"/>
              <a:gd name="connsiteX4" fmla="*/ 0 w 4624085"/>
              <a:gd name="connsiteY4" fmla="*/ 0 h 5486400"/>
              <a:gd name="connsiteX0" fmla="*/ 0 w 4601298"/>
              <a:gd name="connsiteY0" fmla="*/ 0 h 5486400"/>
              <a:gd name="connsiteX1" fmla="*/ 4594122 w 4601298"/>
              <a:gd name="connsiteY1" fmla="*/ 0 h 5486400"/>
              <a:gd name="connsiteX2" fmla="*/ 2816941 w 4601298"/>
              <a:gd name="connsiteY2" fmla="*/ 5486400 h 5486400"/>
              <a:gd name="connsiteX3" fmla="*/ 0 w 4601298"/>
              <a:gd name="connsiteY3" fmla="*/ 5479026 h 5486400"/>
              <a:gd name="connsiteX4" fmla="*/ 0 w 4601298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4122" h="5486400">
                <a:moveTo>
                  <a:pt x="0" y="0"/>
                </a:moveTo>
                <a:lnTo>
                  <a:pt x="4594122" y="0"/>
                </a:lnTo>
                <a:cubicBezTo>
                  <a:pt x="4591663" y="1961536"/>
                  <a:pt x="2576051" y="1312607"/>
                  <a:pt x="2816941" y="5486400"/>
                </a:cubicBezTo>
                <a:lnTo>
                  <a:pt x="0" y="5479026"/>
                </a:lnTo>
                <a:lnTo>
                  <a:pt x="0" y="0"/>
                </a:lnTo>
                <a:close/>
              </a:path>
            </a:pathLst>
          </a:custGeom>
          <a:solidFill>
            <a:srgbClr val="00497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" name="Picture 2" descr="A blue and black background&#10;&#10;Description automatically generated">
            <a:extLst>
              <a:ext uri="{FF2B5EF4-FFF2-40B4-BE49-F238E27FC236}">
                <a16:creationId xmlns:a16="http://schemas.microsoft.com/office/drawing/2014/main" id="{E5F5BFC0-672E-B827-2885-4D892126E4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1" y="0"/>
            <a:ext cx="12191999" cy="833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613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B4CD15E-1553-9C37-3AC3-7B89B287E143}"/>
              </a:ext>
            </a:extLst>
          </p:cNvPr>
          <p:cNvSpPr/>
          <p:nvPr/>
        </p:nvSpPr>
        <p:spPr bwMode="auto">
          <a:xfrm>
            <a:off x="-122865" y="0"/>
            <a:ext cx="765544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08826611-8A76-5AB7-5611-DB2E856C1CA6}"/>
              </a:ext>
            </a:extLst>
          </p:cNvPr>
          <p:cNvSpPr/>
          <p:nvPr/>
        </p:nvSpPr>
        <p:spPr bwMode="auto">
          <a:xfrm flipH="1" flipV="1">
            <a:off x="1035042" y="-78659"/>
            <a:ext cx="11189111" cy="7315200"/>
          </a:xfrm>
          <a:custGeom>
            <a:avLst/>
            <a:gdLst>
              <a:gd name="connsiteX0" fmla="*/ 0 w 8229600"/>
              <a:gd name="connsiteY0" fmla="*/ 0 h 5479026"/>
              <a:gd name="connsiteX1" fmla="*/ 8229600 w 8229600"/>
              <a:gd name="connsiteY1" fmla="*/ 0 h 5479026"/>
              <a:gd name="connsiteX2" fmla="*/ 8229600 w 8229600"/>
              <a:gd name="connsiteY2" fmla="*/ 5479026 h 5479026"/>
              <a:gd name="connsiteX3" fmla="*/ 0 w 8229600"/>
              <a:gd name="connsiteY3" fmla="*/ 5479026 h 5479026"/>
              <a:gd name="connsiteX4" fmla="*/ 0 w 8229600"/>
              <a:gd name="connsiteY4" fmla="*/ 0 h 5479026"/>
              <a:gd name="connsiteX0" fmla="*/ 0 w 8229600"/>
              <a:gd name="connsiteY0" fmla="*/ 0 h 5486400"/>
              <a:gd name="connsiteX1" fmla="*/ 8229600 w 8229600"/>
              <a:gd name="connsiteY1" fmla="*/ 0 h 5486400"/>
              <a:gd name="connsiteX2" fmla="*/ 8229600 w 8229600"/>
              <a:gd name="connsiteY2" fmla="*/ 5479026 h 5486400"/>
              <a:gd name="connsiteX3" fmla="*/ 4409767 w 8229600"/>
              <a:gd name="connsiteY3" fmla="*/ 5486400 h 5486400"/>
              <a:gd name="connsiteX4" fmla="*/ 0 w 8229600"/>
              <a:gd name="connsiteY4" fmla="*/ 5479026 h 5486400"/>
              <a:gd name="connsiteX5" fmla="*/ 0 w 8229600"/>
              <a:gd name="connsiteY5" fmla="*/ 0 h 5486400"/>
              <a:gd name="connsiteX0" fmla="*/ 0 w 8229600"/>
              <a:gd name="connsiteY0" fmla="*/ 0 h 5887346"/>
              <a:gd name="connsiteX1" fmla="*/ 8229600 w 8229600"/>
              <a:gd name="connsiteY1" fmla="*/ 0 h 5887346"/>
              <a:gd name="connsiteX2" fmla="*/ 8229600 w 8229600"/>
              <a:gd name="connsiteY2" fmla="*/ 5479026 h 5887346"/>
              <a:gd name="connsiteX3" fmla="*/ 4409767 w 8229600"/>
              <a:gd name="connsiteY3" fmla="*/ 5486400 h 5887346"/>
              <a:gd name="connsiteX4" fmla="*/ 0 w 8229600"/>
              <a:gd name="connsiteY4" fmla="*/ 5479026 h 5887346"/>
              <a:gd name="connsiteX5" fmla="*/ 0 w 8229600"/>
              <a:gd name="connsiteY5" fmla="*/ 0 h 5887346"/>
              <a:gd name="connsiteX0" fmla="*/ 0 w 8229600"/>
              <a:gd name="connsiteY0" fmla="*/ 0 h 5887346"/>
              <a:gd name="connsiteX1" fmla="*/ 4594122 w 8229600"/>
              <a:gd name="connsiteY1" fmla="*/ 0 h 5887346"/>
              <a:gd name="connsiteX2" fmla="*/ 8229600 w 8229600"/>
              <a:gd name="connsiteY2" fmla="*/ 5479026 h 5887346"/>
              <a:gd name="connsiteX3" fmla="*/ 4409767 w 8229600"/>
              <a:gd name="connsiteY3" fmla="*/ 5486400 h 5887346"/>
              <a:gd name="connsiteX4" fmla="*/ 0 w 8229600"/>
              <a:gd name="connsiteY4" fmla="*/ 5479026 h 5887346"/>
              <a:gd name="connsiteX5" fmla="*/ 0 w 8229600"/>
              <a:gd name="connsiteY5" fmla="*/ 0 h 5887346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4409767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624085"/>
              <a:gd name="connsiteY0" fmla="*/ 0 h 5486400"/>
              <a:gd name="connsiteX1" fmla="*/ 4594122 w 4624085"/>
              <a:gd name="connsiteY1" fmla="*/ 0 h 5486400"/>
              <a:gd name="connsiteX2" fmla="*/ 2816941 w 4624085"/>
              <a:gd name="connsiteY2" fmla="*/ 5486400 h 5486400"/>
              <a:gd name="connsiteX3" fmla="*/ 0 w 4624085"/>
              <a:gd name="connsiteY3" fmla="*/ 5479026 h 5486400"/>
              <a:gd name="connsiteX4" fmla="*/ 0 w 4624085"/>
              <a:gd name="connsiteY4" fmla="*/ 0 h 5486400"/>
              <a:gd name="connsiteX0" fmla="*/ 0 w 4601298"/>
              <a:gd name="connsiteY0" fmla="*/ 0 h 5486400"/>
              <a:gd name="connsiteX1" fmla="*/ 4594122 w 4601298"/>
              <a:gd name="connsiteY1" fmla="*/ 0 h 5486400"/>
              <a:gd name="connsiteX2" fmla="*/ 2816941 w 4601298"/>
              <a:gd name="connsiteY2" fmla="*/ 5486400 h 5486400"/>
              <a:gd name="connsiteX3" fmla="*/ 0 w 4601298"/>
              <a:gd name="connsiteY3" fmla="*/ 5479026 h 5486400"/>
              <a:gd name="connsiteX4" fmla="*/ 0 w 4601298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94122" h="5486400">
                <a:moveTo>
                  <a:pt x="0" y="0"/>
                </a:moveTo>
                <a:lnTo>
                  <a:pt x="4594122" y="0"/>
                </a:lnTo>
                <a:cubicBezTo>
                  <a:pt x="4591663" y="1961536"/>
                  <a:pt x="2576051" y="1312607"/>
                  <a:pt x="2816941" y="5486400"/>
                </a:cubicBezTo>
                <a:lnTo>
                  <a:pt x="0" y="5479026"/>
                </a:lnTo>
                <a:lnTo>
                  <a:pt x="0" y="0"/>
                </a:lnTo>
                <a:close/>
              </a:path>
            </a:pathLst>
          </a:custGeom>
          <a:solidFill>
            <a:srgbClr val="00497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" name="Picture 2" descr="A blue and black background&#10;&#10;Description automatically generated">
            <a:extLst>
              <a:ext uri="{FF2B5EF4-FFF2-40B4-BE49-F238E27FC236}">
                <a16:creationId xmlns:a16="http://schemas.microsoft.com/office/drawing/2014/main" id="{E5F5BFC0-672E-B827-2885-4D892126E4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1" y="0"/>
            <a:ext cx="12191999" cy="833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0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B4CD15E-1553-9C37-3AC3-7B89B287E143}"/>
              </a:ext>
            </a:extLst>
          </p:cNvPr>
          <p:cNvSpPr/>
          <p:nvPr/>
        </p:nvSpPr>
        <p:spPr bwMode="auto">
          <a:xfrm>
            <a:off x="-122865" y="0"/>
            <a:ext cx="765544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Rectangle 7">
            <a:extLst>
              <a:ext uri="{FF2B5EF4-FFF2-40B4-BE49-F238E27FC236}">
                <a16:creationId xmlns:a16="http://schemas.microsoft.com/office/drawing/2014/main" id="{08826611-8A76-5AB7-5611-DB2E856C1CA6}"/>
              </a:ext>
            </a:extLst>
          </p:cNvPr>
          <p:cNvSpPr/>
          <p:nvPr/>
        </p:nvSpPr>
        <p:spPr bwMode="auto">
          <a:xfrm flipH="1" flipV="1">
            <a:off x="-231417" y="-97560"/>
            <a:ext cx="12455568" cy="7053616"/>
          </a:xfrm>
          <a:custGeom>
            <a:avLst/>
            <a:gdLst>
              <a:gd name="connsiteX0" fmla="*/ 0 w 8229600"/>
              <a:gd name="connsiteY0" fmla="*/ 0 h 5479026"/>
              <a:gd name="connsiteX1" fmla="*/ 8229600 w 8229600"/>
              <a:gd name="connsiteY1" fmla="*/ 0 h 5479026"/>
              <a:gd name="connsiteX2" fmla="*/ 8229600 w 8229600"/>
              <a:gd name="connsiteY2" fmla="*/ 5479026 h 5479026"/>
              <a:gd name="connsiteX3" fmla="*/ 0 w 8229600"/>
              <a:gd name="connsiteY3" fmla="*/ 5479026 h 5479026"/>
              <a:gd name="connsiteX4" fmla="*/ 0 w 8229600"/>
              <a:gd name="connsiteY4" fmla="*/ 0 h 5479026"/>
              <a:gd name="connsiteX0" fmla="*/ 0 w 8229600"/>
              <a:gd name="connsiteY0" fmla="*/ 0 h 5486400"/>
              <a:gd name="connsiteX1" fmla="*/ 8229600 w 8229600"/>
              <a:gd name="connsiteY1" fmla="*/ 0 h 5486400"/>
              <a:gd name="connsiteX2" fmla="*/ 8229600 w 8229600"/>
              <a:gd name="connsiteY2" fmla="*/ 5479026 h 5486400"/>
              <a:gd name="connsiteX3" fmla="*/ 4409767 w 8229600"/>
              <a:gd name="connsiteY3" fmla="*/ 5486400 h 5486400"/>
              <a:gd name="connsiteX4" fmla="*/ 0 w 8229600"/>
              <a:gd name="connsiteY4" fmla="*/ 5479026 h 5486400"/>
              <a:gd name="connsiteX5" fmla="*/ 0 w 8229600"/>
              <a:gd name="connsiteY5" fmla="*/ 0 h 5486400"/>
              <a:gd name="connsiteX0" fmla="*/ 0 w 8229600"/>
              <a:gd name="connsiteY0" fmla="*/ 0 h 5887346"/>
              <a:gd name="connsiteX1" fmla="*/ 8229600 w 8229600"/>
              <a:gd name="connsiteY1" fmla="*/ 0 h 5887346"/>
              <a:gd name="connsiteX2" fmla="*/ 8229600 w 8229600"/>
              <a:gd name="connsiteY2" fmla="*/ 5479026 h 5887346"/>
              <a:gd name="connsiteX3" fmla="*/ 4409767 w 8229600"/>
              <a:gd name="connsiteY3" fmla="*/ 5486400 h 5887346"/>
              <a:gd name="connsiteX4" fmla="*/ 0 w 8229600"/>
              <a:gd name="connsiteY4" fmla="*/ 5479026 h 5887346"/>
              <a:gd name="connsiteX5" fmla="*/ 0 w 8229600"/>
              <a:gd name="connsiteY5" fmla="*/ 0 h 5887346"/>
              <a:gd name="connsiteX0" fmla="*/ 0 w 8229600"/>
              <a:gd name="connsiteY0" fmla="*/ 0 h 5887346"/>
              <a:gd name="connsiteX1" fmla="*/ 4594122 w 8229600"/>
              <a:gd name="connsiteY1" fmla="*/ 0 h 5887346"/>
              <a:gd name="connsiteX2" fmla="*/ 8229600 w 8229600"/>
              <a:gd name="connsiteY2" fmla="*/ 5479026 h 5887346"/>
              <a:gd name="connsiteX3" fmla="*/ 4409767 w 8229600"/>
              <a:gd name="connsiteY3" fmla="*/ 5486400 h 5887346"/>
              <a:gd name="connsiteX4" fmla="*/ 0 w 8229600"/>
              <a:gd name="connsiteY4" fmla="*/ 5479026 h 5887346"/>
              <a:gd name="connsiteX5" fmla="*/ 0 w 8229600"/>
              <a:gd name="connsiteY5" fmla="*/ 0 h 5887346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4409767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624085"/>
              <a:gd name="connsiteY0" fmla="*/ 0 h 5486400"/>
              <a:gd name="connsiteX1" fmla="*/ 4594122 w 4624085"/>
              <a:gd name="connsiteY1" fmla="*/ 0 h 5486400"/>
              <a:gd name="connsiteX2" fmla="*/ 2816941 w 4624085"/>
              <a:gd name="connsiteY2" fmla="*/ 5486400 h 5486400"/>
              <a:gd name="connsiteX3" fmla="*/ 0 w 4624085"/>
              <a:gd name="connsiteY3" fmla="*/ 5479026 h 5486400"/>
              <a:gd name="connsiteX4" fmla="*/ 0 w 4624085"/>
              <a:gd name="connsiteY4" fmla="*/ 0 h 5486400"/>
              <a:gd name="connsiteX0" fmla="*/ 0 w 4601298"/>
              <a:gd name="connsiteY0" fmla="*/ 0 h 5486400"/>
              <a:gd name="connsiteX1" fmla="*/ 4594122 w 4601298"/>
              <a:gd name="connsiteY1" fmla="*/ 0 h 5486400"/>
              <a:gd name="connsiteX2" fmla="*/ 2816941 w 4601298"/>
              <a:gd name="connsiteY2" fmla="*/ 5486400 h 5486400"/>
              <a:gd name="connsiteX3" fmla="*/ 0 w 4601298"/>
              <a:gd name="connsiteY3" fmla="*/ 5479026 h 5486400"/>
              <a:gd name="connsiteX4" fmla="*/ 0 w 4601298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4594122"/>
              <a:gd name="connsiteY0" fmla="*/ 0 h 5486400"/>
              <a:gd name="connsiteX1" fmla="*/ 4594122 w 4594122"/>
              <a:gd name="connsiteY1" fmla="*/ 0 h 5486400"/>
              <a:gd name="connsiteX2" fmla="*/ 2816941 w 4594122"/>
              <a:gd name="connsiteY2" fmla="*/ 5486400 h 5486400"/>
              <a:gd name="connsiteX3" fmla="*/ 0 w 4594122"/>
              <a:gd name="connsiteY3" fmla="*/ 5479026 h 5486400"/>
              <a:gd name="connsiteX4" fmla="*/ 0 w 4594122"/>
              <a:gd name="connsiteY4" fmla="*/ 0 h 5486400"/>
              <a:gd name="connsiteX0" fmla="*/ 0 w 5079190"/>
              <a:gd name="connsiteY0" fmla="*/ 0 h 5486400"/>
              <a:gd name="connsiteX1" fmla="*/ 5079190 w 5079190"/>
              <a:gd name="connsiteY1" fmla="*/ 77972 h 5486400"/>
              <a:gd name="connsiteX2" fmla="*/ 2816941 w 5079190"/>
              <a:gd name="connsiteY2" fmla="*/ 5486400 h 5486400"/>
              <a:gd name="connsiteX3" fmla="*/ 0 w 5079190"/>
              <a:gd name="connsiteY3" fmla="*/ 5479026 h 5486400"/>
              <a:gd name="connsiteX4" fmla="*/ 0 w 5079190"/>
              <a:gd name="connsiteY4" fmla="*/ 0 h 5486400"/>
              <a:gd name="connsiteX0" fmla="*/ 0 w 5094818"/>
              <a:gd name="connsiteY0" fmla="*/ 0 h 5500576"/>
              <a:gd name="connsiteX1" fmla="*/ 5079190 w 5094818"/>
              <a:gd name="connsiteY1" fmla="*/ 77972 h 5500576"/>
              <a:gd name="connsiteX2" fmla="*/ 5094818 w 5094818"/>
              <a:gd name="connsiteY2" fmla="*/ 5500576 h 5500576"/>
              <a:gd name="connsiteX3" fmla="*/ 0 w 5094818"/>
              <a:gd name="connsiteY3" fmla="*/ 5479026 h 5500576"/>
              <a:gd name="connsiteX4" fmla="*/ 0 w 5094818"/>
              <a:gd name="connsiteY4" fmla="*/ 0 h 5500576"/>
              <a:gd name="connsiteX0" fmla="*/ 0 w 5101833"/>
              <a:gd name="connsiteY0" fmla="*/ 0 h 5500576"/>
              <a:gd name="connsiteX1" fmla="*/ 5079190 w 5101833"/>
              <a:gd name="connsiteY1" fmla="*/ 77972 h 5500576"/>
              <a:gd name="connsiteX2" fmla="*/ 5094818 w 5101833"/>
              <a:gd name="connsiteY2" fmla="*/ 5500576 h 5500576"/>
              <a:gd name="connsiteX3" fmla="*/ 0 w 5101833"/>
              <a:gd name="connsiteY3" fmla="*/ 5479026 h 5500576"/>
              <a:gd name="connsiteX4" fmla="*/ 0 w 5101833"/>
              <a:gd name="connsiteY4" fmla="*/ 0 h 5500576"/>
              <a:gd name="connsiteX0" fmla="*/ 0 w 5114115"/>
              <a:gd name="connsiteY0" fmla="*/ 0 h 5500576"/>
              <a:gd name="connsiteX1" fmla="*/ 5114115 w 5114115"/>
              <a:gd name="connsiteY1" fmla="*/ 77972 h 5500576"/>
              <a:gd name="connsiteX2" fmla="*/ 5094818 w 5114115"/>
              <a:gd name="connsiteY2" fmla="*/ 5500576 h 5500576"/>
              <a:gd name="connsiteX3" fmla="*/ 0 w 5114115"/>
              <a:gd name="connsiteY3" fmla="*/ 5479026 h 5500576"/>
              <a:gd name="connsiteX4" fmla="*/ 0 w 5114115"/>
              <a:gd name="connsiteY4" fmla="*/ 0 h 550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4115" h="5500576">
                <a:moveTo>
                  <a:pt x="0" y="0"/>
                </a:moveTo>
                <a:cubicBezTo>
                  <a:pt x="1531374" y="0"/>
                  <a:pt x="3582741" y="77972"/>
                  <a:pt x="5114115" y="77972"/>
                </a:cubicBezTo>
                <a:cubicBezTo>
                  <a:pt x="5111656" y="2039508"/>
                  <a:pt x="5117805" y="1298430"/>
                  <a:pt x="5094818" y="5500576"/>
                </a:cubicBezTo>
                <a:lnTo>
                  <a:pt x="0" y="5479026"/>
                </a:lnTo>
                <a:lnTo>
                  <a:pt x="0" y="0"/>
                </a:lnTo>
                <a:close/>
              </a:path>
            </a:pathLst>
          </a:custGeom>
          <a:solidFill>
            <a:srgbClr val="00497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3" name="Picture 2" descr="A blue and black background&#10;&#10;Description automatically generated">
            <a:extLst>
              <a:ext uri="{FF2B5EF4-FFF2-40B4-BE49-F238E27FC236}">
                <a16:creationId xmlns:a16="http://schemas.microsoft.com/office/drawing/2014/main" id="{E5F5BFC0-672E-B827-2885-4D892126E46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1" y="0"/>
            <a:ext cx="12191999" cy="833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28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black background&#10;&#10;Description automatically generated">
            <a:extLst>
              <a:ext uri="{FF2B5EF4-FFF2-40B4-BE49-F238E27FC236}">
                <a16:creationId xmlns:a16="http://schemas.microsoft.com/office/drawing/2014/main" id="{BC77C2D7-041A-1C54-7949-608997593B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833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677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281940"/>
            <a:ext cx="2844800" cy="502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33"/>
            </a:lvl1pPr>
          </a:lstStyle>
          <a:p>
            <a:fld id="{73A7D2E6-80F3-4497-8288-7D38004E582A}" type="slidenum">
              <a:rPr lang="en-GB" smtClean="0"/>
              <a:t>‹#›</a:t>
            </a:fld>
            <a:endParaRPr lang="en-GB"/>
          </a:p>
        </p:txBody>
      </p:sp>
      <p:sp>
        <p:nvSpPr>
          <p:cNvPr id="15367" name="Rectangle 7" descr="Gold bar"/>
          <p:cNvSpPr>
            <a:spLocks noChangeArrowheads="1"/>
          </p:cNvSpPr>
          <p:nvPr/>
        </p:nvSpPr>
        <p:spPr bwMode="auto">
          <a:xfrm>
            <a:off x="0" y="-7388"/>
            <a:ext cx="304800" cy="2286000"/>
          </a:xfrm>
          <a:prstGeom prst="rect">
            <a:avLst/>
          </a:prstGeom>
          <a:solidFill>
            <a:srgbClr val="285D82"/>
          </a:solidFill>
          <a:ln>
            <a:solidFill>
              <a:srgbClr val="285D82"/>
            </a:solidFill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3200">
              <a:latin typeface="Times New Roman" pitchFamily="18" charset="0"/>
            </a:endParaRPr>
          </a:p>
        </p:txBody>
      </p:sp>
      <p:sp>
        <p:nvSpPr>
          <p:cNvPr id="15369" name="Rectangle 9" descr="Orange bar"/>
          <p:cNvSpPr>
            <a:spLocks noChangeArrowheads="1"/>
          </p:cNvSpPr>
          <p:nvPr/>
        </p:nvSpPr>
        <p:spPr bwMode="auto">
          <a:xfrm>
            <a:off x="0" y="2286000"/>
            <a:ext cx="304800" cy="2286000"/>
          </a:xfrm>
          <a:prstGeom prst="rect">
            <a:avLst/>
          </a:prstGeom>
          <a:solidFill>
            <a:srgbClr val="0075D4"/>
          </a:solidFill>
          <a:ln>
            <a:solidFill>
              <a:srgbClr val="0075D4"/>
            </a:solidFill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3200">
              <a:latin typeface="Times New Roman" pitchFamily="18" charset="0"/>
            </a:endParaRPr>
          </a:p>
        </p:txBody>
      </p:sp>
      <p:sp>
        <p:nvSpPr>
          <p:cNvPr id="15370" name="Rectangle 10" descr="Slate bar"/>
          <p:cNvSpPr>
            <a:spLocks noChangeArrowheads="1"/>
          </p:cNvSpPr>
          <p:nvPr/>
        </p:nvSpPr>
        <p:spPr bwMode="auto">
          <a:xfrm>
            <a:off x="0" y="4572000"/>
            <a:ext cx="304800" cy="2286000"/>
          </a:xfrm>
          <a:prstGeom prst="rect">
            <a:avLst/>
          </a:prstGeom>
          <a:solidFill>
            <a:srgbClr val="002F55"/>
          </a:solidFill>
          <a:ln>
            <a:solidFill>
              <a:srgbClr val="002F55"/>
            </a:solidFill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32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224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5867">
          <a:solidFill>
            <a:srgbClr val="414042"/>
          </a:solidFill>
          <a:latin typeface="Atkinson Hyperlegible" pitchFamily="2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5867">
          <a:solidFill>
            <a:schemeClr val="tx2"/>
          </a:solidFill>
          <a:latin typeface="Times New Roman" pitchFamily="18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lr>
          <a:srgbClr val="0D94CF"/>
        </a:buClr>
        <a:buSzPct val="75000"/>
        <a:buFont typeface="Wingdings" pitchFamily="2" charset="2"/>
        <a:buChar char="p"/>
        <a:defRPr sz="3733">
          <a:solidFill>
            <a:schemeClr val="tx1"/>
          </a:solidFill>
          <a:latin typeface="Atkinson Hyperlegible" pitchFamily="2" charset="0"/>
          <a:ea typeface="+mn-ea"/>
          <a:cs typeface="+mn-cs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lr>
          <a:srgbClr val="58595B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Atkinson Hyperlegible" pitchFamily="2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lr>
          <a:srgbClr val="89B30B"/>
        </a:buClr>
        <a:buSzPct val="65000"/>
        <a:buFont typeface="Wingdings" pitchFamily="2" charset="2"/>
        <a:buChar char="p"/>
        <a:defRPr sz="2667">
          <a:solidFill>
            <a:schemeClr val="tx1"/>
          </a:solidFill>
          <a:latin typeface="Atkinson Hyperlegible" pitchFamily="2" charset="0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lr>
          <a:srgbClr val="0D94CF"/>
        </a:buClr>
        <a:buFont typeface="Wingdings" pitchFamily="2" charset="2"/>
        <a:buChar char="§"/>
        <a:defRPr>
          <a:solidFill>
            <a:schemeClr val="tx1"/>
          </a:solidFill>
          <a:latin typeface="Atkinson Hyperlegible" pitchFamily="2" charset="0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lr>
          <a:srgbClr val="89B30B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Atkinson Hyperlegible" pitchFamily="2" charset="0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16C4A-3F62-6A38-269C-AFBE7E599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D2890-FB27-2BDB-E917-BE8E44CE8C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494" y="1614507"/>
            <a:ext cx="11681012" cy="1670209"/>
          </a:xfrm>
        </p:spPr>
        <p:txBody>
          <a:bodyPr/>
          <a:lstStyle/>
          <a:p>
            <a:r>
              <a:rPr lang="en-GB" b="1"/>
              <a:t>Artificial Intelligence and DAISY members</a:t>
            </a:r>
            <a:endParaRPr lang="en-GB" b="1">
              <a:latin typeface="Atkinson Hyperlegibl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98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7BA88-E9F3-B737-FEEF-A8EE169BB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EFE60-0150-1B81-4C71-EDF373E3F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5494" y="825610"/>
            <a:ext cx="11681012" cy="1670209"/>
          </a:xfrm>
        </p:spPr>
        <p:txBody>
          <a:bodyPr/>
          <a:lstStyle/>
          <a:p>
            <a:r>
              <a:rPr lang="en-GB" b="1"/>
              <a:t>DAISY AI Survey 2025</a:t>
            </a:r>
            <a:endParaRPr lang="en-GB" b="1">
              <a:latin typeface="Atkinson Hyperlegible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67FB45-89EB-A97F-C0D3-127E30C7D1F7}"/>
              </a:ext>
            </a:extLst>
          </p:cNvPr>
          <p:cNvSpPr txBox="1"/>
          <p:nvPr/>
        </p:nvSpPr>
        <p:spPr>
          <a:xfrm>
            <a:off x="255494" y="2926127"/>
            <a:ext cx="117616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>
                <a:solidFill>
                  <a:srgbClr val="414042"/>
                </a:solidFill>
                <a:latin typeface="Atkinson Hyperlegible" pitchFamily="2" charset="0"/>
                <a:ea typeface="+mj-ea"/>
                <a:cs typeface="+mj-cs"/>
              </a:rPr>
              <a:t>Richard Orme</a:t>
            </a:r>
          </a:p>
        </p:txBody>
      </p:sp>
    </p:spTree>
    <p:extLst>
      <p:ext uri="{BB962C8B-B14F-4D97-AF65-F5344CB8AC3E}">
        <p14:creationId xmlns:p14="http://schemas.microsoft.com/office/powerpoint/2010/main" val="3860996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1482B-1742-77E7-CB09-99DB0820A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Areas of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65B50-5C4A-F8B1-3CB2-185DAD15F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1187448" cy="2005884"/>
          </a:xfrm>
        </p:spPr>
        <p:txBody>
          <a:bodyPr/>
          <a:lstStyle/>
          <a:p>
            <a:r>
              <a:rPr lang="en-GB"/>
              <a:t>Text-to-speech and Image Description most used</a:t>
            </a:r>
          </a:p>
          <a:p>
            <a:r>
              <a:rPr lang="en-GB"/>
              <a:t>Diverse range of other areas in active use or testing: </a:t>
            </a:r>
          </a:p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483F54-FF62-9E78-E10D-270F096CDF3B}"/>
              </a:ext>
            </a:extLst>
          </p:cNvPr>
          <p:cNvSpPr txBox="1"/>
          <p:nvPr/>
        </p:nvSpPr>
        <p:spPr>
          <a:xfrm>
            <a:off x="850008" y="3691944"/>
            <a:ext cx="11341993" cy="2585323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AI-driven reading assistants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Braille production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Complex content (e.g. STEM or graphical novels)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Document format conversion services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GB" err="1">
                <a:latin typeface="Atkinson Hyperlegible" pitchFamily="2" charset="0"/>
              </a:rPr>
              <a:t>Easyread</a:t>
            </a:r>
            <a:r>
              <a:rPr lang="en-GB">
                <a:latin typeface="Atkinson Hyperlegible" pitchFamily="2" charset="0"/>
              </a:rPr>
              <a:t> / simplified features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Generating tactile images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Language detection and translation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Machine learning for personalized recommendations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Metadata generation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Software development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en-GB">
                <a:latin typeface="Atkinson Hyperlegible" pitchFamily="2" charset="0"/>
              </a:rPr>
              <a:t>Speech-to-text</a:t>
            </a:r>
          </a:p>
        </p:txBody>
      </p:sp>
    </p:spTree>
    <p:extLst>
      <p:ext uri="{BB962C8B-B14F-4D97-AF65-F5344CB8AC3E}">
        <p14:creationId xmlns:p14="http://schemas.microsoft.com/office/powerpoint/2010/main" val="3811365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14824-857E-19CA-C926-7DBDBB030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8C8CD-1C59-3A1C-10DB-D2DB51A77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1169987"/>
          </a:xfrm>
        </p:spPr>
        <p:txBody>
          <a:bodyPr/>
          <a:lstStyle/>
          <a:p>
            <a:r>
              <a:rPr lang="en-GB"/>
              <a:t>Areas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48AF32-4A17-842D-AF42-131FC03B5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Interest in all potential applications of AI for content generation, conversion, testing and user experiences</a:t>
            </a:r>
          </a:p>
          <a:p>
            <a:r>
              <a:rPr lang="en-GB"/>
              <a:t>Three most popular: Content Conversion, Complex Content and Image Description</a:t>
            </a: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623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0EF8B-54F1-23E1-2275-00C630BA9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32F91-4C04-5EBE-D505-143F614DF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Top 3 challenges:</a:t>
            </a:r>
          </a:p>
          <a:p>
            <a:pPr lvl="1"/>
            <a:r>
              <a:rPr lang="en-GB"/>
              <a:t>Integration with existing systems</a:t>
            </a:r>
          </a:p>
          <a:p>
            <a:pPr lvl="1"/>
            <a:r>
              <a:rPr lang="en-GB"/>
              <a:t>Lack of technical expertise</a:t>
            </a:r>
          </a:p>
          <a:p>
            <a:pPr lvl="1"/>
            <a:r>
              <a:rPr lang="en-GB"/>
              <a:t>Data privacy or ethical concerns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634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9D3D0-8527-B294-6390-1A721E960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Selected Quotes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52916-49C2-1D43-B8D5-AF34AF4A1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"It is great to see DAISY facilitating these conversations and information sharing"</a:t>
            </a:r>
          </a:p>
          <a:p>
            <a:r>
              <a:rPr lang="en-GB" sz="3200" dirty="0"/>
              <a:t>"Continued support, training, and sharing best practices by DAISY members will help libraries implement AI effectively and improve accessibility for all patrons“</a:t>
            </a:r>
          </a:p>
          <a:p>
            <a:r>
              <a:rPr lang="en-GB" sz="3200" dirty="0"/>
              <a:t>"It’s great to see DAISY facilitating these conversations and information sharing"</a:t>
            </a:r>
          </a:p>
          <a:p>
            <a:r>
              <a:rPr lang="en-GB" sz="3200" dirty="0"/>
              <a:t>"In my opinion, DAISY is already doing a lot of valuable work"</a:t>
            </a:r>
          </a:p>
          <a:p>
            <a:endParaRPr lang="en-GB" sz="32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766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8F7C9-0520-A3C5-3EF6-BE4195187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Respondent Recommendations: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8DBB4-05C3-7C4E-AF70-7F54458B7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tabLst>
                <a:tab pos="609585" algn="l"/>
              </a:tabLst>
            </a:pPr>
            <a:r>
              <a:rPr lang="en-GB"/>
              <a:t>Facilitate Knowledge Exchange</a:t>
            </a:r>
          </a:p>
          <a:p>
            <a:pPr>
              <a:lnSpc>
                <a:spcPct val="107000"/>
              </a:lnSpc>
              <a:tabLst>
                <a:tab pos="609585" algn="l"/>
              </a:tabLst>
            </a:pPr>
            <a:r>
              <a:rPr lang="en-GB"/>
              <a:t>Further integration of AI in DAISY Tools</a:t>
            </a:r>
          </a:p>
          <a:p>
            <a:pPr>
              <a:lnSpc>
                <a:spcPct val="107000"/>
              </a:lnSpc>
              <a:tabLst>
                <a:tab pos="609585" algn="l"/>
              </a:tabLst>
            </a:pPr>
            <a:r>
              <a:rPr lang="en-GB"/>
              <a:t>Advocate for Affordable Solutions</a:t>
            </a:r>
          </a:p>
          <a:p>
            <a:pPr>
              <a:lnSpc>
                <a:spcPct val="107000"/>
              </a:lnSpc>
              <a:tabLst>
                <a:tab pos="609585" algn="l"/>
              </a:tabLst>
            </a:pPr>
            <a:r>
              <a:rPr lang="en-GB"/>
              <a:t>Address Ethical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206993299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_level">
  <a:themeElements>
    <a:clrScheme name="Custom 27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99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8A00"/>
      </a:accent6>
      <a:hlink>
        <a:srgbClr val="666699"/>
      </a:hlink>
      <a:folHlink>
        <a:srgbClr val="999966"/>
      </a:folHlink>
    </a:clrScheme>
    <a:fontScheme name="Leve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9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78F83B3EE6F34F8C8CEE2712533BEB" ma:contentTypeVersion="19" ma:contentTypeDescription="Create a new document." ma:contentTypeScope="" ma:versionID="dbb321533d4c507dad622e576d4a0e02">
  <xsd:schema xmlns:xsd="http://www.w3.org/2001/XMLSchema" xmlns:xs="http://www.w3.org/2001/XMLSchema" xmlns:p="http://schemas.microsoft.com/office/2006/metadata/properties" xmlns:ns2="cca373d1-332c-4216-9e4a-3c49ea854ba0" xmlns:ns3="e7d089c6-2f48-4a7a-80bd-27aef5729c3b" targetNamespace="http://schemas.microsoft.com/office/2006/metadata/properties" ma:root="true" ma:fieldsID="26e2598b1dfa781d8bc0e6daed0b7484" ns2:_="" ns3:_="">
    <xsd:import namespace="cca373d1-332c-4216-9e4a-3c49ea854ba0"/>
    <xsd:import namespace="e7d089c6-2f48-4a7a-80bd-27aef5729c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a373d1-332c-4216-9e4a-3c49ea854b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ef7826-fcf7-4b33-bad3-29fefbca48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d089c6-2f48-4a7a-80bd-27aef5729c3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a7d6071-64db-4d09-a2ea-76e1d268793f}" ma:internalName="TaxCatchAll" ma:showField="CatchAllData" ma:web="e7d089c6-2f48-4a7a-80bd-27aef5729c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7d089c6-2f48-4a7a-80bd-27aef5729c3b" xsi:nil="true"/>
    <lcf76f155ced4ddcb4097134ff3c332f xmlns="cca373d1-332c-4216-9e4a-3c49ea854ba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6F8CF14-95BD-4E4E-8BC4-068CA93F29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a373d1-332c-4216-9e4a-3c49ea854ba0"/>
    <ds:schemaRef ds:uri="e7d089c6-2f48-4a7a-80bd-27aef5729c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228A11-6CBA-46F2-9BE6-AE3870399D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E0F8D7-BE16-4999-8642-3424301A8EE2}">
  <ds:schemaRefs>
    <ds:schemaRef ds:uri="http://purl.org/dc/terms/"/>
    <ds:schemaRef ds:uri="e7d089c6-2f48-4a7a-80bd-27aef5729c3b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cca373d1-332c-4216-9e4a-3c49ea854ba0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DAISY AI survey 2025</Template>
  <TotalTime>0</TotalTime>
  <Words>216</Words>
  <Application>Microsoft Office PowerPoint</Application>
  <PresentationFormat>Widescreen</PresentationFormat>
  <Paragraphs>38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Atkinson Hyperlegible</vt:lpstr>
      <vt:lpstr>Times New Roman</vt:lpstr>
      <vt:lpstr>Wingdings</vt:lpstr>
      <vt:lpstr>Presentation_level</vt:lpstr>
      <vt:lpstr>Artificial Intelligence and DAISY members</vt:lpstr>
      <vt:lpstr>DAISY AI Survey 2025</vt:lpstr>
      <vt:lpstr>Areas of Use</vt:lpstr>
      <vt:lpstr>Areas of Interest</vt:lpstr>
      <vt:lpstr>Challenges</vt:lpstr>
      <vt:lpstr>Selected Quotes</vt:lpstr>
      <vt:lpstr>Respondent Recommendations: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2025-11-18T12:05:24Z</dcterms:created>
  <dcterms:modified xsi:type="dcterms:W3CDTF">2025-11-20T13:42:29Z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0x0101009978F83B3EE6F34F8C8CEE2712533BEB</vt:lpwstr>
  </property>
</Properties>
</file>