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13D8F-C6D1-48C7-9AAE-92D813BAFAB5}" v="2" dt="2025-11-10T11:53:06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1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Orme" userId="8848ce34-9c74-4ac9-9c06-dbfc8e61e81b" providerId="ADAL" clId="{997D458A-04F4-47E2-A68A-5DC809028BF0}"/>
    <pc:docChg chg="custSel modSld">
      <pc:chgData name="Richard Orme" userId="8848ce34-9c74-4ac9-9c06-dbfc8e61e81b" providerId="ADAL" clId="{997D458A-04F4-47E2-A68A-5DC809028BF0}" dt="2025-11-10T11:56:15.382" v="52" actId="20577"/>
      <pc:docMkLst>
        <pc:docMk/>
      </pc:docMkLst>
      <pc:sldChg chg="addSp modSp mod modClrScheme chgLayout">
        <pc:chgData name="Richard Orme" userId="8848ce34-9c74-4ac9-9c06-dbfc8e61e81b" providerId="ADAL" clId="{997D458A-04F4-47E2-A68A-5DC809028BF0}" dt="2025-11-10T11:53:32.718" v="25" actId="27636"/>
        <pc:sldMkLst>
          <pc:docMk/>
          <pc:sldMk cId="883159018" sldId="256"/>
        </pc:sldMkLst>
        <pc:spChg chg="mod ord">
          <ac:chgData name="Richard Orme" userId="8848ce34-9c74-4ac9-9c06-dbfc8e61e81b" providerId="ADAL" clId="{997D458A-04F4-47E2-A68A-5DC809028BF0}" dt="2025-11-10T11:52:56.903" v="18" actId="1076"/>
          <ac:spMkLst>
            <pc:docMk/>
            <pc:sldMk cId="883159018" sldId="256"/>
            <ac:spMk id="2" creationId="{44ECA696-6358-403E-C42C-282134EDE173}"/>
          </ac:spMkLst>
        </pc:spChg>
        <pc:spChg chg="mod ord">
          <ac:chgData name="Richard Orme" userId="8848ce34-9c74-4ac9-9c06-dbfc8e61e81b" providerId="ADAL" clId="{997D458A-04F4-47E2-A68A-5DC809028BF0}" dt="2025-11-10T11:53:32.718" v="25" actId="27636"/>
          <ac:spMkLst>
            <pc:docMk/>
            <pc:sldMk cId="883159018" sldId="256"/>
            <ac:spMk id="3" creationId="{4AD2A835-7915-ED4B-D2DA-6795D66FF58F}"/>
          </ac:spMkLst>
        </pc:spChg>
        <pc:spChg chg="add mod">
          <ac:chgData name="Richard Orme" userId="8848ce34-9c74-4ac9-9c06-dbfc8e61e81b" providerId="ADAL" clId="{997D458A-04F4-47E2-A68A-5DC809028BF0}" dt="2025-11-10T11:53:19.371" v="22" actId="27636"/>
          <ac:spMkLst>
            <pc:docMk/>
            <pc:sldMk cId="883159018" sldId="256"/>
            <ac:spMk id="4" creationId="{C4D0B2C6-028F-FF3F-F788-5CE6C078D28C}"/>
          </ac:spMkLst>
        </pc:spChg>
      </pc:sldChg>
      <pc:sldChg chg="modSp mod">
        <pc:chgData name="Richard Orme" userId="8848ce34-9c74-4ac9-9c06-dbfc8e61e81b" providerId="ADAL" clId="{997D458A-04F4-47E2-A68A-5DC809028BF0}" dt="2025-11-10T11:55:38.031" v="49" actId="20577"/>
        <pc:sldMkLst>
          <pc:docMk/>
          <pc:sldMk cId="306148805" sldId="258"/>
        </pc:sldMkLst>
        <pc:spChg chg="mod">
          <ac:chgData name="Richard Orme" userId="8848ce34-9c74-4ac9-9c06-dbfc8e61e81b" providerId="ADAL" clId="{997D458A-04F4-47E2-A68A-5DC809028BF0}" dt="2025-11-10T11:51:31.246" v="2" actId="27636"/>
          <ac:spMkLst>
            <pc:docMk/>
            <pc:sldMk cId="306148805" sldId="258"/>
            <ac:spMk id="2" creationId="{38BAA70B-5FDB-5CB1-F2AC-7D18900D3ABB}"/>
          </ac:spMkLst>
        </pc:spChg>
        <pc:spChg chg="mod">
          <ac:chgData name="Richard Orme" userId="8848ce34-9c74-4ac9-9c06-dbfc8e61e81b" providerId="ADAL" clId="{997D458A-04F4-47E2-A68A-5DC809028BF0}" dt="2025-11-10T11:55:38.031" v="49" actId="20577"/>
          <ac:spMkLst>
            <pc:docMk/>
            <pc:sldMk cId="306148805" sldId="258"/>
            <ac:spMk id="3" creationId="{D1E4767E-DBA0-A85F-2052-57BD949CD67D}"/>
          </ac:spMkLst>
        </pc:spChg>
      </pc:sldChg>
      <pc:sldChg chg="modSp mod">
        <pc:chgData name="Richard Orme" userId="8848ce34-9c74-4ac9-9c06-dbfc8e61e81b" providerId="ADAL" clId="{997D458A-04F4-47E2-A68A-5DC809028BF0}" dt="2025-11-10T11:54:43.954" v="35" actId="403"/>
        <pc:sldMkLst>
          <pc:docMk/>
          <pc:sldMk cId="637904353" sldId="259"/>
        </pc:sldMkLst>
        <pc:spChg chg="mod">
          <ac:chgData name="Richard Orme" userId="8848ce34-9c74-4ac9-9c06-dbfc8e61e81b" providerId="ADAL" clId="{997D458A-04F4-47E2-A68A-5DC809028BF0}" dt="2025-11-10T11:51:30.784" v="0"/>
          <ac:spMkLst>
            <pc:docMk/>
            <pc:sldMk cId="637904353" sldId="259"/>
            <ac:spMk id="2" creationId="{686ED163-0C9F-B596-6241-D35E6FC72E9B}"/>
          </ac:spMkLst>
        </pc:spChg>
        <pc:spChg chg="mod">
          <ac:chgData name="Richard Orme" userId="8848ce34-9c74-4ac9-9c06-dbfc8e61e81b" providerId="ADAL" clId="{997D458A-04F4-47E2-A68A-5DC809028BF0}" dt="2025-11-10T11:54:43.954" v="35" actId="403"/>
          <ac:spMkLst>
            <pc:docMk/>
            <pc:sldMk cId="637904353" sldId="259"/>
            <ac:spMk id="3" creationId="{3D5A43B8-2A24-95E2-32EB-D5ECEB0A8FD0}"/>
          </ac:spMkLst>
        </pc:spChg>
      </pc:sldChg>
      <pc:sldChg chg="modSp mod">
        <pc:chgData name="Richard Orme" userId="8848ce34-9c74-4ac9-9c06-dbfc8e61e81b" providerId="ADAL" clId="{997D458A-04F4-47E2-A68A-5DC809028BF0}" dt="2025-11-10T11:56:15.382" v="52" actId="20577"/>
        <pc:sldMkLst>
          <pc:docMk/>
          <pc:sldMk cId="4055492829" sldId="260"/>
        </pc:sldMkLst>
        <pc:spChg chg="mod">
          <ac:chgData name="Richard Orme" userId="8848ce34-9c74-4ac9-9c06-dbfc8e61e81b" providerId="ADAL" clId="{997D458A-04F4-47E2-A68A-5DC809028BF0}" dt="2025-11-10T11:51:30.784" v="0"/>
          <ac:spMkLst>
            <pc:docMk/>
            <pc:sldMk cId="4055492829" sldId="260"/>
            <ac:spMk id="2" creationId="{8CBDA1EA-A6D5-59D5-8F96-103D3E61DBD4}"/>
          </ac:spMkLst>
        </pc:spChg>
        <pc:spChg chg="mod">
          <ac:chgData name="Richard Orme" userId="8848ce34-9c74-4ac9-9c06-dbfc8e61e81b" providerId="ADAL" clId="{997D458A-04F4-47E2-A68A-5DC809028BF0}" dt="2025-11-10T11:56:15.382" v="52" actId="20577"/>
          <ac:spMkLst>
            <pc:docMk/>
            <pc:sldMk cId="4055492829" sldId="260"/>
            <ac:spMk id="3" creationId="{DA3283EF-C8A7-EDCD-1BE0-8BF7727D52C3}"/>
          </ac:spMkLst>
        </pc:spChg>
      </pc:sldChg>
      <pc:sldChg chg="modSp mod">
        <pc:chgData name="Richard Orme" userId="8848ce34-9c74-4ac9-9c06-dbfc8e61e81b" providerId="ADAL" clId="{997D458A-04F4-47E2-A68A-5DC809028BF0}" dt="2025-11-10T11:51:54.876" v="8" actId="5793"/>
        <pc:sldMkLst>
          <pc:docMk/>
          <pc:sldMk cId="2519029845" sldId="261"/>
        </pc:sldMkLst>
        <pc:spChg chg="mod">
          <ac:chgData name="Richard Orme" userId="8848ce34-9c74-4ac9-9c06-dbfc8e61e81b" providerId="ADAL" clId="{997D458A-04F4-47E2-A68A-5DC809028BF0}" dt="2025-11-10T11:51:30.784" v="0"/>
          <ac:spMkLst>
            <pc:docMk/>
            <pc:sldMk cId="2519029845" sldId="261"/>
            <ac:spMk id="2" creationId="{66E5F9D8-0E9C-7AB6-7060-3D02B0732D1A}"/>
          </ac:spMkLst>
        </pc:spChg>
        <pc:spChg chg="mod">
          <ac:chgData name="Richard Orme" userId="8848ce34-9c74-4ac9-9c06-dbfc8e61e81b" providerId="ADAL" clId="{997D458A-04F4-47E2-A68A-5DC809028BF0}" dt="2025-11-10T11:51:54.876" v="8" actId="5793"/>
          <ac:spMkLst>
            <pc:docMk/>
            <pc:sldMk cId="2519029845" sldId="261"/>
            <ac:spMk id="3" creationId="{CF8B2AEF-EB74-38DD-460C-C618A439EB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BA8A4-17FB-4B12-9417-50E0625CC18C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3B642-7EFB-46EE-964E-07D39602F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420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3B642-7EFB-46EE-964E-07D39602FB5C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983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3B642-7EFB-46EE-964E-07D39602FB5C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0972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3B642-7EFB-46EE-964E-07D39602FB5C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9570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3B642-7EFB-46EE-964E-07D39602FB5C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1639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black background&#10;&#10;Description automatically generated">
            <a:extLst>
              <a:ext uri="{FF2B5EF4-FFF2-40B4-BE49-F238E27FC236}">
                <a16:creationId xmlns:a16="http://schemas.microsoft.com/office/drawing/2014/main" id="{99394D86-D1ED-501B-897E-E376E7C683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01273"/>
            <a:ext cx="12192000" cy="2445195"/>
          </a:xfrm>
        </p:spPr>
        <p:txBody>
          <a:bodyPr/>
          <a:lstStyle>
            <a:lvl1pPr algn="l">
              <a:defRPr sz="7200">
                <a:solidFill>
                  <a:srgbClr val="414042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875E1F-B172-A03F-45E0-A04BD138C314}"/>
              </a:ext>
            </a:extLst>
          </p:cNvPr>
          <p:cNvSpPr txBox="1"/>
          <p:nvPr/>
        </p:nvSpPr>
        <p:spPr>
          <a:xfrm>
            <a:off x="74579" y="-35872"/>
            <a:ext cx="8394670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733" dirty="0">
                <a:solidFill>
                  <a:schemeClr val="bg1"/>
                </a:solidFill>
                <a:latin typeface="Atkinson Hyperlegible" pitchFamily="2" charset="0"/>
              </a:rPr>
              <a:t>DAISY Board Meeting November 2025</a:t>
            </a:r>
          </a:p>
        </p:txBody>
      </p:sp>
      <p:pic>
        <p:nvPicPr>
          <p:cNvPr id="9" name="Graphic 8" descr="DAISY Consortium logo">
            <a:extLst>
              <a:ext uri="{FF2B5EF4-FFF2-40B4-BE49-F238E27FC236}">
                <a16:creationId xmlns:a16="http://schemas.microsoft.com/office/drawing/2014/main" id="{E8790A02-CB03-37B4-0EDB-32C70CB82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1659" y="4820242"/>
            <a:ext cx="2065757" cy="206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6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&#10;&#10;Description automatically generated">
            <a:extLst>
              <a:ext uri="{FF2B5EF4-FFF2-40B4-BE49-F238E27FC236}">
                <a16:creationId xmlns:a16="http://schemas.microsoft.com/office/drawing/2014/main" id="{86E10604-3C08-A376-C9E0-6301E9FD36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latin typeface="Atkinson Hyperlegibl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tkinson Hyperlegible" pitchFamily="2" charset="0"/>
              </a:defRPr>
            </a:lvl1pPr>
            <a:lvl2pPr>
              <a:defRPr>
                <a:latin typeface="Atkinson Hyperlegible" pitchFamily="2" charset="0"/>
              </a:defRPr>
            </a:lvl2pPr>
            <a:lvl3pPr>
              <a:defRPr>
                <a:latin typeface="Atkinson Hyperlegible" pitchFamily="2" charset="0"/>
              </a:defRPr>
            </a:lvl3pPr>
            <a:lvl4pPr>
              <a:defRPr>
                <a:latin typeface="Atkinson Hyperlegible" pitchFamily="2" charset="0"/>
              </a:defRPr>
            </a:lvl4pPr>
            <a:lvl5pPr>
              <a:defRPr>
                <a:latin typeface="Atkinson Hyperlegibl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FFC49A6-0025-4292-8964-8E46C3F40206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B8748-0FA1-405D-95E6-82CDEAA1A8BF}" type="slidenum">
              <a:rPr lang="en-IN" smtClean="0"/>
              <a:t>‹#›</a:t>
            </a:fld>
            <a:endParaRPr lang="en-IN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rgbClr val="5C70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4128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V="1">
            <a:off x="-117988" y="-78659"/>
            <a:ext cx="11189111" cy="7315200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4122" h="5486400">
                <a:moveTo>
                  <a:pt x="0" y="0"/>
                </a:moveTo>
                <a:lnTo>
                  <a:pt x="4594122" y="0"/>
                </a:lnTo>
                <a:cubicBezTo>
                  <a:pt x="4591663" y="1961536"/>
                  <a:pt x="2576051" y="1312607"/>
                  <a:pt x="2816941" y="5486400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4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4CD15E-1553-9C37-3AC3-7B89B287E143}"/>
              </a:ext>
            </a:extLst>
          </p:cNvPr>
          <p:cNvSpPr/>
          <p:nvPr/>
        </p:nvSpPr>
        <p:spPr bwMode="auto">
          <a:xfrm>
            <a:off x="-122865" y="0"/>
            <a:ext cx="765544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H="1" flipV="1">
            <a:off x="1035042" y="-78659"/>
            <a:ext cx="11189111" cy="7315200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4122" h="5486400">
                <a:moveTo>
                  <a:pt x="0" y="0"/>
                </a:moveTo>
                <a:lnTo>
                  <a:pt x="4594122" y="0"/>
                </a:lnTo>
                <a:cubicBezTo>
                  <a:pt x="4591663" y="1961536"/>
                  <a:pt x="2576051" y="1312607"/>
                  <a:pt x="2816941" y="5486400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68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4CD15E-1553-9C37-3AC3-7B89B287E143}"/>
              </a:ext>
            </a:extLst>
          </p:cNvPr>
          <p:cNvSpPr/>
          <p:nvPr/>
        </p:nvSpPr>
        <p:spPr bwMode="auto">
          <a:xfrm>
            <a:off x="-122865" y="0"/>
            <a:ext cx="765544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H="1" flipV="1">
            <a:off x="-231417" y="-97560"/>
            <a:ext cx="12455568" cy="7053616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5079190"/>
              <a:gd name="connsiteY0" fmla="*/ 0 h 5486400"/>
              <a:gd name="connsiteX1" fmla="*/ 5079190 w 5079190"/>
              <a:gd name="connsiteY1" fmla="*/ 77972 h 5486400"/>
              <a:gd name="connsiteX2" fmla="*/ 2816941 w 5079190"/>
              <a:gd name="connsiteY2" fmla="*/ 5486400 h 5486400"/>
              <a:gd name="connsiteX3" fmla="*/ 0 w 5079190"/>
              <a:gd name="connsiteY3" fmla="*/ 5479026 h 5486400"/>
              <a:gd name="connsiteX4" fmla="*/ 0 w 5079190"/>
              <a:gd name="connsiteY4" fmla="*/ 0 h 5486400"/>
              <a:gd name="connsiteX0" fmla="*/ 0 w 5094818"/>
              <a:gd name="connsiteY0" fmla="*/ 0 h 5500576"/>
              <a:gd name="connsiteX1" fmla="*/ 5079190 w 5094818"/>
              <a:gd name="connsiteY1" fmla="*/ 77972 h 5500576"/>
              <a:gd name="connsiteX2" fmla="*/ 5094818 w 5094818"/>
              <a:gd name="connsiteY2" fmla="*/ 5500576 h 5500576"/>
              <a:gd name="connsiteX3" fmla="*/ 0 w 5094818"/>
              <a:gd name="connsiteY3" fmla="*/ 5479026 h 5500576"/>
              <a:gd name="connsiteX4" fmla="*/ 0 w 5094818"/>
              <a:gd name="connsiteY4" fmla="*/ 0 h 5500576"/>
              <a:gd name="connsiteX0" fmla="*/ 0 w 5101833"/>
              <a:gd name="connsiteY0" fmla="*/ 0 h 5500576"/>
              <a:gd name="connsiteX1" fmla="*/ 5079190 w 5101833"/>
              <a:gd name="connsiteY1" fmla="*/ 77972 h 5500576"/>
              <a:gd name="connsiteX2" fmla="*/ 5094818 w 5101833"/>
              <a:gd name="connsiteY2" fmla="*/ 5500576 h 5500576"/>
              <a:gd name="connsiteX3" fmla="*/ 0 w 5101833"/>
              <a:gd name="connsiteY3" fmla="*/ 5479026 h 5500576"/>
              <a:gd name="connsiteX4" fmla="*/ 0 w 5101833"/>
              <a:gd name="connsiteY4" fmla="*/ 0 h 5500576"/>
              <a:gd name="connsiteX0" fmla="*/ 0 w 5114115"/>
              <a:gd name="connsiteY0" fmla="*/ 0 h 5500576"/>
              <a:gd name="connsiteX1" fmla="*/ 5114115 w 5114115"/>
              <a:gd name="connsiteY1" fmla="*/ 77972 h 5500576"/>
              <a:gd name="connsiteX2" fmla="*/ 5094818 w 5114115"/>
              <a:gd name="connsiteY2" fmla="*/ 5500576 h 5500576"/>
              <a:gd name="connsiteX3" fmla="*/ 0 w 5114115"/>
              <a:gd name="connsiteY3" fmla="*/ 5479026 h 5500576"/>
              <a:gd name="connsiteX4" fmla="*/ 0 w 5114115"/>
              <a:gd name="connsiteY4" fmla="*/ 0 h 55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4115" h="5500576">
                <a:moveTo>
                  <a:pt x="0" y="0"/>
                </a:moveTo>
                <a:cubicBezTo>
                  <a:pt x="1531374" y="0"/>
                  <a:pt x="3582741" y="77972"/>
                  <a:pt x="5114115" y="77972"/>
                </a:cubicBezTo>
                <a:cubicBezTo>
                  <a:pt x="5111656" y="2039508"/>
                  <a:pt x="5117805" y="1298430"/>
                  <a:pt x="5094818" y="5500576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40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black background&#10;&#10;Description automatically generated">
            <a:extLst>
              <a:ext uri="{FF2B5EF4-FFF2-40B4-BE49-F238E27FC236}">
                <a16:creationId xmlns:a16="http://schemas.microsoft.com/office/drawing/2014/main" id="{BC77C2D7-041A-1C54-7949-608997593B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6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B0822-8694-522E-2E0C-5FA54A373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C9F61-2C82-B774-5773-A1CAD37FF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842DC-AE2E-2752-2B03-CEB65EDA2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49A6-0025-4292-8964-8E46C3F40206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B1257-3574-CA32-2F69-C26CA9FB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0C168-DA9E-760A-FF80-B2460692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B8748-0FA1-405D-95E6-82CDEAA1A8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13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281940"/>
            <a:ext cx="2844800" cy="502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33"/>
            </a:lvl1pPr>
          </a:lstStyle>
          <a:p>
            <a:fld id="{AC8B8748-0FA1-405D-95E6-82CDEAA1A8BF}" type="slidenum">
              <a:rPr lang="en-IN" smtClean="0"/>
              <a:t>‹#›</a:t>
            </a:fld>
            <a:endParaRPr lang="en-IN"/>
          </a:p>
        </p:txBody>
      </p:sp>
      <p:sp>
        <p:nvSpPr>
          <p:cNvPr id="15367" name="Rectangle 7" descr="Gold bar"/>
          <p:cNvSpPr>
            <a:spLocks noChangeArrowheads="1"/>
          </p:cNvSpPr>
          <p:nvPr/>
        </p:nvSpPr>
        <p:spPr bwMode="auto">
          <a:xfrm>
            <a:off x="0" y="-7388"/>
            <a:ext cx="304800" cy="2286000"/>
          </a:xfrm>
          <a:prstGeom prst="rect">
            <a:avLst/>
          </a:prstGeom>
          <a:solidFill>
            <a:srgbClr val="285D82"/>
          </a:solidFill>
          <a:ln>
            <a:solidFill>
              <a:srgbClr val="285D82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  <p:sp>
        <p:nvSpPr>
          <p:cNvPr id="15369" name="Rectangle 9" descr="Orange bar"/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rgbClr val="0075D4"/>
          </a:solidFill>
          <a:ln>
            <a:solidFill>
              <a:srgbClr val="0075D4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  <p:sp>
        <p:nvSpPr>
          <p:cNvPr id="15370" name="Rectangle 10" descr="Slate bar"/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rgbClr val="002F55"/>
          </a:solidFill>
          <a:ln>
            <a:solidFill>
              <a:srgbClr val="002F55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867">
          <a:solidFill>
            <a:srgbClr val="414042"/>
          </a:solidFill>
          <a:latin typeface="Atkinson Hyperlegible" pitchFamily="2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0D94CF"/>
        </a:buClr>
        <a:buSzPct val="75000"/>
        <a:buFont typeface="Wingdings" pitchFamily="2" charset="2"/>
        <a:buChar char="p"/>
        <a:defRPr sz="3733">
          <a:solidFill>
            <a:schemeClr val="tx1"/>
          </a:solidFill>
          <a:latin typeface="Atkinson Hyperlegible" pitchFamily="2" charset="0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58595B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Atkinson Hyperlegible" pitchFamily="2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89B30B"/>
        </a:buClr>
        <a:buSzPct val="65000"/>
        <a:buFont typeface="Wingdings" pitchFamily="2" charset="2"/>
        <a:buChar char="p"/>
        <a:defRPr sz="2667">
          <a:solidFill>
            <a:schemeClr val="tx1"/>
          </a:solidFill>
          <a:latin typeface="Atkinson Hyperlegible" pitchFamily="2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0D94CF"/>
        </a:buClr>
        <a:buFont typeface="Wingdings" pitchFamily="2" charset="2"/>
        <a:buChar char="§"/>
        <a:defRPr>
          <a:solidFill>
            <a:schemeClr val="tx1"/>
          </a:solidFill>
          <a:latin typeface="Atkinson Hyperlegible" pitchFamily="2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89B30B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Atkinson Hyperlegible" pitchFamily="2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CA696-6358-403E-C42C-282134EDE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567"/>
            <a:ext cx="9144000" cy="2387600"/>
          </a:xfrm>
        </p:spPr>
        <p:txBody>
          <a:bodyPr>
            <a:normAutofit/>
          </a:bodyPr>
          <a:lstStyle/>
          <a:p>
            <a:r>
              <a:rPr lang="en-AU" dirty="0"/>
              <a:t>Joint ICEVI–WBU Global Braille Literacy Campaign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2A835-7915-ED4B-D2DA-6795D66FF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4796"/>
            <a:ext cx="9144000" cy="1655762"/>
          </a:xfrm>
        </p:spPr>
        <p:txBody>
          <a:bodyPr>
            <a:normAutofit/>
          </a:bodyPr>
          <a:lstStyle/>
          <a:p>
            <a:r>
              <a:rPr lang="en-AU" dirty="0"/>
              <a:t>Speakers:</a:t>
            </a:r>
          </a:p>
          <a:p>
            <a:pPr lvl="0"/>
            <a:r>
              <a:rPr lang="en-AU" i="1" dirty="0"/>
              <a:t>Dr Praveena Sukhraj-Ely, ICEVI</a:t>
            </a:r>
            <a:endParaRPr lang="en-IN" dirty="0"/>
          </a:p>
          <a:p>
            <a:pPr lvl="0"/>
            <a:r>
              <a:rPr lang="en-AU" i="1" dirty="0"/>
              <a:t>Mr Dipendra Manocha, DAISY Consortium</a:t>
            </a:r>
            <a:endParaRPr lang="en-IN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4D0B2C6-028F-FF3F-F788-5CE6C078D28C}"/>
              </a:ext>
            </a:extLst>
          </p:cNvPr>
          <p:cNvSpPr txBox="1">
            <a:spLocks/>
          </p:cNvSpPr>
          <p:nvPr/>
        </p:nvSpPr>
        <p:spPr bwMode="auto">
          <a:xfrm>
            <a:off x="1524000" y="2699361"/>
            <a:ext cx="9144000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D94CF"/>
              </a:buClr>
              <a:buSzPct val="75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Atkinson Hyperlegible" pitchFamily="2" charset="0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58595B"/>
              </a:buClr>
              <a:buSzPct val="75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Atkinson Hyperlegible" pitchFamily="2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9B30B"/>
              </a:buClr>
              <a:buSzPct val="65000"/>
              <a:buFont typeface="Wingdings" pitchFamily="2" charset="2"/>
              <a:buNone/>
              <a:defRPr sz="1800">
                <a:solidFill>
                  <a:schemeClr val="tx1"/>
                </a:solidFill>
                <a:latin typeface="Atkinson Hyperlegible" pitchFamily="2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D94CF"/>
              </a:buClr>
              <a:buFont typeface="Wingdings" pitchFamily="2" charset="2"/>
              <a:buNone/>
              <a:defRPr sz="1600">
                <a:solidFill>
                  <a:schemeClr val="tx1"/>
                </a:solidFill>
                <a:latin typeface="Atkinson Hyperlegible" pitchFamily="2" charset="0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9B30B"/>
              </a:buClr>
              <a:buSzPct val="8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Atkinson Hyperlegible" pitchFamily="2" charset="0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AU" sz="3300" kern="0" dirty="0"/>
              <a:t>More Braille: More Empowerment</a:t>
            </a:r>
          </a:p>
          <a:p>
            <a:endParaRPr lang="en-AU" sz="3300" kern="0" dirty="0"/>
          </a:p>
          <a:p>
            <a:r>
              <a:rPr lang="en-AU" sz="3300" kern="0" dirty="0"/>
              <a:t>Thanks DAISY Consortium to join as a chief collaborative partner</a:t>
            </a:r>
          </a:p>
        </p:txBody>
      </p:sp>
    </p:spTree>
    <p:extLst>
      <p:ext uri="{BB962C8B-B14F-4D97-AF65-F5344CB8AC3E}">
        <p14:creationId xmlns:p14="http://schemas.microsoft.com/office/powerpoint/2010/main" val="88315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A70B-5FDB-5CB1-F2AC-7D18900D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/>
              <a:t>Campaign Overview: Where We Are Now &amp; Why Now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4767E-DBA0-A85F-2052-57BD949CD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4127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AU" b="1" dirty="0"/>
              <a:t>Soft launch — World Blindness Summit (Brazil, Sept 2025)</a:t>
            </a:r>
            <a:endParaRPr lang="en-IN" dirty="0"/>
          </a:p>
          <a:p>
            <a:pPr lvl="0"/>
            <a:r>
              <a:rPr lang="en-AU" dirty="0"/>
              <a:t>Introduced to 1,200+ delegates from 100+ countries</a:t>
            </a:r>
            <a:endParaRPr lang="en-IN" dirty="0"/>
          </a:p>
          <a:p>
            <a:pPr lvl="0"/>
            <a:r>
              <a:rPr lang="en-AU" dirty="0"/>
              <a:t>Side meetings with key organisations, including </a:t>
            </a:r>
            <a:r>
              <a:rPr lang="en-AU" b="1" dirty="0"/>
              <a:t>DAISY</a:t>
            </a:r>
            <a:endParaRPr lang="en-IN" dirty="0"/>
          </a:p>
          <a:p>
            <a:pPr lvl="0"/>
            <a:r>
              <a:rPr lang="en-AU" dirty="0"/>
              <a:t>Universal message: </a:t>
            </a:r>
            <a:r>
              <a:rPr lang="en-AU" i="1" dirty="0"/>
              <a:t>“It’s time to revitalise and future-proof braille.”</a:t>
            </a:r>
            <a:endParaRPr lang="en-IN" dirty="0"/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Official launch — 4 January 2026 (World Braille Day)</a:t>
            </a:r>
            <a:endParaRPr lang="en-IN" dirty="0"/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Why this campaign? Why now?</a:t>
            </a:r>
            <a:endParaRPr lang="en-IN" dirty="0"/>
          </a:p>
          <a:p>
            <a:pPr lvl="0"/>
            <a:r>
              <a:rPr lang="en-AU" dirty="0"/>
              <a:t>The world is digital-first</a:t>
            </a:r>
            <a:endParaRPr lang="en-IN" dirty="0"/>
          </a:p>
          <a:p>
            <a:pPr lvl="0"/>
            <a:r>
              <a:rPr lang="en-AU" dirty="0"/>
              <a:t>Persons with blindness can read and write in mainstream script with which they can have written communication with rest of the world.</a:t>
            </a:r>
            <a:endParaRPr lang="en-IN" dirty="0"/>
          </a:p>
          <a:p>
            <a:pPr lvl="0"/>
            <a:r>
              <a:rPr lang="en-AU" dirty="0"/>
              <a:t>Education relies on online learning platforms and STEM software</a:t>
            </a:r>
            <a:endParaRPr lang="en-IN" dirty="0"/>
          </a:p>
          <a:p>
            <a:pPr lvl="0"/>
            <a:r>
              <a:rPr lang="en-AU" dirty="0"/>
              <a:t>Braille must evolve to remain powerful and enabler</a:t>
            </a:r>
            <a:endParaRPr lang="en-IN" dirty="0"/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Campaign addresses key challenges:</a:t>
            </a:r>
            <a:endParaRPr lang="en-IN" dirty="0"/>
          </a:p>
          <a:p>
            <a:pPr lvl="0"/>
            <a:r>
              <a:rPr lang="en-AU" dirty="0"/>
              <a:t>Early braille literacy &amp; ECC advocacy</a:t>
            </a:r>
            <a:endParaRPr lang="en-IN" dirty="0"/>
          </a:p>
          <a:p>
            <a:pPr lvl="0"/>
            <a:r>
              <a:rPr lang="en-AU" dirty="0"/>
              <a:t>STEM braille access and teacher capacity</a:t>
            </a:r>
            <a:endParaRPr lang="en-IN" dirty="0"/>
          </a:p>
          <a:p>
            <a:pPr lvl="0"/>
            <a:r>
              <a:rPr lang="en-AU" dirty="0"/>
              <a:t>Shift to </a:t>
            </a:r>
            <a:r>
              <a:rPr lang="en-AU" dirty="0" err="1"/>
              <a:t>ePub</a:t>
            </a:r>
            <a:r>
              <a:rPr lang="en-AU" dirty="0"/>
              <a:t> / digital braille / interoperability</a:t>
            </a:r>
            <a:endParaRPr lang="en-IN" dirty="0"/>
          </a:p>
          <a:p>
            <a:pPr lvl="0"/>
            <a:r>
              <a:rPr lang="en-AU" dirty="0"/>
              <a:t>Inequity in access to braille and assistive technology</a:t>
            </a:r>
            <a:endParaRPr lang="en-IN" dirty="0"/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Goal: Braille at the centre of the digital world.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14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ED163-0C9F-B596-6241-D35E6FC7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Campaign Focus Areas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A43B8-2A24-95E2-32EB-D5ECEB0A8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AU" sz="3800" b="1" dirty="0"/>
              <a:t>Braille is literacy, communication, and participation. </a:t>
            </a:r>
            <a:r>
              <a:rPr lang="en-AU" sz="3800" dirty="0"/>
              <a:t>It enables:</a:t>
            </a:r>
            <a:endParaRPr lang="en-IN" sz="3800" dirty="0"/>
          </a:p>
          <a:p>
            <a:pPr lvl="0"/>
            <a:r>
              <a:rPr lang="en-AU" dirty="0"/>
              <a:t>Independent writing and spelling</a:t>
            </a:r>
            <a:endParaRPr lang="en-IN" dirty="0"/>
          </a:p>
          <a:p>
            <a:pPr lvl="0"/>
            <a:r>
              <a:rPr lang="en-AU" dirty="0"/>
              <a:t>Access to STEM subjects</a:t>
            </a:r>
            <a:endParaRPr lang="en-IN" dirty="0"/>
          </a:p>
          <a:p>
            <a:pPr lvl="0"/>
            <a:r>
              <a:rPr lang="en-AU" dirty="0"/>
              <a:t>Equal participation in academic and professional communication</a:t>
            </a:r>
            <a:endParaRPr lang="en-IN" dirty="0"/>
          </a:p>
          <a:p>
            <a:pPr marL="0" indent="0">
              <a:buNone/>
            </a:pPr>
            <a:r>
              <a:rPr lang="en-AU" sz="3800" b="1" dirty="0"/>
              <a:t>Digital braille expands access:</a:t>
            </a:r>
            <a:endParaRPr lang="en-IN" dirty="0"/>
          </a:p>
          <a:p>
            <a:pPr lvl="0"/>
            <a:r>
              <a:rPr lang="en-AU" dirty="0"/>
              <a:t>Cloud-based displays</a:t>
            </a:r>
            <a:endParaRPr lang="en-IN" dirty="0"/>
          </a:p>
          <a:p>
            <a:pPr lvl="0"/>
            <a:r>
              <a:rPr lang="en-AU" dirty="0"/>
              <a:t>Refreshable braille devices</a:t>
            </a:r>
            <a:endParaRPr lang="en-IN" dirty="0"/>
          </a:p>
          <a:p>
            <a:pPr lvl="0"/>
            <a:r>
              <a:rPr lang="en-AU" dirty="0"/>
              <a:t>International exchange of braille files</a:t>
            </a:r>
            <a:endParaRPr lang="en-IN" dirty="0"/>
          </a:p>
          <a:p>
            <a:pPr marL="0" indent="0">
              <a:buNone/>
            </a:pPr>
            <a:r>
              <a:rPr lang="en-AU" sz="3800" b="1" dirty="0"/>
              <a:t>Three Focus Areas of the Campaign</a:t>
            </a:r>
            <a:endParaRPr lang="en-IN" dirty="0"/>
          </a:p>
          <a:p>
            <a:pPr lvl="0"/>
            <a:r>
              <a:rPr lang="en-AU" b="1" dirty="0"/>
              <a:t>Advocacy &amp; Media</a:t>
            </a:r>
            <a:r>
              <a:rPr lang="en-AU" dirty="0"/>
              <a:t> — promote braille as a fundamental literacy right</a:t>
            </a:r>
            <a:endParaRPr lang="en-IN" dirty="0"/>
          </a:p>
          <a:p>
            <a:pPr lvl="0"/>
            <a:r>
              <a:rPr lang="en-AU" b="1" dirty="0"/>
              <a:t>Information Resources</a:t>
            </a:r>
            <a:r>
              <a:rPr lang="en-AU" dirty="0"/>
              <a:t> — accessible, multilingual braille resources</a:t>
            </a:r>
            <a:endParaRPr lang="en-IN" dirty="0"/>
          </a:p>
          <a:p>
            <a:pPr lvl="0"/>
            <a:r>
              <a:rPr lang="en-AU" b="1" dirty="0"/>
              <a:t>Research &amp; Innovation</a:t>
            </a:r>
            <a:r>
              <a:rPr lang="en-AU" dirty="0"/>
              <a:t> — evidence on braille use and digital braille (</a:t>
            </a:r>
            <a:r>
              <a:rPr lang="en-AU" dirty="0" err="1"/>
              <a:t>eBraille</a:t>
            </a:r>
            <a:r>
              <a:rPr lang="en-AU" dirty="0"/>
              <a:t>)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790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DA1EA-A6D5-59D5-8F96-103D3E61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Focus areas of DAISY Consortium in Campaign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283EF-C8A7-EDCD-1BE0-8BF7727D5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/>
              <a:t>Collaboration areas agreed during side meetings:</a:t>
            </a:r>
            <a:endParaRPr lang="en-IN" dirty="0"/>
          </a:p>
          <a:p>
            <a:pPr lvl="0"/>
            <a:r>
              <a:rPr lang="en-AU" dirty="0"/>
              <a:t>World Blindness Summit (Brazil)</a:t>
            </a:r>
            <a:endParaRPr lang="en-IN" dirty="0"/>
          </a:p>
          <a:p>
            <a:pPr lvl="0"/>
            <a:r>
              <a:rPr lang="en-AU" dirty="0"/>
              <a:t>Table talk </a:t>
            </a:r>
            <a:r>
              <a:rPr lang="en-AU"/>
              <a:t>during Tactile </a:t>
            </a:r>
            <a:r>
              <a:rPr lang="en-AU" dirty="0"/>
              <a:t>Reading Conference (Netherlands)</a:t>
            </a:r>
            <a:endParaRPr lang="en-IN" dirty="0"/>
          </a:p>
          <a:p>
            <a:pPr marL="0" indent="0">
              <a:buNone/>
            </a:pPr>
            <a:r>
              <a:rPr lang="en-AU" dirty="0"/>
              <a:t>Joint priorities:</a:t>
            </a:r>
            <a:endParaRPr lang="en-IN" dirty="0"/>
          </a:p>
          <a:p>
            <a:pPr lvl="0"/>
            <a:r>
              <a:rPr lang="en-AU" dirty="0"/>
              <a:t>E-braille: Awareness and adoption to enable international exchange and interoperability and support for  all languages.</a:t>
            </a:r>
            <a:endParaRPr lang="en-IN" dirty="0"/>
          </a:p>
          <a:p>
            <a:pPr lvl="0"/>
            <a:r>
              <a:rPr lang="en-AU" dirty="0"/>
              <a:t>Facilitate standard national braille code and its implementation in </a:t>
            </a:r>
            <a:r>
              <a:rPr lang="en-AU" dirty="0" err="1"/>
              <a:t>Liblouis</a:t>
            </a:r>
            <a:endParaRPr lang="en-IN" dirty="0"/>
          </a:p>
          <a:p>
            <a:pPr lvl="0"/>
            <a:r>
              <a:rPr lang="en-AU" dirty="0"/>
              <a:t>Rendering understandable math braille in all devices and braille translation software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549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F9D8-0E9C-7AB6-7060-3D02B0732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Call to Action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B2AEF-EB74-38DD-460C-C618A439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/>
              <a:t>We invite all DAISY members to:</a:t>
            </a:r>
            <a:endParaRPr lang="en-IN" dirty="0"/>
          </a:p>
          <a:p>
            <a:pPr lvl="0"/>
            <a:r>
              <a:rPr lang="en-AU" b="1" dirty="0"/>
              <a:t>Become a key Collaborative Partner</a:t>
            </a:r>
            <a:endParaRPr lang="en-IN" dirty="0"/>
          </a:p>
          <a:p>
            <a:pPr lvl="0"/>
            <a:r>
              <a:rPr lang="en-AU" b="1" dirty="0"/>
              <a:t>Nominate technical representatives</a:t>
            </a:r>
            <a:r>
              <a:rPr lang="en-AU" dirty="0"/>
              <a:t> to campaign working groups</a:t>
            </a:r>
            <a:endParaRPr lang="en-IN" dirty="0"/>
          </a:p>
          <a:p>
            <a:pPr lvl="1"/>
            <a:r>
              <a:rPr lang="en-AU" dirty="0"/>
              <a:t>Focus Area 1: Advocacy &amp; Media</a:t>
            </a:r>
            <a:endParaRPr lang="en-IN" dirty="0"/>
          </a:p>
          <a:p>
            <a:pPr lvl="1"/>
            <a:r>
              <a:rPr lang="en-AU" dirty="0"/>
              <a:t>Focus Area 3: Research &amp; Innovation</a:t>
            </a:r>
            <a:endParaRPr lang="en-IN" dirty="0"/>
          </a:p>
          <a:p>
            <a:pPr lvl="0"/>
            <a:r>
              <a:rPr lang="en-AU" b="1" dirty="0"/>
              <a:t>Activate your networks</a:t>
            </a:r>
            <a:endParaRPr lang="en-IN" dirty="0"/>
          </a:p>
          <a:p>
            <a:pPr lvl="1"/>
            <a:r>
              <a:rPr lang="en-AU" dirty="0"/>
              <a:t>Ministries of Education</a:t>
            </a:r>
            <a:endParaRPr lang="en-IN" dirty="0"/>
          </a:p>
          <a:p>
            <a:pPr lvl="1"/>
            <a:r>
              <a:rPr lang="en-AU" dirty="0"/>
              <a:t>Publishers + transcription agencies</a:t>
            </a:r>
            <a:endParaRPr lang="en-IN" dirty="0"/>
          </a:p>
          <a:p>
            <a:pPr lvl="1"/>
            <a:r>
              <a:rPr lang="en-AU" dirty="0"/>
              <a:t>Authorised Entities under the Marrakesh Treaty</a:t>
            </a:r>
            <a:endParaRPr lang="en-IN" dirty="0"/>
          </a:p>
          <a:p>
            <a:r>
              <a:rPr lang="en-AU" b="1" dirty="0"/>
              <a:t>More Braille. More Opportunities. More Empowerment.</a:t>
            </a:r>
            <a:endParaRPr lang="en-IN" dirty="0"/>
          </a:p>
          <a:p>
            <a:pPr marL="0" indent="0">
              <a:buNone/>
            </a:pPr>
            <a:r>
              <a:rPr lang="en-AU" dirty="0"/>
              <a:t>To join, visit: (campaign web site).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902984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level">
  <a:themeElements>
    <a:clrScheme name="Custom 27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00"/>
      </a:accent6>
      <a:hlink>
        <a:srgbClr val="666699"/>
      </a:hlink>
      <a:folHlink>
        <a:srgbClr val="999966"/>
      </a:folHlink>
    </a:clrScheme>
    <a:fontScheme name="Leve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a373d1-332c-4216-9e4a-3c49ea854ba0">
      <Terms xmlns="http://schemas.microsoft.com/office/infopath/2007/PartnerControls"/>
    </lcf76f155ced4ddcb4097134ff3c332f>
    <TaxCatchAll xmlns="e7d089c6-2f48-4a7a-80bd-27aef5729c3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78F83B3EE6F34F8C8CEE2712533BEB" ma:contentTypeVersion="19" ma:contentTypeDescription="Create a new document." ma:contentTypeScope="" ma:versionID="dbb321533d4c507dad622e576d4a0e02">
  <xsd:schema xmlns:xsd="http://www.w3.org/2001/XMLSchema" xmlns:xs="http://www.w3.org/2001/XMLSchema" xmlns:p="http://schemas.microsoft.com/office/2006/metadata/properties" xmlns:ns2="cca373d1-332c-4216-9e4a-3c49ea854ba0" xmlns:ns3="e7d089c6-2f48-4a7a-80bd-27aef5729c3b" targetNamespace="http://schemas.microsoft.com/office/2006/metadata/properties" ma:root="true" ma:fieldsID="26e2598b1dfa781d8bc0e6daed0b7484" ns2:_="" ns3:_="">
    <xsd:import namespace="cca373d1-332c-4216-9e4a-3c49ea854ba0"/>
    <xsd:import namespace="e7d089c6-2f48-4a7a-80bd-27aef5729c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373d1-332c-4216-9e4a-3c49ea854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ef7826-fcf7-4b33-bad3-29fefbca48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089c6-2f48-4a7a-80bd-27aef5729c3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a7d6071-64db-4d09-a2ea-76e1d268793f}" ma:internalName="TaxCatchAll" ma:showField="CatchAllData" ma:web="e7d089c6-2f48-4a7a-80bd-27aef5729c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413279-D24F-4291-84C6-727D91FFB019}">
  <ds:schemaRefs>
    <ds:schemaRef ds:uri="http://schemas.microsoft.com/office/2006/metadata/properties"/>
    <ds:schemaRef ds:uri="http://schemas.microsoft.com/office/infopath/2007/PartnerControls"/>
    <ds:schemaRef ds:uri="9dec4d84-8685-4aaf-9a98-a0694149e89e"/>
    <ds:schemaRef ds:uri="a40d51f4-f0d6-4f05-b688-6aaf2563ee8f"/>
  </ds:schemaRefs>
</ds:datastoreItem>
</file>

<file path=customXml/itemProps2.xml><?xml version="1.0" encoding="utf-8"?>
<ds:datastoreItem xmlns:ds="http://schemas.openxmlformats.org/officeDocument/2006/customXml" ds:itemID="{70E7E0A8-A789-42C5-BCC1-626BD2130F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33C268-E703-4064-AB9B-DC3A88117326}"/>
</file>

<file path=docProps/app.xml><?xml version="1.0" encoding="utf-8"?>
<Properties xmlns="http://schemas.openxmlformats.org/officeDocument/2006/extended-properties" xmlns:vt="http://schemas.openxmlformats.org/officeDocument/2006/docPropsVTypes">
  <Template>DAISY AI survey 2025</Template>
  <TotalTime>20</TotalTime>
  <Words>426</Words>
  <Application>Microsoft Office PowerPoint</Application>
  <PresentationFormat>Widescreen</PresentationFormat>
  <Paragraphs>69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Atkinson Hyperlegible</vt:lpstr>
      <vt:lpstr>Times New Roman</vt:lpstr>
      <vt:lpstr>Wingdings</vt:lpstr>
      <vt:lpstr>Presentation_level</vt:lpstr>
      <vt:lpstr>Joint ICEVI–WBU Global Braille Literacy Campaign</vt:lpstr>
      <vt:lpstr>Campaign Overview: Where We Are Now &amp; Why Now</vt:lpstr>
      <vt:lpstr>Campaign Focus Areas</vt:lpstr>
      <vt:lpstr>Focus areas of DAISY Consortium in Campaign</vt:lpstr>
      <vt:lpstr>Call to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Dipendra Manocha</dc:creator>
  <cp:lastModifiedBy>Richard Orme</cp:lastModifiedBy>
  <cp:revision>2</cp:revision>
  <dcterms:created xsi:type="dcterms:W3CDTF">2025-11-07T23:26:40Z</dcterms:created>
  <dcterms:modified xsi:type="dcterms:W3CDTF">2025-11-10T11:56:15Z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0x0101009978F83B3EE6F34F8C8CEE2712533BEB</vt:lpwstr>
  </property>
  <property fmtid="{D5CDD505-2E9C-101B-9397-08002B2CF9AE}" pid="3" name="MediaServiceImageTags">
    <vt:lpwstr/>
  </property>
</Properties>
</file>