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7" r:id="rId4"/>
  </p:sldMasterIdLst>
  <p:notesMasterIdLst>
    <p:notesMasterId r:id="rId43"/>
  </p:notesMasterIdLst>
  <p:handoutMasterIdLst>
    <p:handoutMasterId r:id="rId44"/>
  </p:handoutMasterIdLst>
  <p:sldIdLst>
    <p:sldId id="394" r:id="rId5"/>
    <p:sldId id="399" r:id="rId6"/>
    <p:sldId id="359" r:id="rId7"/>
    <p:sldId id="387" r:id="rId8"/>
    <p:sldId id="361" r:id="rId9"/>
    <p:sldId id="362" r:id="rId10"/>
    <p:sldId id="363" r:id="rId11"/>
    <p:sldId id="369" r:id="rId12"/>
    <p:sldId id="366" r:id="rId13"/>
    <p:sldId id="367" r:id="rId14"/>
    <p:sldId id="392" r:id="rId15"/>
    <p:sldId id="364" r:id="rId16"/>
    <p:sldId id="386" r:id="rId17"/>
    <p:sldId id="388" r:id="rId18"/>
    <p:sldId id="389" r:id="rId19"/>
    <p:sldId id="390" r:id="rId20"/>
    <p:sldId id="391" r:id="rId21"/>
    <p:sldId id="393" r:id="rId22"/>
    <p:sldId id="385" r:id="rId23"/>
    <p:sldId id="377" r:id="rId24"/>
    <p:sldId id="378" r:id="rId25"/>
    <p:sldId id="379" r:id="rId26"/>
    <p:sldId id="380" r:id="rId27"/>
    <p:sldId id="381" r:id="rId28"/>
    <p:sldId id="382" r:id="rId29"/>
    <p:sldId id="384" r:id="rId30"/>
    <p:sldId id="383" r:id="rId31"/>
    <p:sldId id="370" r:id="rId32"/>
    <p:sldId id="371" r:id="rId33"/>
    <p:sldId id="372" r:id="rId34"/>
    <p:sldId id="264" r:id="rId35"/>
    <p:sldId id="400" r:id="rId36"/>
    <p:sldId id="272" r:id="rId37"/>
    <p:sldId id="374" r:id="rId38"/>
    <p:sldId id="268" r:id="rId39"/>
    <p:sldId id="373" r:id="rId40"/>
    <p:sldId id="262" r:id="rId41"/>
    <p:sldId id="340" r:id="rId42"/>
  </p:sldIdLst>
  <p:sldSz cx="9144000" cy="5143500" type="screen16x9"/>
  <p:notesSz cx="7010400" cy="9296400"/>
  <p:embeddedFontLst>
    <p:embeddedFont>
      <p:font typeface="Atkinson Hyperlegible" pitchFamily="2" charset="0"/>
      <p:regular r:id="rId45"/>
      <p:bold r:id="rId46"/>
      <p:italic r:id="rId47"/>
      <p:boldItalic r:id="rId48"/>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ly Dedecker" initials="SD" lastIdx="70" clrIdx="0"/>
  <p:cmAuthor id="14" name="Brian O'Leary" initials="BO" lastIdx="0" clrIdx="14"/>
  <p:cmAuthor id="1" name="Kat Meyer" initials="" lastIdx="0" clrIdx="1"/>
  <p:cmAuthor id="15" name="Peter Balis" initials="PB" lastIdx="1" clrIdx="15"/>
  <p:cmAuthor id="16" name="Julie Blattberg" initials="" lastIdx="58" clrIdx="16"/>
  <p:cmAuthor id="13" name="BISG Inc" initials="BI [12]" lastIdx="1" clrIdx="1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3"/>
    <a:srgbClr val="CFCFCD"/>
    <a:srgbClr val="0D94CF"/>
    <a:srgbClr val="FF9966"/>
    <a:srgbClr val="414042"/>
    <a:srgbClr val="C6D0D2"/>
    <a:srgbClr val="89B30B"/>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126" y="666"/>
      </p:cViewPr>
      <p:guideLst>
        <p:guide orient="horz" pos="2160"/>
        <p:guide pos="2880"/>
        <p:guide orient="horz" pos="16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Gunn" userId="dbad8ef6-2891-486a-9135-6456c3faa079" providerId="ADAL" clId="{13CB2EB1-1CCD-4557-AB52-A01D9C1F42F1}"/>
    <pc:docChg chg="custSel delSld modSld">
      <pc:chgData name="Dave Gunn" userId="dbad8ef6-2891-486a-9135-6456c3faa079" providerId="ADAL" clId="{13CB2EB1-1CCD-4557-AB52-A01D9C1F42F1}" dt="2020-06-22T20:43:01.900" v="5" actId="478"/>
      <pc:docMkLst>
        <pc:docMk/>
      </pc:docMkLst>
      <pc:sldChg chg="del">
        <pc:chgData name="Dave Gunn" userId="dbad8ef6-2891-486a-9135-6456c3faa079" providerId="ADAL" clId="{13CB2EB1-1CCD-4557-AB52-A01D9C1F42F1}" dt="2020-06-22T20:42:49.174" v="3" actId="47"/>
        <pc:sldMkLst>
          <pc:docMk/>
          <pc:sldMk cId="2170021642" sldId="281"/>
        </pc:sldMkLst>
      </pc:sldChg>
      <pc:sldChg chg="del">
        <pc:chgData name="Dave Gunn" userId="dbad8ef6-2891-486a-9135-6456c3faa079" providerId="ADAL" clId="{13CB2EB1-1CCD-4557-AB52-A01D9C1F42F1}" dt="2020-06-22T20:42:49.174" v="3" actId="47"/>
        <pc:sldMkLst>
          <pc:docMk/>
          <pc:sldMk cId="1092367070" sldId="327"/>
        </pc:sldMkLst>
      </pc:sldChg>
      <pc:sldChg chg="delSp mod">
        <pc:chgData name="Dave Gunn" userId="dbad8ef6-2891-486a-9135-6456c3faa079" providerId="ADAL" clId="{13CB2EB1-1CCD-4557-AB52-A01D9C1F42F1}" dt="2020-06-22T20:43:01.900" v="5" actId="478"/>
        <pc:sldMkLst>
          <pc:docMk/>
          <pc:sldMk cId="0" sldId="394"/>
        </pc:sldMkLst>
        <pc:spChg chg="del">
          <ac:chgData name="Dave Gunn" userId="dbad8ef6-2891-486a-9135-6456c3faa079" providerId="ADAL" clId="{13CB2EB1-1CCD-4557-AB52-A01D9C1F42F1}" dt="2020-06-22T20:42:59.646" v="4" actId="478"/>
          <ac:spMkLst>
            <pc:docMk/>
            <pc:sldMk cId="0" sldId="394"/>
            <ac:spMk id="9" creationId="{E4BA0B72-4877-4746-845B-3FDF33D15F03}"/>
          </ac:spMkLst>
        </pc:spChg>
        <pc:picChg chg="del">
          <ac:chgData name="Dave Gunn" userId="dbad8ef6-2891-486a-9135-6456c3faa079" providerId="ADAL" clId="{13CB2EB1-1CCD-4557-AB52-A01D9C1F42F1}" dt="2020-06-22T20:43:01.900" v="5" actId="478"/>
          <ac:picMkLst>
            <pc:docMk/>
            <pc:sldMk cId="0" sldId="394"/>
            <ac:picMk id="8" creationId="{DA921856-4C99-4193-B56C-66CF70C999D5}"/>
          </ac:picMkLst>
        </pc:picChg>
      </pc:sldChg>
      <pc:sldChg chg="del">
        <pc:chgData name="Dave Gunn" userId="dbad8ef6-2891-486a-9135-6456c3faa079" providerId="ADAL" clId="{13CB2EB1-1CCD-4557-AB52-A01D9C1F42F1}" dt="2020-06-22T20:40:38.629" v="0" actId="47"/>
        <pc:sldMkLst>
          <pc:docMk/>
          <pc:sldMk cId="1256273898" sldId="395"/>
        </pc:sldMkLst>
      </pc:sldChg>
      <pc:sldChg chg="del">
        <pc:chgData name="Dave Gunn" userId="dbad8ef6-2891-486a-9135-6456c3faa079" providerId="ADAL" clId="{13CB2EB1-1CCD-4557-AB52-A01D9C1F42F1}" dt="2020-06-22T20:40:38.629" v="0" actId="47"/>
        <pc:sldMkLst>
          <pc:docMk/>
          <pc:sldMk cId="2543775866" sldId="396"/>
        </pc:sldMkLst>
      </pc:sldChg>
      <pc:sldChg chg="del">
        <pc:chgData name="Dave Gunn" userId="dbad8ef6-2891-486a-9135-6456c3faa079" providerId="ADAL" clId="{13CB2EB1-1CCD-4557-AB52-A01D9C1F42F1}" dt="2020-06-22T20:40:38.629" v="0" actId="47"/>
        <pc:sldMkLst>
          <pc:docMk/>
          <pc:sldMk cId="0" sldId="397"/>
        </pc:sldMkLst>
      </pc:sldChg>
      <pc:sldChg chg="delSp del mod delAnim">
        <pc:chgData name="Dave Gunn" userId="dbad8ef6-2891-486a-9135-6456c3faa079" providerId="ADAL" clId="{13CB2EB1-1CCD-4557-AB52-A01D9C1F42F1}" dt="2020-06-22T20:40:53.815" v="2" actId="47"/>
        <pc:sldMkLst>
          <pc:docMk/>
          <pc:sldMk cId="4000661547" sldId="398"/>
        </pc:sldMkLst>
        <pc:picChg chg="del">
          <ac:chgData name="Dave Gunn" userId="dbad8ef6-2891-486a-9135-6456c3faa079" providerId="ADAL" clId="{13CB2EB1-1CCD-4557-AB52-A01D9C1F42F1}" dt="2020-06-22T20:40:44.285" v="1" actId="478"/>
          <ac:picMkLst>
            <pc:docMk/>
            <pc:sldMk cId="4000661547" sldId="398"/>
            <ac:picMk id="2" creationId="{98D1A235-B886-4513-BEB1-03BDCA732A00}"/>
          </ac:picMkLst>
        </pc:picChg>
      </pc:sldChg>
      <pc:sldChg chg="del">
        <pc:chgData name="Dave Gunn" userId="dbad8ef6-2891-486a-9135-6456c3faa079" providerId="ADAL" clId="{13CB2EB1-1CCD-4557-AB52-A01D9C1F42F1}" dt="2020-06-22T20:40:38.629" v="0" actId="47"/>
        <pc:sldMkLst>
          <pc:docMk/>
          <pc:sldMk cId="4264265827" sldId="40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Foglio1!$B$1</c:f>
              <c:strCache>
                <c:ptCount val="1"/>
                <c:pt idx="0">
                  <c:v>Serie 1</c:v>
                </c:pt>
              </c:strCache>
            </c:strRef>
          </c:tx>
          <c:spPr>
            <a:solidFill>
              <a:schemeClr val="accent1"/>
            </a:solidFill>
            <a:ln>
              <a:noFill/>
            </a:ln>
            <a:effectLst/>
          </c:spPr>
          <c:invertIfNegative val="0"/>
          <c:cat>
            <c:strRef>
              <c:f>Foglio1!$A$2:$A$3</c:f>
              <c:strCache>
                <c:ptCount val="2"/>
                <c:pt idx="0">
                  <c:v>Category</c:v>
                </c:pt>
                <c:pt idx="1">
                  <c:v>Description</c:v>
                </c:pt>
              </c:strCache>
            </c:strRef>
          </c:cat>
          <c:val>
            <c:numRef>
              <c:f>Foglio1!$B$2:$B$3</c:f>
              <c:numCache>
                <c:formatCode>0%</c:formatCode>
                <c:ptCount val="2"/>
                <c:pt idx="0">
                  <c:v>0.42</c:v>
                </c:pt>
                <c:pt idx="1">
                  <c:v>0.5</c:v>
                </c:pt>
              </c:numCache>
            </c:numRef>
          </c:val>
          <c:extLst>
            <c:ext xmlns:c16="http://schemas.microsoft.com/office/drawing/2014/chart" uri="{C3380CC4-5D6E-409C-BE32-E72D297353CC}">
              <c16:uniqueId val="{00000000-DFD1-2C4D-8156-1F7FB75038D2}"/>
            </c:ext>
          </c:extLst>
        </c:ser>
        <c:dLbls>
          <c:showLegendKey val="0"/>
          <c:showVal val="0"/>
          <c:showCatName val="0"/>
          <c:showSerName val="0"/>
          <c:showPercent val="0"/>
          <c:showBubbleSize val="0"/>
        </c:dLbls>
        <c:gapWidth val="182"/>
        <c:axId val="1611852031"/>
        <c:axId val="1588253295"/>
      </c:barChart>
      <c:catAx>
        <c:axId val="1611852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8253295"/>
        <c:crosses val="autoZero"/>
        <c:auto val="1"/>
        <c:lblAlgn val="ctr"/>
        <c:lblOffset val="100"/>
        <c:noMultiLvlLbl val="0"/>
      </c:catAx>
      <c:valAx>
        <c:axId val="158825329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185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815D2-8AD9-384F-BB83-E9319EDDD6E9}" type="doc">
      <dgm:prSet loTypeId="urn:microsoft.com/office/officeart/2005/8/layout/hChevron3" loCatId="" qsTypeId="urn:microsoft.com/office/officeart/2005/8/quickstyle/simple1" qsCatId="simple" csTypeId="urn:microsoft.com/office/officeart/2005/8/colors/accent1_5" csCatId="accent1" phldr="1"/>
      <dgm:spPr/>
    </dgm:pt>
    <dgm:pt modelId="{22DAEB32-05F7-4348-B522-AFDF104A695B}">
      <dgm:prSet phldrT="[Testo]"/>
      <dgm:spPr>
        <a:solidFill>
          <a:schemeClr val="accent6"/>
        </a:solidFill>
      </dgm:spPr>
      <dgm:t>
        <a:bodyPr/>
        <a:lstStyle/>
        <a:p>
          <a:r>
            <a:rPr lang="it-IT" dirty="0"/>
            <a:t>image category</a:t>
          </a:r>
        </a:p>
      </dgm:t>
    </dgm:pt>
    <dgm:pt modelId="{ED5E39A1-CE2D-3F47-AEAF-D8F7CB3D90D4}" type="parTrans" cxnId="{E209753D-9B3B-A04A-8E9E-127CAC3E3DD2}">
      <dgm:prSet/>
      <dgm:spPr/>
      <dgm:t>
        <a:bodyPr/>
        <a:lstStyle/>
        <a:p>
          <a:endParaRPr lang="it-IT"/>
        </a:p>
      </dgm:t>
    </dgm:pt>
    <dgm:pt modelId="{FDB582C2-1983-D249-A56D-F148508508F7}" type="sibTrans" cxnId="{E209753D-9B3B-A04A-8E9E-127CAC3E3DD2}">
      <dgm:prSet/>
      <dgm:spPr/>
      <dgm:t>
        <a:bodyPr/>
        <a:lstStyle/>
        <a:p>
          <a:endParaRPr lang="it-IT"/>
        </a:p>
      </dgm:t>
    </dgm:pt>
    <dgm:pt modelId="{D2643DA2-1D6B-D941-B5C7-BB69F2D19F1C}">
      <dgm:prSet phldrT="[Testo]"/>
      <dgm:spPr>
        <a:solidFill>
          <a:schemeClr val="accent1"/>
        </a:solidFill>
      </dgm:spPr>
      <dgm:t>
        <a:bodyPr/>
        <a:lstStyle/>
        <a:p>
          <a:r>
            <a:rPr lang="it-IT"/>
            <a:t>description of the image</a:t>
          </a:r>
        </a:p>
      </dgm:t>
    </dgm:pt>
    <dgm:pt modelId="{4DC64413-F9AE-5D45-ADA8-E9C01AF016E0}" type="parTrans" cxnId="{76079E45-6E74-E34D-AE62-2C5A334A04F1}">
      <dgm:prSet/>
      <dgm:spPr/>
      <dgm:t>
        <a:bodyPr/>
        <a:lstStyle/>
        <a:p>
          <a:endParaRPr lang="it-IT"/>
        </a:p>
      </dgm:t>
    </dgm:pt>
    <dgm:pt modelId="{F8380F2F-7BC1-454A-9263-554D311AFD50}" type="sibTrans" cxnId="{76079E45-6E74-E34D-AE62-2C5A334A04F1}">
      <dgm:prSet/>
      <dgm:spPr/>
      <dgm:t>
        <a:bodyPr/>
        <a:lstStyle/>
        <a:p>
          <a:endParaRPr lang="it-IT"/>
        </a:p>
      </dgm:t>
    </dgm:pt>
    <dgm:pt modelId="{2C828DF8-D603-E74B-87E6-6AEC67B070DE}" type="pres">
      <dgm:prSet presAssocID="{A7F815D2-8AD9-384F-BB83-E9319EDDD6E9}" presName="Name0" presStyleCnt="0">
        <dgm:presLayoutVars>
          <dgm:dir/>
          <dgm:resizeHandles val="exact"/>
        </dgm:presLayoutVars>
      </dgm:prSet>
      <dgm:spPr/>
    </dgm:pt>
    <dgm:pt modelId="{4868EEFC-BD09-A14B-ADF7-CFC014F3E426}" type="pres">
      <dgm:prSet presAssocID="{22DAEB32-05F7-4348-B522-AFDF104A695B}" presName="parTxOnly" presStyleLbl="node1" presStyleIdx="0" presStyleCnt="2">
        <dgm:presLayoutVars>
          <dgm:bulletEnabled val="1"/>
        </dgm:presLayoutVars>
      </dgm:prSet>
      <dgm:spPr/>
    </dgm:pt>
    <dgm:pt modelId="{52E935C9-A929-E54B-9BEE-058211A0C813}" type="pres">
      <dgm:prSet presAssocID="{FDB582C2-1983-D249-A56D-F148508508F7}" presName="parSpace" presStyleCnt="0"/>
      <dgm:spPr/>
    </dgm:pt>
    <dgm:pt modelId="{AC860CEA-3544-2341-8F27-A533400863E5}" type="pres">
      <dgm:prSet presAssocID="{D2643DA2-1D6B-D941-B5C7-BB69F2D19F1C}" presName="parTxOnly" presStyleLbl="node1" presStyleIdx="1" presStyleCnt="2">
        <dgm:presLayoutVars>
          <dgm:bulletEnabled val="1"/>
        </dgm:presLayoutVars>
      </dgm:prSet>
      <dgm:spPr/>
    </dgm:pt>
  </dgm:ptLst>
  <dgm:cxnLst>
    <dgm:cxn modelId="{13818E28-B915-704D-9AC1-E29CD1929488}" type="presOf" srcId="{D2643DA2-1D6B-D941-B5C7-BB69F2D19F1C}" destId="{AC860CEA-3544-2341-8F27-A533400863E5}" srcOrd="0" destOrd="0" presId="urn:microsoft.com/office/officeart/2005/8/layout/hChevron3"/>
    <dgm:cxn modelId="{E209753D-9B3B-A04A-8E9E-127CAC3E3DD2}" srcId="{A7F815D2-8AD9-384F-BB83-E9319EDDD6E9}" destId="{22DAEB32-05F7-4348-B522-AFDF104A695B}" srcOrd="0" destOrd="0" parTransId="{ED5E39A1-CE2D-3F47-AEAF-D8F7CB3D90D4}" sibTransId="{FDB582C2-1983-D249-A56D-F148508508F7}"/>
    <dgm:cxn modelId="{76079E45-6E74-E34D-AE62-2C5A334A04F1}" srcId="{A7F815D2-8AD9-384F-BB83-E9319EDDD6E9}" destId="{D2643DA2-1D6B-D941-B5C7-BB69F2D19F1C}" srcOrd="1" destOrd="0" parTransId="{4DC64413-F9AE-5D45-ADA8-E9C01AF016E0}" sibTransId="{F8380F2F-7BC1-454A-9263-554D311AFD50}"/>
    <dgm:cxn modelId="{03CC9A6B-D393-7E41-8DF3-AED85ECFE60A}" type="presOf" srcId="{A7F815D2-8AD9-384F-BB83-E9319EDDD6E9}" destId="{2C828DF8-D603-E74B-87E6-6AEC67B070DE}" srcOrd="0" destOrd="0" presId="urn:microsoft.com/office/officeart/2005/8/layout/hChevron3"/>
    <dgm:cxn modelId="{64F380BF-1868-5B46-92F0-696DAF71E768}" type="presOf" srcId="{22DAEB32-05F7-4348-B522-AFDF104A695B}" destId="{4868EEFC-BD09-A14B-ADF7-CFC014F3E426}" srcOrd="0" destOrd="0" presId="urn:microsoft.com/office/officeart/2005/8/layout/hChevron3"/>
    <dgm:cxn modelId="{CDA7132E-57BA-394B-9B67-77E50B03AA07}" type="presParOf" srcId="{2C828DF8-D603-E74B-87E6-6AEC67B070DE}" destId="{4868EEFC-BD09-A14B-ADF7-CFC014F3E426}" srcOrd="0" destOrd="0" presId="urn:microsoft.com/office/officeart/2005/8/layout/hChevron3"/>
    <dgm:cxn modelId="{63F1FB5A-D044-0B4C-8147-80D08E517930}" type="presParOf" srcId="{2C828DF8-D603-E74B-87E6-6AEC67B070DE}" destId="{52E935C9-A929-E54B-9BEE-058211A0C813}" srcOrd="1" destOrd="0" presId="urn:microsoft.com/office/officeart/2005/8/layout/hChevron3"/>
    <dgm:cxn modelId="{691E883D-8273-E343-A205-68B6A1CFE860}" type="presParOf" srcId="{2C828DF8-D603-E74B-87E6-6AEC67B070DE}" destId="{AC860CEA-3544-2341-8F27-A533400863E5}"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EEFC-BD09-A14B-ADF7-CFC014F3E426}">
      <dsp:nvSpPr>
        <dsp:cNvPr id="0" name=""/>
        <dsp:cNvSpPr/>
      </dsp:nvSpPr>
      <dsp:spPr>
        <a:xfrm>
          <a:off x="3571" y="1016793"/>
          <a:ext cx="2536031" cy="1014412"/>
        </a:xfrm>
        <a:prstGeom prst="homePlat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ctr" defTabSz="977900">
            <a:lnSpc>
              <a:spcPct val="90000"/>
            </a:lnSpc>
            <a:spcBef>
              <a:spcPct val="0"/>
            </a:spcBef>
            <a:spcAft>
              <a:spcPct val="35000"/>
            </a:spcAft>
            <a:buNone/>
          </a:pPr>
          <a:r>
            <a:rPr lang="it-IT" sz="2200" kern="1200" dirty="0"/>
            <a:t>image category</a:t>
          </a:r>
        </a:p>
      </dsp:txBody>
      <dsp:txXfrm>
        <a:off x="3571" y="1016793"/>
        <a:ext cx="2282428" cy="1014412"/>
      </dsp:txXfrm>
    </dsp:sp>
    <dsp:sp modelId="{AC860CEA-3544-2341-8F27-A533400863E5}">
      <dsp:nvSpPr>
        <dsp:cNvPr id="0" name=""/>
        <dsp:cNvSpPr/>
      </dsp:nvSpPr>
      <dsp:spPr>
        <a:xfrm>
          <a:off x="2032396" y="1016793"/>
          <a:ext cx="2536031" cy="1014412"/>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it-IT" sz="2200" kern="1200"/>
            <a:t>description of the image</a:t>
          </a:r>
        </a:p>
      </dsp:txBody>
      <dsp:txXfrm>
        <a:off x="2539602" y="1016793"/>
        <a:ext cx="1521619" cy="101441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latin typeface="Atkinson Hyperlegible" pitchFamily="2"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8CF44AA-4744-6646-82AB-C70B26E17357}" type="datetimeFigureOut">
              <a:rPr lang="en-US" smtClean="0">
                <a:latin typeface="Atkinson Hyperlegible" pitchFamily="2" charset="0"/>
              </a:rPr>
              <a:t>6/22/2020</a:t>
            </a:fld>
            <a:endParaRPr lang="en-US">
              <a:latin typeface="Atkinson Hyperlegible" pitchFamily="2"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latin typeface="Atkinson Hyperlegible" pitchFamily="2"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091A948-991E-154C-B8DA-470907FE1357}" type="slidenum">
              <a:rPr lang="en-US" smtClean="0">
                <a:latin typeface="Atkinson Hyperlegible" pitchFamily="2" charset="0"/>
              </a:rPr>
              <a:t>‹#›</a:t>
            </a:fld>
            <a:endParaRPr lang="en-US">
              <a:latin typeface="Atkinson Hyperlegible" pitchFamily="2" charset="0"/>
            </a:endParaRPr>
          </a:p>
        </p:txBody>
      </p:sp>
    </p:spTree>
    <p:extLst>
      <p:ext uri="{BB962C8B-B14F-4D97-AF65-F5344CB8AC3E}">
        <p14:creationId xmlns:p14="http://schemas.microsoft.com/office/powerpoint/2010/main" val="28614181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tkinson Hyperlegible" pitchFamily="2" charset="0"/>
              </a:defRPr>
            </a:lvl1pPr>
          </a:lstStyle>
          <a:p>
            <a:endParaRPr lang="en-US" dirty="0"/>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tkinson Hyperlegible" pitchFamily="2" charset="0"/>
              </a:defRPr>
            </a:lvl1pPr>
          </a:lstStyle>
          <a:p>
            <a:endParaRPr lang="en-US" dirty="0"/>
          </a:p>
        </p:txBody>
      </p:sp>
      <p:sp>
        <p:nvSpPr>
          <p:cNvPr id="2355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tkinson Hyperlegible" pitchFamily="2" charset="0"/>
              </a:defRPr>
            </a:lvl1pPr>
          </a:lstStyle>
          <a:p>
            <a:endParaRPr lang="en-US" dirty="0"/>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tkinson Hyperlegible" pitchFamily="2" charset="0"/>
              </a:defRPr>
            </a:lvl1pPr>
          </a:lstStyle>
          <a:p>
            <a:fld id="{28D9DAB4-01EC-4B0C-A643-E9764FC72C27}" type="slidenum">
              <a:rPr lang="en-US" smtClean="0"/>
              <a:pPr/>
              <a:t>‹#›</a:t>
            </a:fld>
            <a:endParaRPr lang="en-US" dirty="0"/>
          </a:p>
        </p:txBody>
      </p:sp>
    </p:spTree>
    <p:extLst>
      <p:ext uri="{BB962C8B-B14F-4D97-AF65-F5344CB8AC3E}">
        <p14:creationId xmlns:p14="http://schemas.microsoft.com/office/powerpoint/2010/main" val="101704514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tkinson Hyperlegible" pitchFamily="2" charset="0"/>
        <a:ea typeface="+mn-ea"/>
        <a:cs typeface="+mn-cs"/>
      </a:defRPr>
    </a:lvl1pPr>
    <a:lvl2pPr marL="457200" algn="l" rtl="0" fontAlgn="base">
      <a:spcBef>
        <a:spcPct val="30000"/>
      </a:spcBef>
      <a:spcAft>
        <a:spcPct val="0"/>
      </a:spcAft>
      <a:defRPr sz="1200" kern="1200">
        <a:solidFill>
          <a:schemeClr val="tx1"/>
        </a:solidFill>
        <a:latin typeface="Atkinson Hyperlegible" pitchFamily="2" charset="0"/>
        <a:ea typeface="+mn-ea"/>
        <a:cs typeface="+mn-cs"/>
      </a:defRPr>
    </a:lvl2pPr>
    <a:lvl3pPr marL="914400" algn="l" rtl="0" fontAlgn="base">
      <a:spcBef>
        <a:spcPct val="30000"/>
      </a:spcBef>
      <a:spcAft>
        <a:spcPct val="0"/>
      </a:spcAft>
      <a:defRPr sz="1200" kern="1200">
        <a:solidFill>
          <a:schemeClr val="tx1"/>
        </a:solidFill>
        <a:latin typeface="Atkinson Hyperlegible" pitchFamily="2" charset="0"/>
        <a:ea typeface="+mn-ea"/>
        <a:cs typeface="+mn-cs"/>
      </a:defRPr>
    </a:lvl3pPr>
    <a:lvl4pPr marL="1371600" algn="l" rtl="0" fontAlgn="base">
      <a:spcBef>
        <a:spcPct val="30000"/>
      </a:spcBef>
      <a:spcAft>
        <a:spcPct val="0"/>
      </a:spcAft>
      <a:defRPr sz="1200" kern="1200">
        <a:solidFill>
          <a:schemeClr val="tx1"/>
        </a:solidFill>
        <a:latin typeface="Atkinson Hyperlegible" pitchFamily="2" charset="0"/>
        <a:ea typeface="+mn-ea"/>
        <a:cs typeface="+mn-cs"/>
      </a:defRPr>
    </a:lvl4pPr>
    <a:lvl5pPr marL="1828800" algn="l" rtl="0" fontAlgn="base">
      <a:spcBef>
        <a:spcPct val="30000"/>
      </a:spcBef>
      <a:spcAft>
        <a:spcPct val="0"/>
      </a:spcAft>
      <a:defRPr sz="1200" kern="1200">
        <a:solidFill>
          <a:schemeClr val="tx1"/>
        </a:solidFill>
        <a:latin typeface="Atkinson Hyperlegible"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D1613-EF39-4022-B076-CE74A55DA908}" type="slidenum">
              <a:rPr lang="en-US"/>
              <a:pPr/>
              <a:t>1</a:t>
            </a:fld>
            <a:endParaRPr lang="en-US"/>
          </a:p>
        </p:txBody>
      </p:sp>
      <p:sp>
        <p:nvSpPr>
          <p:cNvPr id="24578" name="Rectangle 2"/>
          <p:cNvSpPr>
            <a:spLocks noGrp="1" noRot="1" noChangeAspect="1" noChangeArrowheads="1" noTextEdit="1"/>
          </p:cNvSpPr>
          <p:nvPr>
            <p:ph type="sldImg"/>
          </p:nvPr>
        </p:nvSpPr>
        <p:spPr>
          <a:xfrm>
            <a:off x="406400" y="696913"/>
            <a:ext cx="6197600" cy="3486150"/>
          </a:xfrm>
          <a:ln/>
        </p:spPr>
      </p:sp>
      <p:sp>
        <p:nvSpPr>
          <p:cNvPr id="24579" name="Rectangle 3"/>
          <p:cNvSpPr>
            <a:spLocks noGrp="1" noChangeArrowheads="1"/>
          </p:cNvSpPr>
          <p:nvPr>
            <p:ph type="body" idx="1"/>
          </p:nvPr>
        </p:nvSpPr>
        <p:spPr/>
        <p:txBody>
          <a:bodyPr/>
          <a:lstStyle/>
          <a:p>
            <a:endParaRPr lang="en-US" sz="2000"/>
          </a:p>
          <a:p>
            <a:endParaRPr lang="en-US" sz="2000"/>
          </a:p>
        </p:txBody>
      </p:sp>
    </p:spTree>
    <p:extLst>
      <p:ext uri="{BB962C8B-B14F-4D97-AF65-F5344CB8AC3E}">
        <p14:creationId xmlns:p14="http://schemas.microsoft.com/office/powerpoint/2010/main" val="146279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 name="Google Shape;214;p1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lvl="0"/>
            <a:r>
              <a:rPr lang="en-GB" sz="1200" kern="1200">
                <a:solidFill>
                  <a:schemeClr val="tx1"/>
                </a:solidFill>
                <a:effectLst/>
                <a:ea typeface="+mn-ea"/>
                <a:cs typeface="+mn-cs"/>
              </a:rPr>
              <a:t>Outsourced to description specialist</a:t>
            </a:r>
          </a:p>
          <a:p>
            <a:pPr lvl="1"/>
            <a:r>
              <a:rPr lang="en-GB" sz="1200" kern="1200">
                <a:solidFill>
                  <a:schemeClr val="tx1"/>
                </a:solidFill>
                <a:effectLst/>
                <a:ea typeface="+mn-ea"/>
                <a:cs typeface="+mn-cs"/>
              </a:rPr>
              <a:t>This is the norm—I’d argue that authoring good image descriptions is more difficult to scale than meeting most other accessibility requirements because it requires specialists. They do this toward the end of the book’s production cycle since images and contextual surrounding text needs to be final before we can produce the descriptions.</a:t>
            </a:r>
          </a:p>
          <a:p>
            <a:pPr lvl="0" rtl="0"/>
            <a:r>
              <a:rPr lang="en-GB" sz="1200" kern="1200">
                <a:solidFill>
                  <a:schemeClr val="tx1"/>
                </a:solidFill>
                <a:effectLst/>
                <a:ea typeface="+mn-ea"/>
                <a:cs typeface="+mn-cs"/>
              </a:rPr>
              <a:t>In house authoring</a:t>
            </a:r>
          </a:p>
          <a:p>
            <a:pPr lvl="1"/>
            <a:r>
              <a:rPr lang="en-GB" sz="1200" kern="1200">
                <a:solidFill>
                  <a:schemeClr val="tx1"/>
                </a:solidFill>
                <a:effectLst/>
                <a:ea typeface="+mn-ea"/>
                <a:cs typeface="+mn-cs"/>
              </a:rPr>
              <a:t>Our editorial assistants do sometimes author image descriptions in-house, but it is not the norm. We’ll do it when a non-STEM book revises and only a small number of images change (STEM or complex materials always require a specialist). I know our editorial team has opted to author more in-house since COVID-19 as a cost saving measure as well, but that’s not typical. Even when they’re not authoring it in-house, our editorial staff are responsible for reviewing all third-party image descriptions and are trained on this quite extensively.</a:t>
            </a:r>
          </a:p>
          <a:p>
            <a:pPr lvl="0"/>
            <a:r>
              <a:rPr lang="en-GB" sz="1200" kern="1200">
                <a:solidFill>
                  <a:schemeClr val="tx1"/>
                </a:solidFill>
                <a:effectLst/>
                <a:ea typeface="+mn-ea"/>
                <a:cs typeface="+mn-cs"/>
              </a:rPr>
              <a:t>Originated by Author</a:t>
            </a:r>
          </a:p>
          <a:p>
            <a:pPr lvl="1"/>
            <a:r>
              <a:rPr lang="en-GB" sz="1200" kern="1200">
                <a:solidFill>
                  <a:schemeClr val="tx1"/>
                </a:solidFill>
                <a:effectLst/>
                <a:ea typeface="+mn-ea"/>
                <a:cs typeface="+mn-cs"/>
              </a:rPr>
              <a:t>This has happened once or twice in my time at Norton but only because the author volunteered to write descriptions. We don’t ever ask authors to create image descriptions because they usually don’t have a good handle on how to write them and we prefer that they spend their time on content development. It can be difficult to get authors to meet their content development deadlines so asking them to add image descriptions on top of that is just not feasible.</a:t>
            </a:r>
          </a:p>
          <a:p>
            <a:pPr lvl="0"/>
            <a:r>
              <a:rPr lang="en-GB" sz="1200" kern="1200">
                <a:solidFill>
                  <a:schemeClr val="tx1"/>
                </a:solidFill>
                <a:effectLst/>
                <a:ea typeface="+mn-ea"/>
                <a:cs typeface="+mn-cs"/>
              </a:rPr>
              <a:t>Outsourced as part of </a:t>
            </a:r>
            <a:r>
              <a:rPr lang="en-GB" sz="1200" kern="1200" err="1">
                <a:solidFill>
                  <a:schemeClr val="tx1"/>
                </a:solidFill>
                <a:effectLst/>
                <a:ea typeface="+mn-ea"/>
                <a:cs typeface="+mn-cs"/>
              </a:rPr>
              <a:t>ebook</a:t>
            </a:r>
            <a:r>
              <a:rPr lang="en-GB" sz="1200" kern="1200">
                <a:solidFill>
                  <a:schemeClr val="tx1"/>
                </a:solidFill>
                <a:effectLst/>
                <a:ea typeface="+mn-ea"/>
                <a:cs typeface="+mn-cs"/>
              </a:rPr>
              <a:t> creation</a:t>
            </a:r>
          </a:p>
          <a:p>
            <a:pPr lvl="1"/>
            <a:r>
              <a:rPr lang="en-GB" sz="1200" kern="1200">
                <a:solidFill>
                  <a:schemeClr val="tx1"/>
                </a:solidFill>
                <a:effectLst/>
                <a:ea typeface="+mn-ea"/>
                <a:cs typeface="+mn-cs"/>
              </a:rPr>
              <a:t>Descriptions are not typically authored during </a:t>
            </a:r>
            <a:r>
              <a:rPr lang="en-GB" sz="1200" kern="1200" err="1">
                <a:solidFill>
                  <a:schemeClr val="tx1"/>
                </a:solidFill>
                <a:effectLst/>
                <a:ea typeface="+mn-ea"/>
                <a:cs typeface="+mn-cs"/>
              </a:rPr>
              <a:t>ebook</a:t>
            </a:r>
            <a:r>
              <a:rPr lang="en-GB" sz="1200" kern="1200">
                <a:solidFill>
                  <a:schemeClr val="tx1"/>
                </a:solidFill>
                <a:effectLst/>
                <a:ea typeface="+mn-ea"/>
                <a:cs typeface="+mn-cs"/>
              </a:rPr>
              <a:t> production but there are some exceptions. We are currently in the process of updating our workflow to provide more maintainable, reusable, structured descriptions in HTML and that may end up happening during </a:t>
            </a:r>
            <a:r>
              <a:rPr lang="en-GB" sz="1200" kern="1200" err="1">
                <a:solidFill>
                  <a:schemeClr val="tx1"/>
                </a:solidFill>
                <a:effectLst/>
                <a:ea typeface="+mn-ea"/>
                <a:cs typeface="+mn-cs"/>
              </a:rPr>
              <a:t>ebook</a:t>
            </a:r>
            <a:r>
              <a:rPr lang="en-GB" sz="1200" kern="1200">
                <a:solidFill>
                  <a:schemeClr val="tx1"/>
                </a:solidFill>
                <a:effectLst/>
                <a:ea typeface="+mn-ea"/>
                <a:cs typeface="+mn-cs"/>
              </a:rPr>
              <a:t> production. The workflow has yet to be decided, though.</a:t>
            </a:r>
          </a:p>
          <a:p>
            <a:pPr marL="0" lvl="0" indent="0" algn="l" rtl="0">
              <a:spcBef>
                <a:spcPts val="0"/>
              </a:spcBef>
              <a:spcAft>
                <a:spcPts val="0"/>
              </a:spcAft>
              <a:buNone/>
            </a:pPr>
            <a:endParaRPr>
              <a:latin typeface="Atkinson Hyperlegible" pitchFamily="2" charset="0"/>
            </a:endParaRPr>
          </a:p>
        </p:txBody>
      </p:sp>
      <p:sp>
        <p:nvSpPr>
          <p:cNvPr id="215" name="Google Shape;215;p1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tkinson Hyperlegible"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tkinson Hyperlegible" pitchFamily="2" charset="0"/>
              <a:cs typeface="Arial"/>
              <a:sym typeface="Arial"/>
            </a:endParaRPr>
          </a:p>
        </p:txBody>
      </p:sp>
    </p:spTree>
    <p:extLst>
      <p:ext uri="{BB962C8B-B14F-4D97-AF65-F5344CB8AC3E}">
        <p14:creationId xmlns:p14="http://schemas.microsoft.com/office/powerpoint/2010/main" val="139116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 name="Google Shape;214;p1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GB"/>
              <a:t>Aim for an equivalent experience to how people consume images visually. This is best accomplished by a short description (the experience of glancing at an image in passing), and structured extended descriptions (the experience of deciding to look closely at an image).</a:t>
            </a:r>
          </a:p>
          <a:p>
            <a:pPr marL="285750" indent="-285750">
              <a:buFont typeface="Arial" panose="020B0604020202020204" pitchFamily="34" charset="0"/>
              <a:buChar char="•"/>
            </a:pPr>
            <a:r>
              <a:rPr lang="en-GB"/>
              <a:t>Write guidelines for yourself and other authors so that your chosen nomenclature is clear—whether you use “alt text,” “image description,” “short description,” etc., usage needs to be clear and consistent in your practices.</a:t>
            </a:r>
          </a:p>
          <a:p>
            <a:pPr marL="285750" indent="-285750">
              <a:buFont typeface="Arial" panose="020B0604020202020204" pitchFamily="34" charset="0"/>
              <a:buChar char="•"/>
            </a:pPr>
            <a:r>
              <a:rPr lang="en-GB"/>
              <a:t>There is no single solution for all images. Best practices and examples will help but authoring alt text ultimately requires quite a lot of executive functioning and decision making.</a:t>
            </a:r>
          </a:p>
          <a:p>
            <a:pPr marL="0" lvl="0" indent="0" algn="l" rtl="0">
              <a:spcBef>
                <a:spcPts val="0"/>
              </a:spcBef>
              <a:spcAft>
                <a:spcPts val="0"/>
              </a:spcAft>
              <a:buNone/>
            </a:pPr>
            <a:endParaRPr>
              <a:latin typeface="Atkinson Hyperlegible" pitchFamily="2" charset="0"/>
            </a:endParaRPr>
          </a:p>
        </p:txBody>
      </p:sp>
      <p:sp>
        <p:nvSpPr>
          <p:cNvPr id="215" name="Google Shape;215;p1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tkinson Hyperlegible"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tkinson Hyperlegible" pitchFamily="2" charset="0"/>
              <a:cs typeface="Arial"/>
              <a:sym typeface="Arial"/>
            </a:endParaRPr>
          </a:p>
        </p:txBody>
      </p:sp>
    </p:spTree>
    <p:extLst>
      <p:ext uri="{BB962C8B-B14F-4D97-AF65-F5344CB8AC3E}">
        <p14:creationId xmlns:p14="http://schemas.microsoft.com/office/powerpoint/2010/main" val="394226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9" name="Google Shape;159;p7: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latin typeface="Atkinson Hyperlegible" pitchFamily="2" charset="0"/>
            </a:endParaRPr>
          </a:p>
        </p:txBody>
      </p:sp>
      <p:sp>
        <p:nvSpPr>
          <p:cNvPr id="160" name="Google Shape;160;p7: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tkinson Hyperlegible"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400" b="0" i="0" u="none" strike="noStrike" kern="0" cap="none" spc="0" normalizeH="0" baseline="0" noProof="0" dirty="0">
              <a:ln>
                <a:noFill/>
              </a:ln>
              <a:solidFill>
                <a:srgbClr val="000000"/>
              </a:solidFill>
              <a:effectLst/>
              <a:uLnTx/>
              <a:uFillTx/>
              <a:latin typeface="Atkinson Hyperlegible" pitchFamily="2" charset="0"/>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38</a:t>
            </a:fld>
            <a:endParaRPr lang="en-US"/>
          </a:p>
        </p:txBody>
      </p:sp>
    </p:spTree>
    <p:extLst>
      <p:ext uri="{BB962C8B-B14F-4D97-AF65-F5344CB8AC3E}">
        <p14:creationId xmlns:p14="http://schemas.microsoft.com/office/powerpoint/2010/main" val="176715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ea typeface="+mn-ea"/>
                <a:cs typeface="+mn-cs"/>
              </a:rPr>
              <a:t>- Charles LaPierre - Benetech</a:t>
            </a:r>
            <a:br>
              <a:rPr lang="en-GB"/>
            </a:br>
            <a:r>
              <a:rPr lang="en-GB" sz="1200" b="0" i="0" kern="1200">
                <a:solidFill>
                  <a:schemeClr val="tx1"/>
                </a:solidFill>
                <a:effectLst/>
                <a:ea typeface="+mn-ea"/>
                <a:cs typeface="+mn-cs"/>
              </a:rPr>
              <a:t>- Gregorio Pellegrino - Fondazione LIA</a:t>
            </a:r>
            <a:br>
              <a:rPr lang="en-GB"/>
            </a:br>
            <a:r>
              <a:rPr lang="en-GB" sz="1200" b="0" i="0" kern="1200">
                <a:solidFill>
                  <a:schemeClr val="tx1"/>
                </a:solidFill>
                <a:effectLst/>
                <a:ea typeface="+mn-ea"/>
                <a:cs typeface="+mn-cs"/>
              </a:rPr>
              <a:t>- Valerie Morrison - Center for Inclusive Design &amp; Innovation, Georgia Institute of Technology</a:t>
            </a:r>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a:t>
            </a:fld>
            <a:endParaRPr lang="en-US"/>
          </a:p>
        </p:txBody>
      </p:sp>
    </p:spTree>
    <p:extLst>
      <p:ext uri="{BB962C8B-B14F-4D97-AF65-F5344CB8AC3E}">
        <p14:creationId xmlns:p14="http://schemas.microsoft.com/office/powerpoint/2010/main" val="905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3</a:t>
            </a:fld>
            <a:endParaRPr lang="en-US"/>
          </a:p>
        </p:txBody>
      </p:sp>
    </p:spTree>
    <p:extLst>
      <p:ext uri="{BB962C8B-B14F-4D97-AF65-F5344CB8AC3E}">
        <p14:creationId xmlns:p14="http://schemas.microsoft.com/office/powerpoint/2010/main" val="91915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ea typeface="+mn-ea"/>
                <a:cs typeface="+mn-cs"/>
              </a:rPr>
              <a:t>Martin Klopstock says: The creation of image descriptions is part of our default workflow and is handled by the vendors. One vendor has their own image description team, the other one uses freelancers with different subject matter expertise. The vendors handle the outsourcing at agreed rates. We discussed whether to involve authors but felt that this had several disadvantages: it would be difficult to get a ‘methodology’ applied between dozens of authors; our images are not sufficiently specialised (as they might be in medical or STM publishing) to require author-level expertise to generate a description; one of the key skills the description author needs to possess is to put themselves in the shoes of a print impaired reader and generate a description that allows </a:t>
            </a:r>
            <a:r>
              <a:rPr lang="en-GB" sz="1200" i="1" kern="1200">
                <a:solidFill>
                  <a:schemeClr val="tx1"/>
                </a:solidFill>
                <a:effectLst/>
                <a:ea typeface="+mn-ea"/>
                <a:cs typeface="+mn-cs"/>
              </a:rPr>
              <a:t>any</a:t>
            </a:r>
            <a:r>
              <a:rPr lang="en-GB" sz="1200" kern="1200">
                <a:solidFill>
                  <a:schemeClr val="tx1"/>
                </a:solidFill>
                <a:effectLst/>
                <a:ea typeface="+mn-ea"/>
                <a:cs typeface="+mn-cs"/>
              </a:rPr>
              <a:t> reader (including one who cannot see the graphic) to make sense of the image.</a:t>
            </a:r>
          </a:p>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29</a:t>
            </a:fld>
            <a:endParaRPr lang="en-US"/>
          </a:p>
        </p:txBody>
      </p:sp>
    </p:spTree>
    <p:extLst>
      <p:ext uri="{BB962C8B-B14F-4D97-AF65-F5344CB8AC3E}">
        <p14:creationId xmlns:p14="http://schemas.microsoft.com/office/powerpoint/2010/main" val="86075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a:solidFill>
                  <a:schemeClr val="tx1"/>
                </a:solidFill>
                <a:effectLst/>
                <a:ea typeface="+mn-ea"/>
                <a:cs typeface="+mn-cs"/>
              </a:rPr>
              <a:t>Martin Klopstock says: </a:t>
            </a:r>
            <a:r>
              <a:rPr lang="en-US" sz="1200"/>
              <a:t>1.	Develop your own vendor guidelines. It helps to clarify your own thoughts and there might well be issues that are specific to your publications and would benefit from the publisher’s take on those and how they might impact image descriptions.</a:t>
            </a:r>
          </a:p>
          <a:p>
            <a:pPr marL="0" indent="0">
              <a:buNone/>
            </a:pPr>
            <a:r>
              <a:rPr lang="en-US" sz="1200"/>
              <a:t>2.	Develop a small library of ‘exemplar figures/tables’. Give these your own descriptions and use this ‘library’ to get vendors to provide their descriptions. Then compare the two. Ensure the vendor has fully understood what you are asking them to do.</a:t>
            </a:r>
          </a:p>
          <a:p>
            <a:pPr marL="0" indent="0">
              <a:buNone/>
            </a:pPr>
            <a:r>
              <a:rPr lang="en-US" sz="1200"/>
              <a:t>3.	Descriptions can quickly become very expensive. To control costs, consider imposing length limits on alt text and long descriptions.</a:t>
            </a:r>
          </a:p>
          <a:p>
            <a:pPr marL="0" indent="0">
              <a:buNone/>
            </a:pPr>
            <a:r>
              <a:rPr lang="en-US" sz="1200"/>
              <a:t>4.	For QA, spot check vendor descriptions on each of your publications. This can be done at proof stage along with the other usual checks.</a:t>
            </a:r>
          </a:p>
        </p:txBody>
      </p:sp>
      <p:sp>
        <p:nvSpPr>
          <p:cNvPr id="4" name="Slide Number Placeholder 3"/>
          <p:cNvSpPr>
            <a:spLocks noGrp="1"/>
          </p:cNvSpPr>
          <p:nvPr>
            <p:ph type="sldNum" sz="quarter" idx="5"/>
          </p:nvPr>
        </p:nvSpPr>
        <p:spPr/>
        <p:txBody>
          <a:bodyPr/>
          <a:lstStyle/>
          <a:p>
            <a:fld id="{28D9DAB4-01EC-4B0C-A643-E9764FC72C27}" type="slidenum">
              <a:rPr lang="en-US" smtClean="0"/>
              <a:pPr/>
              <a:t>30</a:t>
            </a:fld>
            <a:endParaRPr lang="en-US"/>
          </a:p>
        </p:txBody>
      </p:sp>
    </p:spTree>
    <p:extLst>
      <p:ext uri="{BB962C8B-B14F-4D97-AF65-F5344CB8AC3E}">
        <p14:creationId xmlns:p14="http://schemas.microsoft.com/office/powerpoint/2010/main" val="6885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9: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r>
              <a:rPr lang="en-GB" sz="1200" kern="1200">
                <a:solidFill>
                  <a:schemeClr val="tx1"/>
                </a:solidFill>
                <a:effectLst/>
                <a:latin typeface="Atkinson Hyperlegible" pitchFamily="2" charset="0"/>
                <a:ea typeface="+mn-ea"/>
                <a:cs typeface="+mn-cs"/>
              </a:rPr>
              <a:t>RC&gt; Image descriptions authoring is a mix for us depending on the complexity of the subject matter and the availability of the internal team members and the authoring team. Generally, we keep the author team for the textbook pretty busy with revisions and reviews and they don't get a lot of time in that schedule for alt text authoring but if they do, it's great to have those contributions. Vendors play an important part in alt text creation though because of their experience in understanding the audience - we work with vendors that have developed their subject matter experts to also have a keen eye for what elements of the image need to be described without being redundant with information in the text. We also have a team of in-house development editors that look at the content with an eye for how it fits in with the book as a whole. </a:t>
            </a:r>
            <a:endParaRPr>
              <a:latin typeface="Atkinson Hyperlegible" pitchFamily="2" charset="0"/>
            </a:endParaRPr>
          </a:p>
        </p:txBody>
      </p:sp>
      <p:sp>
        <p:nvSpPr>
          <p:cNvPr id="179" name="Google Shape;179;p9: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tkinson Hyperlegible"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tkinson Hyperlegible" pitchFamily="2" charset="0"/>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9: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r>
              <a:rPr lang="en-GB" sz="1200" kern="1200">
                <a:solidFill>
                  <a:schemeClr val="tx1"/>
                </a:solidFill>
                <a:effectLst/>
                <a:latin typeface="Atkinson Hyperlegible" pitchFamily="2" charset="0"/>
                <a:ea typeface="+mn-ea"/>
                <a:cs typeface="+mn-cs"/>
              </a:rPr>
              <a:t>1. We've found that iterative improvement rather than aiming for perfection at the first go has allowed us to make an impact for a larger number of users. Customer feedback is much easier to give and to gather on something that already exists and is in use. </a:t>
            </a:r>
          </a:p>
          <a:p>
            <a:r>
              <a:rPr lang="en-GB" sz="1200" kern="1200">
                <a:solidFill>
                  <a:schemeClr val="tx1"/>
                </a:solidFill>
                <a:effectLst/>
                <a:latin typeface="Atkinson Hyperlegible" pitchFamily="2" charset="0"/>
                <a:ea typeface="+mn-ea"/>
                <a:cs typeface="+mn-cs"/>
              </a:rPr>
              <a:t> </a:t>
            </a:r>
          </a:p>
          <a:p>
            <a:r>
              <a:rPr lang="en-GB" sz="1200" kern="1200">
                <a:solidFill>
                  <a:schemeClr val="tx1"/>
                </a:solidFill>
                <a:effectLst/>
                <a:latin typeface="Atkinson Hyperlegible" pitchFamily="2" charset="0"/>
                <a:ea typeface="+mn-ea"/>
                <a:cs typeface="+mn-cs"/>
              </a:rPr>
              <a:t>2. Don't err on the side of too much or too little. If you're describing an image to "get it done" the description is likely not sufficient. If you've written a novella about the oceanic shade of blue of a naval officer's uniform in the painting of battle - you may have gone off on a creative writing tangent. </a:t>
            </a:r>
          </a:p>
          <a:p>
            <a:r>
              <a:rPr lang="en-GB" sz="1200" kern="1200">
                <a:solidFill>
                  <a:schemeClr val="tx1"/>
                </a:solidFill>
                <a:effectLst/>
                <a:latin typeface="Atkinson Hyperlegible" pitchFamily="2" charset="0"/>
                <a:ea typeface="+mn-ea"/>
                <a:cs typeface="+mn-cs"/>
              </a:rPr>
              <a:t> </a:t>
            </a:r>
          </a:p>
          <a:p>
            <a:r>
              <a:rPr lang="en-GB" sz="1200" kern="1200">
                <a:solidFill>
                  <a:schemeClr val="tx1"/>
                </a:solidFill>
                <a:effectLst/>
                <a:latin typeface="Atkinson Hyperlegible" pitchFamily="2" charset="0"/>
                <a:ea typeface="+mn-ea"/>
                <a:cs typeface="+mn-cs"/>
              </a:rPr>
              <a:t>3. This may not be visible on a page but it is still content. No matter what method you use to write it, remember to apply the same rules you use for anything else you publish. For example - consider diversity and inclusion in your language. Are you using appropriate pronouns? Is it appropriate or necessary to identify race, gender, ethnicity, etc in the alt text? How are you identifying these traits? </a:t>
            </a:r>
          </a:p>
          <a:p>
            <a:pPr marL="0" lvl="0" indent="0" algn="l" rtl="0">
              <a:spcBef>
                <a:spcPts val="0"/>
              </a:spcBef>
              <a:spcAft>
                <a:spcPts val="0"/>
              </a:spcAft>
              <a:buNone/>
            </a:pPr>
            <a:endParaRPr>
              <a:latin typeface="Atkinson Hyperlegible" pitchFamily="2" charset="0"/>
            </a:endParaRPr>
          </a:p>
        </p:txBody>
      </p:sp>
      <p:sp>
        <p:nvSpPr>
          <p:cNvPr id="179" name="Google Shape;179;p9: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tkinson Hyperlegible"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tkinson Hyperlegible" pitchFamily="2" charset="0"/>
              <a:cs typeface="Arial"/>
              <a:sym typeface="Arial"/>
            </a:endParaRPr>
          </a:p>
        </p:txBody>
      </p:sp>
    </p:spTree>
    <p:extLst>
      <p:ext uri="{BB962C8B-B14F-4D97-AF65-F5344CB8AC3E}">
        <p14:creationId xmlns:p14="http://schemas.microsoft.com/office/powerpoint/2010/main" val="403951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r>
              <a:rPr lang="en-GB" sz="1200" kern="1200">
                <a:solidFill>
                  <a:schemeClr val="tx1"/>
                </a:solidFill>
                <a:effectLst/>
                <a:ea typeface="+mn-ea"/>
                <a:cs typeface="+mn-cs"/>
              </a:rPr>
              <a:t>How are you currently producing your image descriptions?</a:t>
            </a:r>
          </a:p>
          <a:p>
            <a:pPr lvl="0"/>
            <a:endParaRPr lang="en-GB" sz="1200" kern="1200">
              <a:solidFill>
                <a:schemeClr val="tx1"/>
              </a:solidFill>
              <a:effectLs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ea typeface="+mn-ea"/>
                <a:cs typeface="+mn-cs"/>
              </a:rPr>
              <a:t>Outsourced to description specialist: Yes. All of our alt text is written by subject matter experts who have also been trained in how to write appropriate alt text descriptions. Ideally, all image descriptions need to be written by someone who understands the particular subject, as well as how assistive technologies and the user experience impacts writing.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ea typeface="+mn-ea"/>
                <a:cs typeface="+mn-cs"/>
              </a:rPr>
              <a:t>All of our alt text also goes through a QA process to ensure that it is well written and adheres to Wiley requirements.</a:t>
            </a:r>
          </a:p>
          <a:p>
            <a:pPr lvl="0"/>
            <a:r>
              <a:rPr lang="en-GB" sz="1200" kern="1200">
                <a:solidFill>
                  <a:schemeClr val="tx1"/>
                </a:solidFill>
                <a:effectLst/>
                <a:ea typeface="+mn-ea"/>
                <a:cs typeface="+mn-cs"/>
              </a:rPr>
              <a:t>The QA validation can include many hurdles, but it is really important to speak to end users to ensure that you are on the right path. That type of validation may also help you to uncover where there are gaps in our policy.</a:t>
            </a:r>
          </a:p>
          <a:p>
            <a:pPr lvl="0"/>
            <a:endParaRPr lang="en-GB" sz="1200" kern="1200">
              <a:solidFill>
                <a:schemeClr val="tx1"/>
              </a:solidFill>
              <a:effectLst/>
              <a:ea typeface="+mn-ea"/>
              <a:cs typeface="+mn-cs"/>
            </a:endParaRPr>
          </a:p>
          <a:p>
            <a:pPr lvl="0"/>
            <a:r>
              <a:rPr lang="en-GB" sz="1200" kern="1200">
                <a:solidFill>
                  <a:schemeClr val="tx1"/>
                </a:solidFill>
                <a:effectLst/>
                <a:ea typeface="+mn-ea"/>
                <a:cs typeface="+mn-cs"/>
              </a:rPr>
              <a:t>In house authoring: No</a:t>
            </a:r>
          </a:p>
          <a:p>
            <a:pPr lvl="0"/>
            <a:r>
              <a:rPr lang="en-GB" sz="1200" kern="1200">
                <a:solidFill>
                  <a:schemeClr val="tx1"/>
                </a:solidFill>
                <a:effectLst/>
                <a:ea typeface="+mn-ea"/>
                <a:cs typeface="+mn-cs"/>
              </a:rPr>
              <a:t>Outsourced as part of </a:t>
            </a:r>
            <a:r>
              <a:rPr lang="en-GB" sz="1200" kern="1200" err="1">
                <a:solidFill>
                  <a:schemeClr val="tx1"/>
                </a:solidFill>
                <a:effectLst/>
                <a:ea typeface="+mn-ea"/>
                <a:cs typeface="+mn-cs"/>
              </a:rPr>
              <a:t>ebook</a:t>
            </a:r>
            <a:r>
              <a:rPr lang="en-GB" sz="1200" kern="1200">
                <a:solidFill>
                  <a:schemeClr val="tx1"/>
                </a:solidFill>
                <a:effectLst/>
                <a:ea typeface="+mn-ea"/>
                <a:cs typeface="+mn-cs"/>
              </a:rPr>
              <a:t> creation: Alt text creation begins during </a:t>
            </a:r>
            <a:r>
              <a:rPr lang="en-GB" sz="1200" kern="1200" err="1">
                <a:solidFill>
                  <a:schemeClr val="tx1"/>
                </a:solidFill>
                <a:effectLst/>
                <a:ea typeface="+mn-ea"/>
                <a:cs typeface="+mn-cs"/>
              </a:rPr>
              <a:t>ePub</a:t>
            </a:r>
            <a:r>
              <a:rPr lang="en-GB" sz="1200" kern="1200">
                <a:solidFill>
                  <a:schemeClr val="tx1"/>
                </a:solidFill>
                <a:effectLst/>
                <a:ea typeface="+mn-ea"/>
                <a:cs typeface="+mn-cs"/>
              </a:rPr>
              <a:t> production. However images that are re-used in other supplements and/or questions go through an additional editing process to adjust the alt text to fit the context for that supplement/question (e.g. if an </a:t>
            </a:r>
            <a:r>
              <a:rPr lang="en-GB" sz="1200" kern="1200" err="1">
                <a:solidFill>
                  <a:schemeClr val="tx1"/>
                </a:solidFill>
                <a:effectLst/>
                <a:ea typeface="+mn-ea"/>
                <a:cs typeface="+mn-cs"/>
              </a:rPr>
              <a:t>ePub</a:t>
            </a:r>
            <a:r>
              <a:rPr lang="en-GB" sz="1200" kern="1200">
                <a:solidFill>
                  <a:schemeClr val="tx1"/>
                </a:solidFill>
                <a:effectLst/>
                <a:ea typeface="+mn-ea"/>
                <a:cs typeface="+mn-cs"/>
              </a:rPr>
              <a:t> image is re-used in a question, alt text is adjusted to ensure that it does not give away the answer and may also be modified to include a more detailed long description). Also for courseware-based titles, some supplements/questions will have unique artwork that is not found in the book; when this occurs descriptions are written for those images.</a:t>
            </a:r>
          </a:p>
          <a:p>
            <a:pPr lvl="0"/>
            <a:r>
              <a:rPr lang="en-GB" sz="1200" kern="1200">
                <a:solidFill>
                  <a:schemeClr val="tx1"/>
                </a:solidFill>
                <a:effectLst/>
                <a:ea typeface="+mn-ea"/>
                <a:cs typeface="+mn-cs"/>
              </a:rPr>
              <a:t>Originated by Author: No, but some authors do choose to be involved in some way during QA. </a:t>
            </a:r>
          </a:p>
          <a:p>
            <a:pPr lvl="0"/>
            <a:endParaRPr lang="en-GB" sz="1200" kern="1200">
              <a:solidFill>
                <a:schemeClr val="tx1"/>
              </a:solidFill>
              <a:effectLst/>
              <a:ea typeface="+mn-ea"/>
              <a:cs typeface="+mn-cs"/>
            </a:endParaRPr>
          </a:p>
          <a:p>
            <a:pPr lvl="0"/>
            <a:r>
              <a:rPr lang="en-GB" sz="1200" kern="1200">
                <a:solidFill>
                  <a:schemeClr val="tx1"/>
                </a:solidFill>
                <a:effectLst/>
                <a:ea typeface="+mn-ea"/>
                <a:cs typeface="+mn-cs"/>
              </a:rPr>
              <a:t>All alt text also needs to be validated. That validation can include many hurdles, but it is really important to speak to end users to ensure that you are on the right path. That type of validation may also help you to uncover where there are gaps in our policy</a:t>
            </a:r>
          </a:p>
          <a:p>
            <a:pPr marL="0" lvl="0" indent="0" algn="l" rtl="0">
              <a:spcBef>
                <a:spcPts val="360"/>
              </a:spcBef>
              <a:spcAft>
                <a:spcPts val="0"/>
              </a:spcAft>
              <a:buNone/>
            </a:pPr>
            <a:endParaRPr>
              <a:latin typeface="Atkinson Hyperlegible" pitchFamily="2" charset="0"/>
            </a:endParaRPr>
          </a:p>
        </p:txBody>
      </p:sp>
      <p:sp>
        <p:nvSpPr>
          <p:cNvPr id="249" name="Google Shape;249;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890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r>
              <a:rPr lang="en-US" sz="1200" kern="1200">
                <a:solidFill>
                  <a:schemeClr val="tx1"/>
                </a:solidFill>
                <a:effectLst/>
                <a:ea typeface="+mn-ea"/>
                <a:cs typeface="+mn-cs"/>
              </a:rPr>
              <a:t>Alt text authoring can be very difficult because you need to account for many things such as how images are visualized, cognitive load, subject accuracy, etc. Writing alt text is truly an art form and it takes practice to master.  There are lots of suggestions that can be followed, but a few items to think about when first starting out:</a:t>
            </a:r>
            <a:endParaRPr lang="en-GB" sz="1200" kern="1200">
              <a:solidFill>
                <a:schemeClr val="tx1"/>
              </a:solidFill>
              <a:effectLst/>
              <a:ea typeface="+mn-ea"/>
              <a:cs typeface="+mn-cs"/>
            </a:endParaRPr>
          </a:p>
          <a:p>
            <a:pPr lvl="0"/>
            <a:r>
              <a:rPr lang="en-US" sz="1200" kern="1200">
                <a:solidFill>
                  <a:schemeClr val="tx1"/>
                </a:solidFill>
                <a:effectLst/>
                <a:ea typeface="+mn-ea"/>
                <a:cs typeface="+mn-cs"/>
              </a:rPr>
              <a:t>Become familiar with the different image concepts as described by the W3C (</a:t>
            </a:r>
            <a:r>
              <a:rPr lang="en-US" sz="1200" kern="1200" err="1">
                <a:solidFill>
                  <a:schemeClr val="tx1"/>
                </a:solidFill>
                <a:effectLst/>
                <a:ea typeface="+mn-ea"/>
                <a:cs typeface="+mn-cs"/>
              </a:rPr>
              <a:t>e.g</a:t>
            </a:r>
            <a:r>
              <a:rPr lang="en-US" sz="1200" kern="1200">
                <a:solidFill>
                  <a:schemeClr val="tx1"/>
                </a:solidFill>
                <a:effectLst/>
                <a:ea typeface="+mn-ea"/>
                <a:cs typeface="+mn-cs"/>
              </a:rPr>
              <a:t> informational, decorative, functional, etc.). This impacts how and when to write alt text.</a:t>
            </a:r>
            <a:endParaRPr lang="en-GB" sz="1200" kern="1200">
              <a:solidFill>
                <a:schemeClr val="tx1"/>
              </a:solidFill>
              <a:effectLst/>
              <a:ea typeface="+mn-ea"/>
              <a:cs typeface="+mn-cs"/>
            </a:endParaRPr>
          </a:p>
          <a:p>
            <a:pPr lvl="0"/>
            <a:r>
              <a:rPr lang="en-US" sz="1200" kern="1200">
                <a:solidFill>
                  <a:schemeClr val="tx1"/>
                </a:solidFill>
                <a:effectLst/>
                <a:ea typeface="+mn-ea"/>
                <a:cs typeface="+mn-cs"/>
              </a:rPr>
              <a:t>Understand the difference between long and short descriptions and when to best apply them to an image according to context. For example, within an </a:t>
            </a:r>
            <a:r>
              <a:rPr lang="en-US" sz="1200" kern="1200" err="1">
                <a:solidFill>
                  <a:schemeClr val="tx1"/>
                </a:solidFill>
                <a:effectLst/>
                <a:ea typeface="+mn-ea"/>
                <a:cs typeface="+mn-cs"/>
              </a:rPr>
              <a:t>ePub</a:t>
            </a:r>
            <a:r>
              <a:rPr lang="en-US" sz="1200" kern="1200">
                <a:solidFill>
                  <a:schemeClr val="tx1"/>
                </a:solidFill>
                <a:effectLst/>
                <a:ea typeface="+mn-ea"/>
                <a:cs typeface="+mn-cs"/>
              </a:rPr>
              <a:t>, is an image sufficiently described by the surrounding text or caption? If the answer is yes, alt text does not need to be robust b/c the image is already described by surrounding content.</a:t>
            </a:r>
            <a:endParaRPr lang="en-GB" sz="1200" kern="1200">
              <a:solidFill>
                <a:schemeClr val="tx1"/>
              </a:solidFill>
              <a:effectLst/>
              <a:ea typeface="+mn-ea"/>
              <a:cs typeface="+mn-cs"/>
            </a:endParaRPr>
          </a:p>
          <a:p>
            <a:pPr lvl="0"/>
            <a:r>
              <a:rPr lang="en-US" sz="1200" kern="1200">
                <a:solidFill>
                  <a:schemeClr val="tx1"/>
                </a:solidFill>
                <a:effectLst/>
                <a:ea typeface="+mn-ea"/>
                <a:cs typeface="+mn-cs"/>
              </a:rPr>
              <a:t>Create some internal requirements around style and language to help create consistency in the learner’s experience. You can even do this by disciple. You can even do this down to the figure types (</a:t>
            </a:r>
            <a:r>
              <a:rPr lang="en-US" sz="1200" kern="1200" err="1">
                <a:solidFill>
                  <a:schemeClr val="tx1"/>
                </a:solidFill>
                <a:effectLst/>
                <a:ea typeface="+mn-ea"/>
                <a:cs typeface="+mn-cs"/>
              </a:rPr>
              <a:t>e.g</a:t>
            </a:r>
            <a:r>
              <a:rPr lang="en-US" sz="1200" kern="1200">
                <a:solidFill>
                  <a:schemeClr val="tx1"/>
                </a:solidFill>
                <a:effectLst/>
                <a:ea typeface="+mn-ea"/>
                <a:cs typeface="+mn-cs"/>
              </a:rPr>
              <a:t> bar graphs, coordinate planes, lines graphs, vectors, etc.) </a:t>
            </a:r>
            <a:endParaRPr lang="en-GB" sz="1200" kern="1200">
              <a:solidFill>
                <a:schemeClr val="tx1"/>
              </a:solidFill>
              <a:effectLst/>
              <a:ea typeface="+mn-ea"/>
              <a:cs typeface="+mn-cs"/>
            </a:endParaRPr>
          </a:p>
          <a:p>
            <a:pPr lvl="0"/>
            <a:r>
              <a:rPr lang="en-US" sz="1200" kern="1200">
                <a:solidFill>
                  <a:schemeClr val="tx1"/>
                </a:solidFill>
                <a:effectLst/>
                <a:ea typeface="+mn-ea"/>
                <a:cs typeface="+mn-cs"/>
              </a:rPr>
              <a:t>Do not introduce additional exposition to the image. Alt text should not be used to teach, but to describe.</a:t>
            </a:r>
            <a:endParaRPr lang="en-GB" sz="1200" kern="1200">
              <a:solidFill>
                <a:schemeClr val="tx1"/>
              </a:solidFill>
              <a:effectLst/>
              <a:ea typeface="+mn-ea"/>
              <a:cs typeface="+mn-cs"/>
            </a:endParaRPr>
          </a:p>
          <a:p>
            <a:pPr lvl="0"/>
            <a:r>
              <a:rPr lang="en-US" sz="1200" kern="1200">
                <a:solidFill>
                  <a:schemeClr val="tx1"/>
                </a:solidFill>
                <a:effectLst/>
                <a:ea typeface="+mn-ea"/>
                <a:cs typeface="+mn-cs"/>
              </a:rPr>
              <a:t>Once you have written alt text, don’t forget spelling, punctuation, and grammar. And be sure to validate, validate, validate. </a:t>
            </a:r>
            <a:endParaRPr lang="en-GB" sz="1200" kern="1200">
              <a:solidFill>
                <a:schemeClr val="tx1"/>
              </a:solidFill>
              <a:effectLst/>
              <a:ea typeface="+mn-ea"/>
              <a:cs typeface="+mn-cs"/>
            </a:endParaRPr>
          </a:p>
          <a:p>
            <a:pPr marL="0" lvl="0" indent="0" algn="l" rtl="0">
              <a:spcBef>
                <a:spcPts val="360"/>
              </a:spcBef>
              <a:spcAft>
                <a:spcPts val="0"/>
              </a:spcAft>
              <a:buNone/>
            </a:pPr>
            <a:endParaRPr>
              <a:latin typeface="Atkinson Hyperlegible" pitchFamily="2" charset="0"/>
            </a:endParaRPr>
          </a:p>
        </p:txBody>
      </p:sp>
      <p:sp>
        <p:nvSpPr>
          <p:cNvPr id="249" name="Google Shape;249;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51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1771650"/>
            <a:ext cx="9144000" cy="1833896"/>
          </a:xfrm>
        </p:spPr>
        <p:txBody>
          <a:bodyPr/>
          <a:lstStyle>
            <a:lvl1pPr algn="ctr">
              <a:defRPr sz="6400">
                <a:solidFill>
                  <a:srgbClr val="414042"/>
                </a:solidFill>
                <a:latin typeface="Atkinson Hyperlegible" pitchFamily="2" charset="0"/>
              </a:defRPr>
            </a:lvl1pPr>
          </a:lstStyle>
          <a:p>
            <a:pPr lvl="0"/>
            <a:r>
              <a:rPr lang="en-US" noProof="0"/>
              <a:t>Click to edit Master title style</a:t>
            </a:r>
          </a:p>
        </p:txBody>
      </p:sp>
      <p:sp>
        <p:nvSpPr>
          <p:cNvPr id="16387" name="Rectangle 3"/>
          <p:cNvSpPr>
            <a:spLocks noGrp="1" noChangeArrowheads="1"/>
          </p:cNvSpPr>
          <p:nvPr>
            <p:ph type="subTitle" idx="1" hasCustomPrompt="1"/>
          </p:nvPr>
        </p:nvSpPr>
        <p:spPr>
          <a:xfrm>
            <a:off x="2514600" y="4088810"/>
            <a:ext cx="4038600" cy="957262"/>
          </a:xfrm>
        </p:spPr>
        <p:txBody>
          <a:bodyPr/>
          <a:lstStyle>
            <a:lvl1pPr marL="0" indent="0" algn="ctr">
              <a:buFont typeface="Wingdings" pitchFamily="2" charset="2"/>
              <a:buNone/>
              <a:defRPr sz="3000"/>
            </a:lvl1pPr>
          </a:lstStyle>
          <a:p>
            <a:pPr lvl="0"/>
            <a:r>
              <a:rPr lang="en-US" noProof="0"/>
              <a:t>[date]</a:t>
            </a:r>
          </a:p>
        </p:txBody>
      </p:sp>
      <p:sp>
        <p:nvSpPr>
          <p:cNvPr id="16390" name="Rectangle 6"/>
          <p:cNvSpPr>
            <a:spLocks noGrp="1" noChangeArrowheads="1"/>
          </p:cNvSpPr>
          <p:nvPr>
            <p:ph type="sldNum" sz="quarter" idx="4"/>
          </p:nvPr>
        </p:nvSpPr>
        <p:spPr/>
        <p:txBody>
          <a:bodyPr/>
          <a:lstStyle>
            <a:lvl1pPr>
              <a:defRPr/>
            </a:lvl1pPr>
          </a:lstStyle>
          <a:p>
            <a:fld id="{59ED0D9B-BCDB-476B-9EF1-C219DB8232D9}" type="slidenum">
              <a:rPr lang="en-US"/>
              <a:pPr/>
              <a:t>‹#›</a:t>
            </a:fld>
            <a:endParaRPr lang="en-US"/>
          </a:p>
        </p:txBody>
      </p:sp>
      <p:sp>
        <p:nvSpPr>
          <p:cNvPr id="16392" name="Rectangle 8" descr="Gold bar"/>
          <p:cNvSpPr>
            <a:spLocks noChangeArrowheads="1"/>
          </p:cNvSpPr>
          <p:nvPr/>
        </p:nvSpPr>
        <p:spPr bwMode="auto">
          <a:xfrm>
            <a:off x="223421" y="3714750"/>
            <a:ext cx="2870200" cy="151210"/>
          </a:xfrm>
          <a:prstGeom prst="rect">
            <a:avLst/>
          </a:prstGeom>
          <a:solidFill>
            <a:srgbClr val="0D94CF"/>
          </a:solidFill>
          <a:ln>
            <a:solidFill>
              <a:srgbClr val="0D94CF"/>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tkinson Hyperlegible" pitchFamily="2" charset="0"/>
            </a:endParaRPr>
          </a:p>
        </p:txBody>
      </p:sp>
      <p:sp>
        <p:nvSpPr>
          <p:cNvPr id="16393" name="Rectangle 9" descr="Orange bar"/>
          <p:cNvSpPr>
            <a:spLocks noChangeArrowheads="1"/>
          </p:cNvSpPr>
          <p:nvPr/>
        </p:nvSpPr>
        <p:spPr bwMode="auto">
          <a:xfrm>
            <a:off x="3093621" y="3714750"/>
            <a:ext cx="2870200" cy="151210"/>
          </a:xfrm>
          <a:prstGeom prst="rect">
            <a:avLst/>
          </a:prstGeom>
          <a:solidFill>
            <a:srgbClr val="58595B"/>
          </a:solidFill>
          <a:ln>
            <a:solidFill>
              <a:srgbClr val="58595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tkinson Hyperlegible" pitchFamily="2" charset="0"/>
            </a:endParaRPr>
          </a:p>
        </p:txBody>
      </p:sp>
      <p:sp>
        <p:nvSpPr>
          <p:cNvPr id="16394" name="Rectangle 10" descr="Slate bar"/>
          <p:cNvSpPr>
            <a:spLocks noChangeArrowheads="1"/>
          </p:cNvSpPr>
          <p:nvPr/>
        </p:nvSpPr>
        <p:spPr bwMode="auto">
          <a:xfrm>
            <a:off x="5938421" y="3714750"/>
            <a:ext cx="2870200" cy="151210"/>
          </a:xfrm>
          <a:prstGeom prst="rect">
            <a:avLst/>
          </a:prstGeom>
          <a:solidFill>
            <a:srgbClr val="89B30B"/>
          </a:solidFill>
          <a:ln>
            <a:solidFill>
              <a:srgbClr val="89B30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tkinson Hyperlegible"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dirty="0"/>
              <a:t>‹#›</a:t>
            </a:r>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dirty="0"/>
              <a:t>© 2016, Book Industry Study Group, Inc. </a:t>
            </a:r>
          </a:p>
        </p:txBody>
      </p:sp>
      <p:sp>
        <p:nvSpPr>
          <p:cNvPr id="6" name="Slide Number Placeholder 5"/>
          <p:cNvSpPr>
            <a:spLocks noGrp="1"/>
          </p:cNvSpPr>
          <p:nvPr>
            <p:ph type="sldNum" sz="quarter" idx="12"/>
          </p:nvPr>
        </p:nvSpPr>
        <p:spPr/>
        <p:txBody>
          <a:bodyPr/>
          <a:lstStyle>
            <a:lvl1pPr>
              <a:defRPr/>
            </a:lvl1pPr>
          </a:lstStyle>
          <a:p>
            <a:fld id="{7FAB39A5-383C-4C1E-B15D-E12C08A058FE}" type="slidenum">
              <a:rPr lang="en-US"/>
              <a:pPr/>
              <a:t>‹#›</a:t>
            </a:fld>
            <a:endParaRPr lang="en-US"/>
          </a:p>
        </p:txBody>
      </p:sp>
      <p:sp>
        <p:nvSpPr>
          <p:cNvPr id="7"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161581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a:t>‹#›</a:t>
            </a:r>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a:t>© 2016, Book Industry Study Group, Inc. </a:t>
            </a:r>
          </a:p>
        </p:txBody>
      </p:sp>
      <p:sp>
        <p:nvSpPr>
          <p:cNvPr id="6" name="Slide Number Placeholder 5"/>
          <p:cNvSpPr>
            <a:spLocks noGrp="1"/>
          </p:cNvSpPr>
          <p:nvPr>
            <p:ph type="sldNum" sz="quarter" idx="12"/>
          </p:nvPr>
        </p:nvSpPr>
        <p:spPr/>
        <p:txBody>
          <a:bodyPr/>
          <a:lstStyle>
            <a:lvl1pPr>
              <a:defRPr/>
            </a:lvl1pPr>
          </a:lstStyle>
          <a:p>
            <a:fld id="{00F4CA57-A104-46CB-B20B-6286CFBCF274}" type="slidenum">
              <a:rPr lang="en-US"/>
              <a:pPr/>
              <a:t>‹#›</a:t>
            </a:fld>
            <a:endParaRPr lang="en-US"/>
          </a:p>
        </p:txBody>
      </p:sp>
    </p:spTree>
    <p:extLst>
      <p:ext uri="{BB962C8B-B14F-4D97-AF65-F5344CB8AC3E}">
        <p14:creationId xmlns:p14="http://schemas.microsoft.com/office/powerpoint/2010/main" val="4234754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dirty="0"/>
              <a:t>‹#›</a:t>
            </a:r>
          </a:p>
        </p:txBody>
      </p:sp>
      <p:sp>
        <p:nvSpPr>
          <p:cNvPr id="7" name="Footer Placeholder 6"/>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dirty="0"/>
              <a:t>© 2016, Book Industry Study Group, Inc. </a:t>
            </a:r>
          </a:p>
        </p:txBody>
      </p:sp>
      <p:sp>
        <p:nvSpPr>
          <p:cNvPr id="8" name="Slide Number Placeholder 7"/>
          <p:cNvSpPr>
            <a:spLocks noGrp="1"/>
          </p:cNvSpPr>
          <p:nvPr>
            <p:ph type="sldNum" sz="quarter" idx="12"/>
          </p:nvPr>
        </p:nvSpPr>
        <p:spPr>
          <a:xfrm>
            <a:off x="6553200" y="4686300"/>
            <a:ext cx="2133600" cy="342900"/>
          </a:xfrm>
        </p:spPr>
        <p:txBody>
          <a:bodyPr/>
          <a:lstStyle>
            <a:lvl1pPr>
              <a:defRPr/>
            </a:lvl1pPr>
          </a:lstStyle>
          <a:p>
            <a:fld id="{2DAD04CB-67C6-4DA5-8463-036D7B9243B7}" type="slidenum">
              <a:rPr lang="en-US"/>
              <a:pPr/>
              <a:t>‹#›</a:t>
            </a:fld>
            <a:endParaRPr lang="en-US"/>
          </a:p>
        </p:txBody>
      </p:sp>
      <p:sp>
        <p:nvSpPr>
          <p:cNvPr id="9"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165559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0"/>
            <a:ext cx="4038600" cy="3398044"/>
          </a:xfrm>
        </p:spPr>
        <p:txBody>
          <a:bodyPr/>
          <a:lstStyle/>
          <a:p>
            <a:r>
              <a:rPr lang="en-US"/>
              <a:t>Click icon to add clip art</a:t>
            </a:r>
          </a:p>
        </p:txBody>
      </p:sp>
      <p:sp>
        <p:nvSpPr>
          <p:cNvPr id="5" name="Date Placeholder 4"/>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dirty="0"/>
              <a:t>‹#›</a:t>
            </a:r>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dirty="0"/>
              <a:t>© 2016, Book Industry Study Group, Inc. </a:t>
            </a:r>
          </a:p>
        </p:txBody>
      </p:sp>
      <p:sp>
        <p:nvSpPr>
          <p:cNvPr id="7" name="Slide Number Placeholder 6"/>
          <p:cNvSpPr>
            <a:spLocks noGrp="1"/>
          </p:cNvSpPr>
          <p:nvPr>
            <p:ph type="sldNum" sz="quarter" idx="12"/>
          </p:nvPr>
        </p:nvSpPr>
        <p:spPr>
          <a:xfrm>
            <a:off x="6553200" y="4686300"/>
            <a:ext cx="2133600" cy="342900"/>
          </a:xfrm>
        </p:spPr>
        <p:txBody>
          <a:bodyPr/>
          <a:lstStyle>
            <a:lvl1pPr>
              <a:defRPr/>
            </a:lvl1pPr>
          </a:lstStyle>
          <a:p>
            <a:fld id="{E60F0DFF-59C1-48D2-93BC-79534E5D7AB6}" type="slidenum">
              <a:rPr lang="en-US"/>
              <a:pPr/>
              <a:t>‹#›</a:t>
            </a:fld>
            <a:endParaRPr lang="en-US"/>
          </a:p>
        </p:txBody>
      </p:sp>
      <p:sp>
        <p:nvSpPr>
          <p:cNvPr id="8"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133176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tkinson Hyperlegible"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tkinson Hyperlegible" pitchFamily="2" charset="0"/>
              </a:defRPr>
            </a:lvl1pPr>
            <a:lvl2pPr>
              <a:defRPr>
                <a:latin typeface="Atkinson Hyperlegible" pitchFamily="2" charset="0"/>
              </a:defRPr>
            </a:lvl2pPr>
            <a:lvl3pPr>
              <a:defRPr>
                <a:latin typeface="Atkinson Hyperlegible" pitchFamily="2" charset="0"/>
              </a:defRPr>
            </a:lvl3pPr>
            <a:lvl4pPr>
              <a:defRPr>
                <a:latin typeface="Atkinson Hyperlegible" pitchFamily="2" charset="0"/>
              </a:defRPr>
            </a:lvl4pPr>
            <a:lvl5pPr>
              <a:defRPr>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dirty="0"/>
              <a:t>‹#›</a:t>
            </a:r>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38641D1-CF69-413C-AF7A-E3E0A5071BA7}" type="slidenum">
              <a:rPr lang="en-US"/>
              <a:pPr/>
              <a:t>‹#›</a:t>
            </a:fld>
            <a:endParaRPr lang="en-US"/>
          </a:p>
        </p:txBody>
      </p:sp>
      <p:sp>
        <p:nvSpPr>
          <p:cNvPr id="7"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377343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a:t>‹#›</a:t>
            </a:r>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a:t>© 2016, Book Industry Study Group, Inc. </a:t>
            </a:r>
          </a:p>
        </p:txBody>
      </p:sp>
      <p:sp>
        <p:nvSpPr>
          <p:cNvPr id="6" name="Slide Number Placeholder 5"/>
          <p:cNvSpPr>
            <a:spLocks noGrp="1"/>
          </p:cNvSpPr>
          <p:nvPr>
            <p:ph type="sldNum" sz="quarter" idx="12"/>
          </p:nvPr>
        </p:nvSpPr>
        <p:spPr/>
        <p:txBody>
          <a:bodyPr/>
          <a:lstStyle>
            <a:lvl1pPr>
              <a:defRPr/>
            </a:lvl1pPr>
          </a:lstStyle>
          <a:p>
            <a:fld id="{E4CF2BBB-7411-4874-A19A-8E5DEA92C9E6}" type="slidenum">
              <a:rPr lang="en-US"/>
              <a:pPr/>
              <a:t>‹#›</a:t>
            </a:fld>
            <a:endParaRPr lang="en-US"/>
          </a:p>
        </p:txBody>
      </p:sp>
    </p:spTree>
    <p:extLst>
      <p:ext uri="{BB962C8B-B14F-4D97-AF65-F5344CB8AC3E}">
        <p14:creationId xmlns:p14="http://schemas.microsoft.com/office/powerpoint/2010/main" val="90344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dirty="0"/>
              <a:t>‹#›</a:t>
            </a:r>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dirty="0"/>
              <a:t>© 2016, Book Industry Study Group, Inc. </a:t>
            </a:r>
          </a:p>
        </p:txBody>
      </p:sp>
      <p:sp>
        <p:nvSpPr>
          <p:cNvPr id="7" name="Slide Number Placeholder 6"/>
          <p:cNvSpPr>
            <a:spLocks noGrp="1"/>
          </p:cNvSpPr>
          <p:nvPr>
            <p:ph type="sldNum" sz="quarter" idx="12"/>
          </p:nvPr>
        </p:nvSpPr>
        <p:spPr/>
        <p:txBody>
          <a:bodyPr/>
          <a:lstStyle>
            <a:lvl1pPr>
              <a:defRPr/>
            </a:lvl1pPr>
          </a:lstStyle>
          <a:p>
            <a:fld id="{9BA7C3EF-5BC0-419B-BBD4-4F2491E4942F}" type="slidenum">
              <a:rPr lang="en-US"/>
              <a:pPr/>
              <a:t>‹#›</a:t>
            </a:fld>
            <a:endParaRPr lang="en-US"/>
          </a:p>
        </p:txBody>
      </p:sp>
      <p:sp>
        <p:nvSpPr>
          <p:cNvPr id="8"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50313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dirty="0"/>
              <a:t>‹#›</a:t>
            </a:r>
          </a:p>
        </p:txBody>
      </p:sp>
      <p:sp>
        <p:nvSpPr>
          <p:cNvPr id="8" name="Footer Placeholder 7"/>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dirty="0"/>
              <a:t>© 2016, Book Industry Study Group, Inc. </a:t>
            </a:r>
          </a:p>
        </p:txBody>
      </p:sp>
      <p:sp>
        <p:nvSpPr>
          <p:cNvPr id="9" name="Slide Number Placeholder 8"/>
          <p:cNvSpPr>
            <a:spLocks noGrp="1"/>
          </p:cNvSpPr>
          <p:nvPr>
            <p:ph type="sldNum" sz="quarter" idx="12"/>
          </p:nvPr>
        </p:nvSpPr>
        <p:spPr/>
        <p:txBody>
          <a:bodyPr/>
          <a:lstStyle>
            <a:lvl1pPr>
              <a:defRPr/>
            </a:lvl1pPr>
          </a:lstStyle>
          <a:p>
            <a:fld id="{6EAA040E-9FB1-4EE4-9030-546FA668C4DE}" type="slidenum">
              <a:rPr lang="en-US"/>
              <a:pPr/>
              <a:t>‹#›</a:t>
            </a:fld>
            <a:endParaRPr lang="en-US"/>
          </a:p>
        </p:txBody>
      </p:sp>
      <p:sp>
        <p:nvSpPr>
          <p:cNvPr id="10"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240744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tkinson Hyperlegible" pitchFamily="2" charset="0"/>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lvl1pPr>
          </a:lstStyle>
          <a:p>
            <a:fld id="{0761EAC1-94B8-4E7C-B4A7-D87FC09C25AB}" type="slidenum">
              <a:rPr lang="en-US"/>
              <a:pPr/>
              <a:t>‹#›</a:t>
            </a:fld>
            <a:endParaRPr lang="en-US"/>
          </a:p>
        </p:txBody>
      </p:sp>
      <p:sp>
        <p:nvSpPr>
          <p:cNvPr id="6"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364771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a:t>‹#›</a:t>
            </a:r>
          </a:p>
        </p:txBody>
      </p:sp>
      <p:sp>
        <p:nvSpPr>
          <p:cNvPr id="3" name="Footer Placeholder 2"/>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a:t>© 2016, Book Industry Study Group, Inc. </a:t>
            </a:r>
          </a:p>
        </p:txBody>
      </p:sp>
      <p:sp>
        <p:nvSpPr>
          <p:cNvPr id="4" name="Slide Number Placeholder 3"/>
          <p:cNvSpPr>
            <a:spLocks noGrp="1"/>
          </p:cNvSpPr>
          <p:nvPr>
            <p:ph type="sldNum" sz="quarter" idx="12"/>
          </p:nvPr>
        </p:nvSpPr>
        <p:spPr/>
        <p:txBody>
          <a:bodyPr/>
          <a:lstStyle>
            <a:lvl1pPr>
              <a:defRPr/>
            </a:lvl1pPr>
          </a:lstStyle>
          <a:p>
            <a:fld id="{5EC4E141-6451-4695-B651-29CC9641BE5E}" type="slidenum">
              <a:rPr lang="en-US"/>
              <a:pPr/>
              <a:t>‹#›</a:t>
            </a:fld>
            <a:endParaRPr lang="en-US"/>
          </a:p>
        </p:txBody>
      </p:sp>
    </p:spTree>
    <p:extLst>
      <p:ext uri="{BB962C8B-B14F-4D97-AF65-F5344CB8AC3E}">
        <p14:creationId xmlns:p14="http://schemas.microsoft.com/office/powerpoint/2010/main" val="58450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dirty="0"/>
              <a:t>‹#›</a:t>
            </a:r>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dirty="0"/>
              <a:t>© 2016, Book Industry Study Group, Inc. </a:t>
            </a:r>
          </a:p>
        </p:txBody>
      </p:sp>
      <p:sp>
        <p:nvSpPr>
          <p:cNvPr id="7" name="Slide Number Placeholder 6"/>
          <p:cNvSpPr>
            <a:spLocks noGrp="1"/>
          </p:cNvSpPr>
          <p:nvPr>
            <p:ph type="sldNum" sz="quarter" idx="12"/>
          </p:nvPr>
        </p:nvSpPr>
        <p:spPr/>
        <p:txBody>
          <a:bodyPr/>
          <a:lstStyle>
            <a:lvl1pPr>
              <a:defRPr/>
            </a:lvl1pPr>
          </a:lstStyle>
          <a:p>
            <a:fld id="{020F0E11-CB09-447C-95BE-1CC7FB6E05A5}" type="slidenum">
              <a:rPr lang="en-US"/>
              <a:pPr/>
              <a:t>‹#›</a:t>
            </a:fld>
            <a:endParaRPr lang="en-US"/>
          </a:p>
        </p:txBody>
      </p:sp>
      <p:sp>
        <p:nvSpPr>
          <p:cNvPr id="8" name="Line 8"/>
          <p:cNvSpPr>
            <a:spLocks noChangeShapeType="1"/>
          </p:cNvSpPr>
          <p:nvPr userDrawn="1"/>
        </p:nvSpPr>
        <p:spPr bwMode="auto">
          <a:xfrm>
            <a:off x="457200" y="1085850"/>
            <a:ext cx="8077200" cy="0"/>
          </a:xfrm>
          <a:prstGeom prst="line">
            <a:avLst/>
          </a:prstGeom>
          <a:noFill/>
          <a:ln w="19050">
            <a:solidFill>
              <a:srgbClr val="89B30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latin typeface="Atkinson Hyperlegible" pitchFamily="2" charset="0"/>
            </a:endParaRPr>
          </a:p>
        </p:txBody>
      </p:sp>
    </p:spTree>
    <p:extLst>
      <p:ext uri="{BB962C8B-B14F-4D97-AF65-F5344CB8AC3E}">
        <p14:creationId xmlns:p14="http://schemas.microsoft.com/office/powerpoint/2010/main" val="3576196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686300"/>
            <a:ext cx="2133600" cy="342900"/>
          </a:xfrm>
          <a:prstGeom prst="rect">
            <a:avLst/>
          </a:prstGeom>
        </p:spPr>
        <p:txBody>
          <a:bodyPr/>
          <a:lstStyle>
            <a:lvl1pPr>
              <a:defRPr>
                <a:latin typeface="Atkinson Hyperlegible" pitchFamily="2" charset="0"/>
              </a:defRPr>
            </a:lvl1pPr>
          </a:lstStyle>
          <a:p>
            <a:r>
              <a:rPr lang="en-US"/>
              <a:t>‹#›</a:t>
            </a:r>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atin typeface="Atkinson Hyperlegible" pitchFamily="2" charset="0"/>
              </a:defRPr>
            </a:lvl1pPr>
          </a:lstStyle>
          <a:p>
            <a:r>
              <a:rPr lang="en-US"/>
              <a:t>© 2016, Book Industry Study Group, Inc. </a:t>
            </a:r>
          </a:p>
        </p:txBody>
      </p:sp>
      <p:sp>
        <p:nvSpPr>
          <p:cNvPr id="7" name="Slide Number Placeholder 6"/>
          <p:cNvSpPr>
            <a:spLocks noGrp="1"/>
          </p:cNvSpPr>
          <p:nvPr>
            <p:ph type="sldNum" sz="quarter" idx="12"/>
          </p:nvPr>
        </p:nvSpPr>
        <p:spPr/>
        <p:txBody>
          <a:bodyPr/>
          <a:lstStyle>
            <a:lvl1pPr>
              <a:defRPr/>
            </a:lvl1pPr>
          </a:lstStyle>
          <a:p>
            <a:fld id="{BE1406D9-C6FA-44AE-AD4E-563045C79586}" type="slidenum">
              <a:rPr lang="en-US"/>
              <a:pPr/>
              <a:t>‹#›</a:t>
            </a:fld>
            <a:endParaRPr lang="en-US"/>
          </a:p>
        </p:txBody>
      </p:sp>
    </p:spTree>
    <p:extLst>
      <p:ext uri="{BB962C8B-B14F-4D97-AF65-F5344CB8AC3E}">
        <p14:creationId xmlns:p14="http://schemas.microsoft.com/office/powerpoint/2010/main" val="368682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8360"/>
            <a:ext cx="8229600" cy="877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sldNum" sz="quarter" idx="4"/>
          </p:nvPr>
        </p:nvSpPr>
        <p:spPr bwMode="auto">
          <a:xfrm>
            <a:off x="6553200" y="211455"/>
            <a:ext cx="2133600" cy="377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tkinson Hyperlegible" pitchFamily="2" charset="0"/>
              </a:defRPr>
            </a:lvl1pPr>
          </a:lstStyle>
          <a:p>
            <a:fld id="{BAA41D02-A315-494A-B31D-FAC270823544}" type="slidenum">
              <a:rPr lang="en-US" smtClean="0"/>
              <a:pPr/>
              <a:t>‹#›</a:t>
            </a:fld>
            <a:endParaRPr lang="en-US" dirty="0"/>
          </a:p>
        </p:txBody>
      </p:sp>
      <p:sp>
        <p:nvSpPr>
          <p:cNvPr id="15367" name="Rectangle 7" descr="Gold bar"/>
          <p:cNvSpPr>
            <a:spLocks noChangeArrowheads="1"/>
          </p:cNvSpPr>
          <p:nvPr/>
        </p:nvSpPr>
        <p:spPr bwMode="auto">
          <a:xfrm>
            <a:off x="0" y="0"/>
            <a:ext cx="228600" cy="1714500"/>
          </a:xfrm>
          <a:prstGeom prst="rect">
            <a:avLst/>
          </a:prstGeom>
          <a:solidFill>
            <a:srgbClr val="0D94CF"/>
          </a:solidFill>
          <a:ln>
            <a:solidFill>
              <a:srgbClr val="0D94CF"/>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dirty="0">
              <a:latin typeface="Atkinson Hyperlegible" pitchFamily="2" charset="0"/>
            </a:endParaRPr>
          </a:p>
        </p:txBody>
      </p:sp>
      <p:sp>
        <p:nvSpPr>
          <p:cNvPr id="15369" name="Rectangle 9" descr="Orange bar"/>
          <p:cNvSpPr>
            <a:spLocks noChangeArrowheads="1"/>
          </p:cNvSpPr>
          <p:nvPr/>
        </p:nvSpPr>
        <p:spPr bwMode="auto">
          <a:xfrm>
            <a:off x="0" y="1714500"/>
            <a:ext cx="228600" cy="1714500"/>
          </a:xfrm>
          <a:prstGeom prst="rect">
            <a:avLst/>
          </a:prstGeom>
          <a:solidFill>
            <a:srgbClr val="58595B"/>
          </a:solidFill>
          <a:ln>
            <a:solidFill>
              <a:srgbClr val="58595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dirty="0">
              <a:latin typeface="Atkinson Hyperlegible" pitchFamily="2" charset="0"/>
            </a:endParaRPr>
          </a:p>
        </p:txBody>
      </p:sp>
      <p:sp>
        <p:nvSpPr>
          <p:cNvPr id="15370" name="Rectangle 10" descr="Slate bar"/>
          <p:cNvSpPr>
            <a:spLocks noChangeArrowheads="1"/>
          </p:cNvSpPr>
          <p:nvPr/>
        </p:nvSpPr>
        <p:spPr bwMode="auto">
          <a:xfrm>
            <a:off x="0" y="3429000"/>
            <a:ext cx="228600" cy="1714500"/>
          </a:xfrm>
          <a:prstGeom prst="rect">
            <a:avLst/>
          </a:prstGeom>
          <a:solidFill>
            <a:srgbClr val="89B30B"/>
          </a:solidFill>
          <a:ln>
            <a:solidFill>
              <a:srgbClr val="89B30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dirty="0">
              <a:latin typeface="Atkinson Hyperlegible" pitchFamily="2" charset="0"/>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sldNum="0" hdr="0" ftr="0" dt="0"/>
  <p:txStyles>
    <p:titleStyle>
      <a:lvl1pPr algn="l" rtl="0" eaLnBrk="1" fontAlgn="base" hangingPunct="1">
        <a:spcBef>
          <a:spcPct val="0"/>
        </a:spcBef>
        <a:spcAft>
          <a:spcPct val="0"/>
        </a:spcAft>
        <a:defRPr sz="4400">
          <a:solidFill>
            <a:srgbClr val="414042"/>
          </a:solidFill>
          <a:latin typeface="Atkinson Hyperlegible" pitchFamily="2" charset="0"/>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tif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hyperlink" Target="mailto:charlesl@benetech.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mailto:valerie.morrison@design.gatech.edu" TargetMode="External"/><Relationship Id="rId4" Type="http://schemas.openxmlformats.org/officeDocument/2006/relationships/hyperlink" Target="mailto:gregorio.pellegrino@fondazionelia.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ebinar title"/>
          <p:cNvSpPr>
            <a:spLocks noGrp="1" noChangeArrowheads="1"/>
          </p:cNvSpPr>
          <p:nvPr>
            <p:ph type="ctrTitle"/>
          </p:nvPr>
        </p:nvSpPr>
        <p:spPr>
          <a:xfrm>
            <a:off x="191117" y="1016066"/>
            <a:ext cx="8907982" cy="1317747"/>
          </a:xfrm>
        </p:spPr>
        <p:txBody>
          <a:bodyPr/>
          <a:lstStyle/>
          <a:p>
            <a:pPr algn="l"/>
            <a:r>
              <a:rPr lang="en-GB"/>
              <a:t>Describing Images in Publications</a:t>
            </a:r>
            <a:endParaRPr lang="en-US" sz="1600">
              <a:solidFill>
                <a:schemeClr val="tx1"/>
              </a:solidFill>
              <a:latin typeface="Atkinson Hyperlegible" pitchFamily="2" charset="0"/>
            </a:endParaRPr>
          </a:p>
        </p:txBody>
      </p:sp>
      <p:sp>
        <p:nvSpPr>
          <p:cNvPr id="3" name="subtitle">
            <a:extLst>
              <a:ext uri="{FF2B5EF4-FFF2-40B4-BE49-F238E27FC236}">
                <a16:creationId xmlns:a16="http://schemas.microsoft.com/office/drawing/2014/main" id="{E6A15FFE-087B-4DE7-9DC0-97AA045FF8C7}"/>
              </a:ext>
            </a:extLst>
          </p:cNvPr>
          <p:cNvSpPr txBox="1"/>
          <p:nvPr/>
        </p:nvSpPr>
        <p:spPr>
          <a:xfrm>
            <a:off x="191117" y="2228511"/>
            <a:ext cx="9036009" cy="938719"/>
          </a:xfrm>
          <a:prstGeom prst="rect">
            <a:avLst/>
          </a:prstGeom>
          <a:noFill/>
        </p:spPr>
        <p:txBody>
          <a:bodyPr wrap="square" rtlCol="0">
            <a:spAutoFit/>
          </a:bodyPr>
          <a:lstStyle/>
          <a:p>
            <a:r>
              <a:rPr lang="en-GB" sz="2700">
                <a:latin typeface="Atkinson Hyperlegible" pitchFamily="2" charset="0"/>
              </a:rPr>
              <a:t>Guidance, Best Practices and the Promise of Technology</a:t>
            </a:r>
            <a:endParaRPr lang="en-US" sz="2700">
              <a:latin typeface="Atkinson Hyperlegible" pitchFamily="2" charset="0"/>
            </a:endParaRPr>
          </a:p>
          <a:p>
            <a:endParaRPr lang="en-GB" sz="2800">
              <a:latin typeface="Atkinson Hyperlegible" pitchFamily="2" charset="0"/>
            </a:endParaRPr>
          </a:p>
        </p:txBody>
      </p:sp>
      <p:sp>
        <p:nvSpPr>
          <p:cNvPr id="2" name="date"/>
          <p:cNvSpPr txBox="1"/>
          <p:nvPr/>
        </p:nvSpPr>
        <p:spPr>
          <a:xfrm>
            <a:off x="5090026" y="-71025"/>
            <a:ext cx="4053974" cy="523220"/>
          </a:xfrm>
          <a:prstGeom prst="rect">
            <a:avLst/>
          </a:prstGeom>
          <a:noFill/>
        </p:spPr>
        <p:txBody>
          <a:bodyPr wrap="square" rtlCol="0">
            <a:spAutoFit/>
          </a:bodyPr>
          <a:lstStyle/>
          <a:p>
            <a:pPr algn="r"/>
            <a:r>
              <a:rPr lang="en-US" sz="2800">
                <a:latin typeface="Atkinson Hyperlegible" pitchFamily="2" charset="0"/>
              </a:rPr>
              <a:t>June 17, 2020</a:t>
            </a:r>
          </a:p>
        </p:txBody>
      </p:sp>
      <p:pic>
        <p:nvPicPr>
          <p:cNvPr id="6" name="logo" descr="logo: DAISY Consortium">
            <a:extLst>
              <a:ext uri="{FF2B5EF4-FFF2-40B4-BE49-F238E27FC236}">
                <a16:creationId xmlns:a16="http://schemas.microsoft.com/office/drawing/2014/main" id="{2DCC460A-896B-4593-8D35-557F101DB2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019550"/>
            <a:ext cx="1089660" cy="971550"/>
          </a:xfrm>
          <a:prstGeom prst="rect">
            <a:avLst/>
          </a:prstGeom>
        </p:spPr>
      </p:pic>
      <p:sp>
        <p:nvSpPr>
          <p:cNvPr id="10" name="webinar series">
            <a:extLst>
              <a:ext uri="{FF2B5EF4-FFF2-40B4-BE49-F238E27FC236}">
                <a16:creationId xmlns:a16="http://schemas.microsoft.com/office/drawing/2014/main" id="{9378F39C-80C4-48C8-888B-EA1EB6811064}"/>
              </a:ext>
            </a:extLst>
          </p:cNvPr>
          <p:cNvSpPr txBox="1"/>
          <p:nvPr/>
        </p:nvSpPr>
        <p:spPr>
          <a:xfrm>
            <a:off x="1447800" y="4298550"/>
            <a:ext cx="7391400" cy="738664"/>
          </a:xfrm>
          <a:prstGeom prst="rect">
            <a:avLst/>
          </a:prstGeom>
          <a:noFill/>
        </p:spPr>
        <p:txBody>
          <a:bodyPr wrap="square" rtlCol="0">
            <a:spAutoFit/>
          </a:bodyPr>
          <a:lstStyle/>
          <a:p>
            <a:r>
              <a:rPr lang="en-US">
                <a:latin typeface="Atkinson Hyperlegible" pitchFamily="2" charset="0"/>
              </a:rPr>
              <a:t>Accessible Publishing and Reading Webinars</a:t>
            </a:r>
            <a:br>
              <a:rPr lang="en-US">
                <a:latin typeface="Atkinson Hyperlegible" pitchFamily="2" charset="0"/>
              </a:rPr>
            </a:br>
            <a:r>
              <a:rPr lang="en-US" sz="2400">
                <a:latin typeface="Atkinson Hyperlegible" pitchFamily="2" charset="0"/>
              </a:rPr>
              <a:t>daisy.org/webinars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4775-977A-44C7-9F1B-05F2AF5CB491}"/>
              </a:ext>
            </a:extLst>
          </p:cNvPr>
          <p:cNvSpPr>
            <a:spLocks noGrp="1"/>
          </p:cNvSpPr>
          <p:nvPr>
            <p:ph type="title"/>
          </p:nvPr>
        </p:nvSpPr>
        <p:spPr>
          <a:xfrm>
            <a:off x="457200" y="208360"/>
            <a:ext cx="8229600" cy="877490"/>
          </a:xfrm>
        </p:spPr>
        <p:txBody>
          <a:bodyPr wrap="square" anchor="b">
            <a:normAutofit/>
          </a:bodyPr>
          <a:lstStyle/>
          <a:p>
            <a:r>
              <a:rPr lang="en-US" sz="3600"/>
              <a:t>Focus on Meaning</a:t>
            </a:r>
          </a:p>
        </p:txBody>
      </p:sp>
      <p:sp>
        <p:nvSpPr>
          <p:cNvPr id="3" name="Content Placeholder 2">
            <a:extLst>
              <a:ext uri="{FF2B5EF4-FFF2-40B4-BE49-F238E27FC236}">
                <a16:creationId xmlns:a16="http://schemas.microsoft.com/office/drawing/2014/main" id="{E08798C3-E3CE-47E7-BEBD-E2DFD7EDB909}"/>
              </a:ext>
            </a:extLst>
          </p:cNvPr>
          <p:cNvSpPr>
            <a:spLocks noGrp="1"/>
          </p:cNvSpPr>
          <p:nvPr>
            <p:ph sz="half" idx="1"/>
          </p:nvPr>
        </p:nvSpPr>
        <p:spPr>
          <a:xfrm>
            <a:off x="457199" y="1200150"/>
            <a:ext cx="5462337" cy="3734990"/>
          </a:xfrm>
        </p:spPr>
        <p:txBody>
          <a:bodyPr wrap="square" anchor="t">
            <a:normAutofit/>
          </a:bodyPr>
          <a:lstStyle/>
          <a:p>
            <a:pPr>
              <a:lnSpc>
                <a:spcPct val="90000"/>
              </a:lnSpc>
              <a:spcAft>
                <a:spcPts val="2000"/>
              </a:spcAft>
              <a:defRPr/>
            </a:pPr>
            <a:r>
              <a:rPr lang="en-US" sz="2200"/>
              <a:t>Avoid the common mistake of spending your time describing the </a:t>
            </a:r>
            <a:r>
              <a:rPr lang="en-US" sz="2200" b="1"/>
              <a:t>appearance</a:t>
            </a:r>
            <a:r>
              <a:rPr lang="en-US" sz="2200"/>
              <a:t> of symbols rather than their </a:t>
            </a:r>
            <a:r>
              <a:rPr lang="en-US" sz="2200" b="1"/>
              <a:t>meaning</a:t>
            </a:r>
            <a:r>
              <a:rPr lang="en-US" sz="2200"/>
              <a:t>.</a:t>
            </a:r>
          </a:p>
          <a:p>
            <a:pPr>
              <a:lnSpc>
                <a:spcPct val="90000"/>
              </a:lnSpc>
              <a:defRPr/>
            </a:pPr>
            <a:r>
              <a:rPr lang="en-US" sz="2200"/>
              <a:t>For example, in this image, you would want to avoid describing “a ball labeled with a plus sign” and instead you should call it “a positron.” Avoid describing “a squiggly arrow labeled with a weird y” and instead call it “a gamma ray.”</a:t>
            </a:r>
          </a:p>
        </p:txBody>
      </p:sp>
      <p:pic>
        <p:nvPicPr>
          <p:cNvPr id="4" name="Picture 6" descr="Collision of matter and antimatter. A beta particle and a positron collide to form a yellow sunburst, which is an energy released in the process of collision and there are two gamma rays emitted.">
            <a:extLst>
              <a:ext uri="{FF2B5EF4-FFF2-40B4-BE49-F238E27FC236}">
                <a16:creationId xmlns:a16="http://schemas.microsoft.com/office/drawing/2014/main" id="{41DE008D-F6AB-470F-BC33-E331E0A4C6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38403" y="1200150"/>
            <a:ext cx="2828871" cy="33980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740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CFBE6-538A-4C98-BA49-48C8F18306EB}"/>
              </a:ext>
            </a:extLst>
          </p:cNvPr>
          <p:cNvSpPr>
            <a:spLocks noGrp="1"/>
          </p:cNvSpPr>
          <p:nvPr>
            <p:ph type="title"/>
          </p:nvPr>
        </p:nvSpPr>
        <p:spPr/>
        <p:txBody>
          <a:bodyPr/>
          <a:lstStyle/>
          <a:p>
            <a:r>
              <a:rPr lang="en-US">
                <a:latin typeface="Atkinson Hyperlegible"/>
              </a:rPr>
              <a:t>Implied Visual Information</a:t>
            </a:r>
          </a:p>
        </p:txBody>
      </p:sp>
      <p:sp>
        <p:nvSpPr>
          <p:cNvPr id="3" name="Content Placeholder 2">
            <a:extLst>
              <a:ext uri="{FF2B5EF4-FFF2-40B4-BE49-F238E27FC236}">
                <a16:creationId xmlns:a16="http://schemas.microsoft.com/office/drawing/2014/main" id="{D260F218-6162-49E0-A9DC-907FA4D415DD}"/>
              </a:ext>
            </a:extLst>
          </p:cNvPr>
          <p:cNvSpPr>
            <a:spLocks noGrp="1"/>
          </p:cNvSpPr>
          <p:nvPr>
            <p:ph sz="half" idx="1"/>
          </p:nvPr>
        </p:nvSpPr>
        <p:spPr>
          <a:xfrm>
            <a:off x="457200" y="1200150"/>
            <a:ext cx="5302338" cy="3760262"/>
          </a:xfrm>
        </p:spPr>
        <p:txBody>
          <a:bodyPr/>
          <a:lstStyle/>
          <a:p>
            <a:r>
              <a:rPr lang="en-US" sz="2000">
                <a:latin typeface="Atkinson Hyperlegible"/>
              </a:rPr>
              <a:t>Charts and graphs are visualizations for a reason: to make implications.  Leaving out the visual impression leaves out important information. </a:t>
            </a:r>
          </a:p>
          <a:p>
            <a:r>
              <a:rPr lang="en-US" sz="2000">
                <a:latin typeface="Atkinson Hyperlegible"/>
              </a:rPr>
              <a:t>Graphs should not be described solely by the raw data they offer but rather by what they are communicating.</a:t>
            </a:r>
          </a:p>
          <a:p>
            <a:r>
              <a:rPr lang="en-US" sz="2000">
                <a:latin typeface="Atkinson Hyperlegible"/>
              </a:rPr>
              <a:t>What is the visual impact of this graph?</a:t>
            </a:r>
          </a:p>
          <a:p>
            <a:r>
              <a:rPr lang="en-US" sz="2000">
                <a:latin typeface="Atkinson Hyperlegible"/>
              </a:rPr>
              <a:t>What relationships are implied here?</a:t>
            </a:r>
          </a:p>
        </p:txBody>
      </p:sp>
      <p:pic>
        <p:nvPicPr>
          <p:cNvPr id="5" name="Picture 5" descr="A bar graph titled Maternal Mortality in Selected States. Only half the states are represented, and the first state on the list, Georgia, has more than double all the others. ">
            <a:extLst>
              <a:ext uri="{FF2B5EF4-FFF2-40B4-BE49-F238E27FC236}">
                <a16:creationId xmlns:a16="http://schemas.microsoft.com/office/drawing/2014/main" id="{2C29F6FB-1F2D-4BD7-BE71-AAE094FDB8CC}"/>
              </a:ext>
            </a:extLst>
          </p:cNvPr>
          <p:cNvPicPr>
            <a:picLocks noChangeAspect="1"/>
          </p:cNvPicPr>
          <p:nvPr/>
        </p:nvPicPr>
        <p:blipFill>
          <a:blip r:embed="rId2"/>
          <a:stretch>
            <a:fillRect/>
          </a:stretch>
        </p:blipFill>
        <p:spPr>
          <a:xfrm>
            <a:off x="5896914" y="1143962"/>
            <a:ext cx="3113467" cy="3813440"/>
          </a:xfrm>
          <a:prstGeom prst="rect">
            <a:avLst/>
          </a:prstGeom>
        </p:spPr>
      </p:pic>
    </p:spTree>
    <p:extLst>
      <p:ext uri="{BB962C8B-B14F-4D97-AF65-F5344CB8AC3E}">
        <p14:creationId xmlns:p14="http://schemas.microsoft.com/office/powerpoint/2010/main" val="112704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A20F-47C3-44C1-9A21-FF43BADD4696}"/>
              </a:ext>
            </a:extLst>
          </p:cNvPr>
          <p:cNvSpPr>
            <a:spLocks noGrp="1"/>
          </p:cNvSpPr>
          <p:nvPr>
            <p:ph type="title"/>
          </p:nvPr>
        </p:nvSpPr>
        <p:spPr>
          <a:xfrm>
            <a:off x="457200" y="208360"/>
            <a:ext cx="8229600" cy="877490"/>
          </a:xfrm>
        </p:spPr>
        <p:txBody>
          <a:bodyPr wrap="square" anchor="b">
            <a:normAutofit/>
          </a:bodyPr>
          <a:lstStyle/>
          <a:p>
            <a:r>
              <a:rPr lang="en-US" sz="3600"/>
              <a:t>Consider Cognitive Load</a:t>
            </a:r>
          </a:p>
        </p:txBody>
      </p:sp>
      <p:sp>
        <p:nvSpPr>
          <p:cNvPr id="3" name="Content Placeholder 2">
            <a:extLst>
              <a:ext uri="{FF2B5EF4-FFF2-40B4-BE49-F238E27FC236}">
                <a16:creationId xmlns:a16="http://schemas.microsoft.com/office/drawing/2014/main" id="{79A64709-12D0-415F-900D-20B559C9B70F}"/>
              </a:ext>
            </a:extLst>
          </p:cNvPr>
          <p:cNvSpPr>
            <a:spLocks noGrp="1"/>
          </p:cNvSpPr>
          <p:nvPr>
            <p:ph sz="half" idx="1"/>
          </p:nvPr>
        </p:nvSpPr>
        <p:spPr>
          <a:xfrm>
            <a:off x="457200" y="1175881"/>
            <a:ext cx="4634504" cy="3766170"/>
          </a:xfrm>
        </p:spPr>
        <p:txBody>
          <a:bodyPr wrap="square" anchor="t">
            <a:noAutofit/>
          </a:bodyPr>
          <a:lstStyle/>
          <a:p>
            <a:pPr marL="0" indent="0">
              <a:lnSpc>
                <a:spcPct val="90000"/>
              </a:lnSpc>
              <a:spcAft>
                <a:spcPts val="2400"/>
              </a:spcAft>
              <a:buNone/>
            </a:pPr>
            <a:r>
              <a:rPr lang="en-US" sz="2000">
                <a:latin typeface="Atkinson Hyperlegible"/>
              </a:rPr>
              <a:t>Cognitive load, also referred to as Auditory Fatigue, is something to consider when describing images, so that you don’t overwhelm the listener’s working memory. </a:t>
            </a:r>
            <a:endParaRPr lang="en-US" sz="2000"/>
          </a:p>
          <a:p>
            <a:pPr>
              <a:lnSpc>
                <a:spcPct val="90000"/>
              </a:lnSpc>
              <a:spcAft>
                <a:spcPts val="0"/>
              </a:spcAft>
              <a:buFont typeface="Wingdings" panose="05000000000000000000" pitchFamily="2" charset="2"/>
              <a:buChar char="q"/>
              <a:defRPr/>
            </a:pPr>
            <a:r>
              <a:rPr lang="en-US" sz="2000"/>
              <a:t>Begin with the type of image.</a:t>
            </a:r>
          </a:p>
          <a:p>
            <a:pPr>
              <a:lnSpc>
                <a:spcPct val="90000"/>
              </a:lnSpc>
              <a:spcAft>
                <a:spcPts val="0"/>
              </a:spcAft>
              <a:buFont typeface="Wingdings" panose="05000000000000000000" pitchFamily="2" charset="2"/>
              <a:buChar char="q"/>
              <a:defRPr/>
            </a:pPr>
            <a:r>
              <a:rPr lang="en-US" sz="2000"/>
              <a:t>Follow up with a one sentence overview that provides a general summary of the content.</a:t>
            </a:r>
          </a:p>
          <a:p>
            <a:pPr>
              <a:lnSpc>
                <a:spcPct val="90000"/>
              </a:lnSpc>
              <a:spcAft>
                <a:spcPts val="0"/>
              </a:spcAft>
              <a:buFont typeface="Wingdings" panose="05000000000000000000" pitchFamily="2" charset="2"/>
              <a:buChar char="q"/>
              <a:defRPr/>
            </a:pPr>
            <a:r>
              <a:rPr lang="en-US" sz="2000"/>
              <a:t>Work from general to specific, filling in the details as needed.</a:t>
            </a:r>
          </a:p>
        </p:txBody>
      </p:sp>
      <p:pic>
        <p:nvPicPr>
          <p:cNvPr id="4" name="Picture 3" descr="An infographic titled &quot;Universe Infographic Elements&quot; that contains information about the temperatures on various planets, a diagram of the solar system including distances between planets, the components of an astronaut's spacesuit, the cost of the space program, the structure of the Milky Way galaxy, Moon expeditions by various contries, the Moon and Mars Rovers diagrams, a rendering of the Space Station, and a diagram of the Earth's structure.">
            <a:extLst>
              <a:ext uri="{FF2B5EF4-FFF2-40B4-BE49-F238E27FC236}">
                <a16:creationId xmlns:a16="http://schemas.microsoft.com/office/drawing/2014/main" id="{1552DCCF-EA2D-4654-A503-9FDC05814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231" y="1175882"/>
            <a:ext cx="3766171" cy="3766171"/>
          </a:xfrm>
          <a:prstGeom prst="rect">
            <a:avLst/>
          </a:prstGeom>
          <a:noFill/>
        </p:spPr>
      </p:pic>
    </p:spTree>
    <p:extLst>
      <p:ext uri="{BB962C8B-B14F-4D97-AF65-F5344CB8AC3E}">
        <p14:creationId xmlns:p14="http://schemas.microsoft.com/office/powerpoint/2010/main" val="1577279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33252-2D6C-CF49-BE10-A729FF8FF120}"/>
              </a:ext>
            </a:extLst>
          </p:cNvPr>
          <p:cNvSpPr>
            <a:spLocks noGrp="1"/>
          </p:cNvSpPr>
          <p:nvPr>
            <p:ph type="title"/>
          </p:nvPr>
        </p:nvSpPr>
        <p:spPr/>
        <p:txBody>
          <a:bodyPr/>
          <a:lstStyle/>
          <a:p>
            <a:r>
              <a:rPr lang="en-US" sz="3200"/>
              <a:t>DIAGRAM Center – Tools, Tips, &amp; Training</a:t>
            </a:r>
          </a:p>
        </p:txBody>
      </p:sp>
      <p:sp>
        <p:nvSpPr>
          <p:cNvPr id="3" name="Content Placeholder 2">
            <a:extLst>
              <a:ext uri="{FF2B5EF4-FFF2-40B4-BE49-F238E27FC236}">
                <a16:creationId xmlns:a16="http://schemas.microsoft.com/office/drawing/2014/main" id="{2B4B6CD6-FD8C-084F-9217-F727A8D58ADA}"/>
              </a:ext>
            </a:extLst>
          </p:cNvPr>
          <p:cNvSpPr>
            <a:spLocks noGrp="1"/>
          </p:cNvSpPr>
          <p:nvPr>
            <p:ph sz="half" idx="1"/>
          </p:nvPr>
        </p:nvSpPr>
        <p:spPr>
          <a:xfrm>
            <a:off x="457200" y="2032000"/>
            <a:ext cx="8229600" cy="2566194"/>
          </a:xfrm>
        </p:spPr>
        <p:txBody>
          <a:bodyPr/>
          <a:lstStyle/>
          <a:p>
            <a:pPr marL="0" indent="0">
              <a:buNone/>
            </a:pPr>
            <a:r>
              <a:rPr lang="en-US" sz="4000"/>
              <a:t>By: Charles LaPierre </a:t>
            </a:r>
          </a:p>
          <a:p>
            <a:pPr marL="0" indent="0">
              <a:buNone/>
            </a:pPr>
            <a:r>
              <a:rPr lang="en-US" sz="4000"/>
              <a:t>(Technical Lead, DIAGRAM and Born Accessible, Benetech)</a:t>
            </a:r>
          </a:p>
        </p:txBody>
      </p:sp>
    </p:spTree>
    <p:extLst>
      <p:ext uri="{BB962C8B-B14F-4D97-AF65-F5344CB8AC3E}">
        <p14:creationId xmlns:p14="http://schemas.microsoft.com/office/powerpoint/2010/main" val="207792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7299-977C-654F-A89D-5118201AB808}"/>
              </a:ext>
            </a:extLst>
          </p:cNvPr>
          <p:cNvSpPr>
            <a:spLocks noGrp="1"/>
          </p:cNvSpPr>
          <p:nvPr>
            <p:ph type="title"/>
          </p:nvPr>
        </p:nvSpPr>
        <p:spPr/>
        <p:txBody>
          <a:bodyPr/>
          <a:lstStyle/>
          <a:p>
            <a:r>
              <a:rPr lang="en-US"/>
              <a:t>DIAGRAM Center – Image Descriptions</a:t>
            </a:r>
          </a:p>
        </p:txBody>
      </p:sp>
      <p:pic>
        <p:nvPicPr>
          <p:cNvPr id="5" name="Content Placeholder 4" descr="Screen shot from the DIAGRAM Center's Image Descriptions page.  Showcasing POET, Image Description Guidelines, Image Sample book, Training, Description templates and a teacher's survey.">
            <a:extLst>
              <a:ext uri="{FF2B5EF4-FFF2-40B4-BE49-F238E27FC236}">
                <a16:creationId xmlns:a16="http://schemas.microsoft.com/office/drawing/2014/main" id="{79E7AC32-6CC7-DB49-AAC1-718DAC5E1E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7338" y="1188862"/>
            <a:ext cx="5200128" cy="2665914"/>
          </a:xfrm>
        </p:spPr>
      </p:pic>
      <p:sp>
        <p:nvSpPr>
          <p:cNvPr id="6" name="TextBox 5">
            <a:extLst>
              <a:ext uri="{FF2B5EF4-FFF2-40B4-BE49-F238E27FC236}">
                <a16:creationId xmlns:a16="http://schemas.microsoft.com/office/drawing/2014/main" id="{59D85166-6A67-974F-907B-75AC8202F4B5}"/>
              </a:ext>
            </a:extLst>
          </p:cNvPr>
          <p:cNvSpPr txBox="1"/>
          <p:nvPr/>
        </p:nvSpPr>
        <p:spPr>
          <a:xfrm>
            <a:off x="758379" y="3854776"/>
            <a:ext cx="7778045" cy="1200329"/>
          </a:xfrm>
          <a:prstGeom prst="rect">
            <a:avLst/>
          </a:prstGeom>
          <a:noFill/>
        </p:spPr>
        <p:txBody>
          <a:bodyPr wrap="square" rtlCol="0">
            <a:spAutoFit/>
          </a:bodyPr>
          <a:lstStyle/>
          <a:p>
            <a:r>
              <a:rPr lang="en-US" sz="3600">
                <a:latin typeface="Atkinson Hyperlegible" pitchFamily="2" charset="0"/>
              </a:rPr>
              <a:t>http://</a:t>
            </a:r>
            <a:r>
              <a:rPr lang="en-US" sz="3600" err="1">
                <a:latin typeface="Atkinson Hyperlegible" pitchFamily="2" charset="0"/>
              </a:rPr>
              <a:t>diagramcenter.org</a:t>
            </a:r>
            <a:r>
              <a:rPr lang="en-US" sz="3600">
                <a:latin typeface="Atkinson Hyperlegible" pitchFamily="2" charset="0"/>
              </a:rPr>
              <a:t>/making-images-</a:t>
            </a:r>
            <a:r>
              <a:rPr lang="en-US" sz="3600" err="1">
                <a:latin typeface="Atkinson Hyperlegible" pitchFamily="2" charset="0"/>
              </a:rPr>
              <a:t>accessible.html</a:t>
            </a:r>
            <a:endParaRPr lang="en-US" sz="3600">
              <a:latin typeface="Atkinson Hyperlegible" pitchFamily="2" charset="0"/>
            </a:endParaRPr>
          </a:p>
        </p:txBody>
      </p:sp>
    </p:spTree>
    <p:extLst>
      <p:ext uri="{BB962C8B-B14F-4D97-AF65-F5344CB8AC3E}">
        <p14:creationId xmlns:p14="http://schemas.microsoft.com/office/powerpoint/2010/main" val="4116092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7299-977C-654F-A89D-5118201AB808}"/>
              </a:ext>
            </a:extLst>
          </p:cNvPr>
          <p:cNvSpPr>
            <a:spLocks noGrp="1"/>
          </p:cNvSpPr>
          <p:nvPr>
            <p:ph type="title"/>
          </p:nvPr>
        </p:nvSpPr>
        <p:spPr/>
        <p:txBody>
          <a:bodyPr/>
          <a:lstStyle/>
          <a:p>
            <a:r>
              <a:rPr lang="en-US"/>
              <a:t>POET Image Description Training Tool</a:t>
            </a:r>
          </a:p>
        </p:txBody>
      </p:sp>
      <p:pic>
        <p:nvPicPr>
          <p:cNvPr id="5" name="Content Placeholder 4" descr="Screen shot of webpage showcasing POET, Image description Training Tool.  &quot;Helps you write effective image descriptions&quot;">
            <a:extLst>
              <a:ext uri="{FF2B5EF4-FFF2-40B4-BE49-F238E27FC236}">
                <a16:creationId xmlns:a16="http://schemas.microsoft.com/office/drawing/2014/main" id="{F869B110-5797-3F42-8D95-30D21B4AA94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5495" y="1200150"/>
            <a:ext cx="7133010" cy="3027293"/>
          </a:xfrm>
        </p:spPr>
      </p:pic>
      <p:sp>
        <p:nvSpPr>
          <p:cNvPr id="6" name="TextBox 5">
            <a:extLst>
              <a:ext uri="{FF2B5EF4-FFF2-40B4-BE49-F238E27FC236}">
                <a16:creationId xmlns:a16="http://schemas.microsoft.com/office/drawing/2014/main" id="{D74A01D3-81E3-FB42-BB44-B310B6625502}"/>
              </a:ext>
            </a:extLst>
          </p:cNvPr>
          <p:cNvSpPr txBox="1"/>
          <p:nvPr/>
        </p:nvSpPr>
        <p:spPr>
          <a:xfrm>
            <a:off x="1159565" y="4248977"/>
            <a:ext cx="8514522" cy="707886"/>
          </a:xfrm>
          <a:prstGeom prst="rect">
            <a:avLst/>
          </a:prstGeom>
          <a:noFill/>
        </p:spPr>
        <p:txBody>
          <a:bodyPr wrap="square" rtlCol="0">
            <a:spAutoFit/>
          </a:bodyPr>
          <a:lstStyle/>
          <a:p>
            <a:r>
              <a:rPr lang="en-US" sz="4000">
                <a:latin typeface="Atkinson Hyperlegible" pitchFamily="2" charset="0"/>
              </a:rPr>
              <a:t>https://</a:t>
            </a:r>
            <a:r>
              <a:rPr lang="en-US" sz="4000" err="1">
                <a:latin typeface="Atkinson Hyperlegible" pitchFamily="2" charset="0"/>
              </a:rPr>
              <a:t>poet.diagramcenter.org</a:t>
            </a:r>
            <a:endParaRPr lang="en-US" sz="4000">
              <a:latin typeface="Atkinson Hyperlegible" pitchFamily="2" charset="0"/>
            </a:endParaRPr>
          </a:p>
        </p:txBody>
      </p:sp>
    </p:spTree>
    <p:extLst>
      <p:ext uri="{BB962C8B-B14F-4D97-AF65-F5344CB8AC3E}">
        <p14:creationId xmlns:p14="http://schemas.microsoft.com/office/powerpoint/2010/main" val="3199781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7299-977C-654F-A89D-5118201AB808}"/>
              </a:ext>
            </a:extLst>
          </p:cNvPr>
          <p:cNvSpPr>
            <a:spLocks noGrp="1"/>
          </p:cNvSpPr>
          <p:nvPr>
            <p:ph type="title"/>
          </p:nvPr>
        </p:nvSpPr>
        <p:spPr/>
        <p:txBody>
          <a:bodyPr/>
          <a:lstStyle/>
          <a:p>
            <a:r>
              <a:rPr lang="en-US"/>
              <a:t>Accessible Image Sample Book</a:t>
            </a:r>
          </a:p>
        </p:txBody>
      </p:sp>
      <p:pic>
        <p:nvPicPr>
          <p:cNvPr id="5" name="Content Placeholder 4" descr="Screen shot: Accessible Image Sample Book from the DIAGRAM Center">
            <a:extLst>
              <a:ext uri="{FF2B5EF4-FFF2-40B4-BE49-F238E27FC236}">
                <a16:creationId xmlns:a16="http://schemas.microsoft.com/office/drawing/2014/main" id="{F936F7C8-6D64-9640-9679-E00E5D92B2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2940" y="1180799"/>
            <a:ext cx="2822574" cy="2742328"/>
          </a:xfrm>
        </p:spPr>
      </p:pic>
      <p:sp>
        <p:nvSpPr>
          <p:cNvPr id="6" name="TextBox 5">
            <a:extLst>
              <a:ext uri="{FF2B5EF4-FFF2-40B4-BE49-F238E27FC236}">
                <a16:creationId xmlns:a16="http://schemas.microsoft.com/office/drawing/2014/main" id="{595A7343-351E-BE4B-AE24-6489AB45A9BC}"/>
              </a:ext>
            </a:extLst>
          </p:cNvPr>
          <p:cNvSpPr txBox="1"/>
          <p:nvPr/>
        </p:nvSpPr>
        <p:spPr>
          <a:xfrm>
            <a:off x="881605" y="3923127"/>
            <a:ext cx="8103369" cy="1200329"/>
          </a:xfrm>
          <a:prstGeom prst="rect">
            <a:avLst/>
          </a:prstGeom>
          <a:noFill/>
        </p:spPr>
        <p:txBody>
          <a:bodyPr wrap="square" rtlCol="0">
            <a:spAutoFit/>
          </a:bodyPr>
          <a:lstStyle/>
          <a:p>
            <a:r>
              <a:rPr lang="en-US" sz="3600">
                <a:latin typeface="Atkinson Hyperlegible" pitchFamily="2" charset="0"/>
              </a:rPr>
              <a:t>http://</a:t>
            </a:r>
            <a:r>
              <a:rPr lang="en-US" sz="3600" err="1">
                <a:latin typeface="Atkinson Hyperlegible" pitchFamily="2" charset="0"/>
              </a:rPr>
              <a:t>diagramcenter.org</a:t>
            </a:r>
            <a:r>
              <a:rPr lang="en-US" sz="3600">
                <a:latin typeface="Atkinson Hyperlegible" pitchFamily="2" charset="0"/>
              </a:rPr>
              <a:t>/accessible-image-sample-</a:t>
            </a:r>
            <a:r>
              <a:rPr lang="en-US" sz="3600" err="1">
                <a:latin typeface="Atkinson Hyperlegible" pitchFamily="2" charset="0"/>
              </a:rPr>
              <a:t>book.html</a:t>
            </a:r>
            <a:endParaRPr lang="en-US" sz="3600">
              <a:latin typeface="Atkinson Hyperlegible" pitchFamily="2" charset="0"/>
            </a:endParaRPr>
          </a:p>
        </p:txBody>
      </p:sp>
    </p:spTree>
    <p:extLst>
      <p:ext uri="{BB962C8B-B14F-4D97-AF65-F5344CB8AC3E}">
        <p14:creationId xmlns:p14="http://schemas.microsoft.com/office/powerpoint/2010/main" val="7824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7299-977C-654F-A89D-5118201AB808}"/>
              </a:ext>
            </a:extLst>
          </p:cNvPr>
          <p:cNvSpPr>
            <a:spLocks noGrp="1"/>
          </p:cNvSpPr>
          <p:nvPr>
            <p:ph type="title"/>
          </p:nvPr>
        </p:nvSpPr>
        <p:spPr>
          <a:xfrm>
            <a:off x="457199" y="208360"/>
            <a:ext cx="8580784" cy="877490"/>
          </a:xfrm>
        </p:spPr>
        <p:txBody>
          <a:bodyPr/>
          <a:lstStyle/>
          <a:p>
            <a:r>
              <a:rPr lang="en-US"/>
              <a:t>General / Specific Description Guidance</a:t>
            </a:r>
          </a:p>
        </p:txBody>
      </p:sp>
      <p:pic>
        <p:nvPicPr>
          <p:cNvPr id="5" name="Content Placeholder 4">
            <a:extLst>
              <a:ext uri="{FF2B5EF4-FFF2-40B4-BE49-F238E27FC236}">
                <a16:creationId xmlns:a16="http://schemas.microsoft.com/office/drawing/2014/main" id="{1AC4E3AF-F51E-C746-BD0F-A416F90644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7727" y="1200150"/>
            <a:ext cx="3833812" cy="3067050"/>
          </a:xfrm>
        </p:spPr>
      </p:pic>
      <p:sp>
        <p:nvSpPr>
          <p:cNvPr id="6" name="TextBox 5">
            <a:extLst>
              <a:ext uri="{FF2B5EF4-FFF2-40B4-BE49-F238E27FC236}">
                <a16:creationId xmlns:a16="http://schemas.microsoft.com/office/drawing/2014/main" id="{1F58EBE2-AE21-1444-B86E-2224953A3912}"/>
              </a:ext>
            </a:extLst>
          </p:cNvPr>
          <p:cNvSpPr txBox="1"/>
          <p:nvPr/>
        </p:nvSpPr>
        <p:spPr>
          <a:xfrm>
            <a:off x="218351" y="4350026"/>
            <a:ext cx="9148658" cy="584775"/>
          </a:xfrm>
          <a:prstGeom prst="rect">
            <a:avLst/>
          </a:prstGeom>
          <a:noFill/>
        </p:spPr>
        <p:txBody>
          <a:bodyPr wrap="none" rtlCol="0">
            <a:spAutoFit/>
          </a:bodyPr>
          <a:lstStyle/>
          <a:p>
            <a:r>
              <a:rPr lang="en-US" sz="3200">
                <a:latin typeface="Atkinson Hyperlegible" pitchFamily="2" charset="0"/>
              </a:rPr>
              <a:t>http://</a:t>
            </a:r>
            <a:r>
              <a:rPr lang="en-US" sz="3200" err="1">
                <a:latin typeface="Atkinson Hyperlegible" pitchFamily="2" charset="0"/>
              </a:rPr>
              <a:t>diagramcenter.org</a:t>
            </a:r>
            <a:r>
              <a:rPr lang="en-US" sz="3200">
                <a:latin typeface="Atkinson Hyperlegible" pitchFamily="2" charset="0"/>
              </a:rPr>
              <a:t>/table-of-contents-2.html</a:t>
            </a:r>
          </a:p>
        </p:txBody>
      </p:sp>
    </p:spTree>
    <p:extLst>
      <p:ext uri="{BB962C8B-B14F-4D97-AF65-F5344CB8AC3E}">
        <p14:creationId xmlns:p14="http://schemas.microsoft.com/office/powerpoint/2010/main" val="4010795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A2F1-7E00-4653-8B90-50513F337482}"/>
              </a:ext>
            </a:extLst>
          </p:cNvPr>
          <p:cNvSpPr>
            <a:spLocks noGrp="1"/>
          </p:cNvSpPr>
          <p:nvPr>
            <p:ph type="title"/>
          </p:nvPr>
        </p:nvSpPr>
        <p:spPr/>
        <p:txBody>
          <a:bodyPr/>
          <a:lstStyle/>
          <a:p>
            <a:r>
              <a:rPr lang="en-US" err="1">
                <a:latin typeface="Atkinson Hyperlegible"/>
              </a:rPr>
              <a:t>Diagrammar</a:t>
            </a:r>
            <a:endParaRPr lang="en-US" err="1"/>
          </a:p>
        </p:txBody>
      </p:sp>
      <p:pic>
        <p:nvPicPr>
          <p:cNvPr id="4" name="Picture 4" descr="Screen Shot of Diagrammar web page.  &#10;Diagrammar: A Framework for Making Images and Graphics Accessible.&#10;&#10;Diagrammar use to be called the Content Model defines a data module for image description metadata, as well as holds information about alternative representations be that tactile, simplified, extended descriptions.">
            <a:extLst>
              <a:ext uri="{FF2B5EF4-FFF2-40B4-BE49-F238E27FC236}">
                <a16:creationId xmlns:a16="http://schemas.microsoft.com/office/drawing/2014/main" id="{65E02A28-76EC-4A24-9B62-21471707AB8F}"/>
              </a:ext>
            </a:extLst>
          </p:cNvPr>
          <p:cNvPicPr>
            <a:picLocks noGrp="1" noChangeAspect="1"/>
          </p:cNvPicPr>
          <p:nvPr>
            <p:ph idx="1"/>
          </p:nvPr>
        </p:nvPicPr>
        <p:blipFill>
          <a:blip r:embed="rId2"/>
          <a:stretch>
            <a:fillRect/>
          </a:stretch>
        </p:blipFill>
        <p:spPr>
          <a:xfrm>
            <a:off x="457200" y="1148543"/>
            <a:ext cx="8229600" cy="3120258"/>
          </a:xfrm>
        </p:spPr>
      </p:pic>
      <p:sp>
        <p:nvSpPr>
          <p:cNvPr id="5" name="TextBox 4">
            <a:extLst>
              <a:ext uri="{FF2B5EF4-FFF2-40B4-BE49-F238E27FC236}">
                <a16:creationId xmlns:a16="http://schemas.microsoft.com/office/drawing/2014/main" id="{4324CBBA-C043-42AF-AF84-7767E313BD0E}"/>
              </a:ext>
            </a:extLst>
          </p:cNvPr>
          <p:cNvSpPr txBox="1"/>
          <p:nvPr/>
        </p:nvSpPr>
        <p:spPr>
          <a:xfrm>
            <a:off x="504091" y="4394687"/>
            <a:ext cx="81577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tkinson Hyperlegible" pitchFamily="2" charset="0"/>
                <a:cs typeface="Arial"/>
              </a:rPr>
              <a:t>http://diagramcenter.org/standards-and-practices/content-model.html</a:t>
            </a:r>
            <a:endParaRPr lang="en-US">
              <a:latin typeface="Atkinson Hyperlegible" pitchFamily="2" charset="0"/>
            </a:endParaRPr>
          </a:p>
        </p:txBody>
      </p:sp>
    </p:spTree>
    <p:extLst>
      <p:ext uri="{BB962C8B-B14F-4D97-AF65-F5344CB8AC3E}">
        <p14:creationId xmlns:p14="http://schemas.microsoft.com/office/powerpoint/2010/main" val="2158820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9BEB-5145-5341-A604-DC6AD12D1DC1}"/>
              </a:ext>
            </a:extLst>
          </p:cNvPr>
          <p:cNvSpPr>
            <a:spLocks noGrp="1"/>
          </p:cNvSpPr>
          <p:nvPr>
            <p:ph type="title"/>
          </p:nvPr>
        </p:nvSpPr>
        <p:spPr/>
        <p:txBody>
          <a:bodyPr/>
          <a:lstStyle/>
          <a:p>
            <a:pPr marL="0" indent="0">
              <a:buNone/>
            </a:pPr>
            <a:r>
              <a:rPr lang="en-US" sz="3200"/>
              <a:t>Using AI to automate image description</a:t>
            </a:r>
          </a:p>
        </p:txBody>
      </p:sp>
      <p:sp>
        <p:nvSpPr>
          <p:cNvPr id="3" name="Content Placeholder 2">
            <a:extLst>
              <a:ext uri="{FF2B5EF4-FFF2-40B4-BE49-F238E27FC236}">
                <a16:creationId xmlns:a16="http://schemas.microsoft.com/office/drawing/2014/main" id="{8E5164C4-88F9-6E4F-AC33-BAD42113D121}"/>
              </a:ext>
            </a:extLst>
          </p:cNvPr>
          <p:cNvSpPr>
            <a:spLocks noGrp="1"/>
          </p:cNvSpPr>
          <p:nvPr>
            <p:ph idx="1"/>
          </p:nvPr>
        </p:nvSpPr>
        <p:spPr>
          <a:xfrm>
            <a:off x="457200" y="1828800"/>
            <a:ext cx="8229600" cy="2769394"/>
          </a:xfrm>
        </p:spPr>
        <p:txBody>
          <a:bodyPr/>
          <a:lstStyle/>
          <a:p>
            <a:pPr marL="0" indent="0">
              <a:buNone/>
            </a:pPr>
            <a:r>
              <a:rPr lang="en-US" sz="4000"/>
              <a:t>By: </a:t>
            </a:r>
            <a:r>
              <a:rPr lang="en-GB" sz="4000"/>
              <a:t>Gregorio </a:t>
            </a:r>
            <a:br>
              <a:rPr lang="en-GB" sz="4000"/>
            </a:br>
            <a:r>
              <a:rPr lang="en-GB" sz="4000"/>
              <a:t>Pellegrino</a:t>
            </a:r>
            <a:r>
              <a:rPr lang="es-ES" sz="4000">
                <a:ea typeface="Arial" panose="020B0604020202020204" pitchFamily="34" charset="0"/>
              </a:rPr>
              <a:t> </a:t>
            </a:r>
            <a:r>
              <a:rPr lang="es-ES" sz="4000" err="1">
                <a:ea typeface="Arial" panose="020B0604020202020204" pitchFamily="34" charset="0"/>
              </a:rPr>
              <a:t>Fondazione</a:t>
            </a:r>
            <a:r>
              <a:rPr lang="es-ES" sz="4000">
                <a:ea typeface="Arial" panose="020B0604020202020204" pitchFamily="34" charset="0"/>
              </a:rPr>
              <a:t> LIA </a:t>
            </a:r>
            <a:endParaRPr lang="en-GB" sz="4000"/>
          </a:p>
          <a:p>
            <a:pPr marL="0" indent="0">
              <a:buNone/>
            </a:pPr>
            <a:endParaRPr lang="en-US"/>
          </a:p>
        </p:txBody>
      </p:sp>
    </p:spTree>
    <p:extLst>
      <p:ext uri="{BB962C8B-B14F-4D97-AF65-F5344CB8AC3E}">
        <p14:creationId xmlns:p14="http://schemas.microsoft.com/office/powerpoint/2010/main" val="333576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E68BDF-BCC9-4F74-A016-20E99697CD6B}"/>
              </a:ext>
            </a:extLst>
          </p:cNvPr>
          <p:cNvSpPr>
            <a:spLocks noGrp="1"/>
          </p:cNvSpPr>
          <p:nvPr>
            <p:ph type="title"/>
          </p:nvPr>
        </p:nvSpPr>
        <p:spPr>
          <a:xfrm>
            <a:off x="457200" y="219328"/>
            <a:ext cx="8077200" cy="877490"/>
          </a:xfrm>
        </p:spPr>
        <p:txBody>
          <a:bodyPr/>
          <a:lstStyle/>
          <a:p>
            <a:r>
              <a:rPr lang="en-US"/>
              <a:t>Your panel</a:t>
            </a:r>
            <a:endParaRPr lang="en-GB"/>
          </a:p>
        </p:txBody>
      </p:sp>
      <p:sp>
        <p:nvSpPr>
          <p:cNvPr id="11" name="Content Placeholder 2">
            <a:extLst>
              <a:ext uri="{FF2B5EF4-FFF2-40B4-BE49-F238E27FC236}">
                <a16:creationId xmlns:a16="http://schemas.microsoft.com/office/drawing/2014/main" id="{137C69BF-FF74-4934-9E40-ED9604948E80}"/>
              </a:ext>
            </a:extLst>
          </p:cNvPr>
          <p:cNvSpPr txBox="1">
            <a:spLocks/>
          </p:cNvSpPr>
          <p:nvPr/>
        </p:nvSpPr>
        <p:spPr bwMode="auto">
          <a:xfrm>
            <a:off x="5814205" y="640258"/>
            <a:ext cx="2507389" cy="578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spcBef>
                <a:spcPts val="0"/>
              </a:spcBef>
              <a:spcAft>
                <a:spcPts val="600"/>
              </a:spcAft>
              <a:buNone/>
            </a:pPr>
            <a:r>
              <a:rPr lang="en-US" sz="2000"/>
              <a:t>Host: Richard Orme</a:t>
            </a:r>
            <a:endParaRPr lang="en-GB" kern="0"/>
          </a:p>
        </p:txBody>
      </p:sp>
      <p:pic>
        <p:nvPicPr>
          <p:cNvPr id="14" name="Picture 13" descr="Richard Orme.">
            <a:extLst>
              <a:ext uri="{FF2B5EF4-FFF2-40B4-BE49-F238E27FC236}">
                <a16:creationId xmlns:a16="http://schemas.microsoft.com/office/drawing/2014/main" id="{16F5A678-229D-4F7A-AE17-61FB1C483A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43" r="6699" b="30380"/>
          <a:stretch/>
        </p:blipFill>
        <p:spPr>
          <a:xfrm>
            <a:off x="8163491" y="45655"/>
            <a:ext cx="859922" cy="982913"/>
          </a:xfrm>
          <a:prstGeom prst="rect">
            <a:avLst/>
          </a:prstGeom>
        </p:spPr>
      </p:pic>
      <p:sp>
        <p:nvSpPr>
          <p:cNvPr id="7" name="Rectangle 6">
            <a:extLst>
              <a:ext uri="{FF2B5EF4-FFF2-40B4-BE49-F238E27FC236}">
                <a16:creationId xmlns:a16="http://schemas.microsoft.com/office/drawing/2014/main" id="{56F6ABB1-CE33-48FE-93ED-B223A634DB1C}"/>
              </a:ext>
            </a:extLst>
          </p:cNvPr>
          <p:cNvSpPr/>
          <p:nvPr/>
        </p:nvSpPr>
        <p:spPr>
          <a:xfrm>
            <a:off x="1612978" y="1325914"/>
            <a:ext cx="4641249" cy="861774"/>
          </a:xfrm>
          <a:prstGeom prst="rect">
            <a:avLst/>
          </a:prstGeom>
        </p:spPr>
        <p:txBody>
          <a:bodyPr wrap="square">
            <a:spAutoFit/>
          </a:bodyPr>
          <a:lstStyle/>
          <a:p>
            <a:r>
              <a:rPr lang="en-GB">
                <a:latin typeface="Atkinson Hyperlegible" pitchFamily="2" charset="0"/>
              </a:rPr>
              <a:t>Valerie Morrison</a:t>
            </a:r>
          </a:p>
          <a:p>
            <a:r>
              <a:rPr lang="en-GB" sz="1600">
                <a:latin typeface="Atkinson Hyperlegible" pitchFamily="2" charset="0"/>
              </a:rPr>
              <a:t>Center for Inclusive Design &amp; Innovation, Georgia Institute of Technology</a:t>
            </a:r>
          </a:p>
        </p:txBody>
      </p:sp>
      <p:sp>
        <p:nvSpPr>
          <p:cNvPr id="9" name="Rectangle 8" descr="Photo: Cristina Mussinelli&#10;">
            <a:extLst>
              <a:ext uri="{FF2B5EF4-FFF2-40B4-BE49-F238E27FC236}">
                <a16:creationId xmlns:a16="http://schemas.microsoft.com/office/drawing/2014/main" id="{1300CD27-7C9E-4D7F-8A71-7CE4FB54A94E}"/>
              </a:ext>
            </a:extLst>
          </p:cNvPr>
          <p:cNvSpPr/>
          <p:nvPr/>
        </p:nvSpPr>
        <p:spPr>
          <a:xfrm>
            <a:off x="1612978" y="4180788"/>
            <a:ext cx="2402639" cy="615553"/>
          </a:xfrm>
          <a:prstGeom prst="rect">
            <a:avLst/>
          </a:prstGeom>
        </p:spPr>
        <p:txBody>
          <a:bodyPr wrap="square">
            <a:spAutoFit/>
          </a:bodyPr>
          <a:lstStyle/>
          <a:p>
            <a:r>
              <a:rPr lang="en-GB">
                <a:latin typeface="Atkinson Hyperlegible" pitchFamily="2" charset="0"/>
              </a:rPr>
              <a:t>Gregorio Pellegrino</a:t>
            </a:r>
            <a:r>
              <a:rPr lang="es-ES">
                <a:latin typeface="Atkinson Hyperlegible" pitchFamily="2" charset="0"/>
                <a:ea typeface="Arial" panose="020B0604020202020204" pitchFamily="34" charset="0"/>
              </a:rPr>
              <a:t> </a:t>
            </a:r>
            <a:r>
              <a:rPr lang="es-ES" sz="1600">
                <a:latin typeface="Atkinson Hyperlegible" pitchFamily="2" charset="0"/>
                <a:ea typeface="Arial" panose="020B0604020202020204" pitchFamily="34" charset="0"/>
              </a:rPr>
              <a:t>Fondazione LIA </a:t>
            </a:r>
            <a:endParaRPr lang="en-GB">
              <a:latin typeface="Atkinson Hyperlegible" pitchFamily="2" charset="0"/>
            </a:endParaRPr>
          </a:p>
        </p:txBody>
      </p:sp>
      <p:sp>
        <p:nvSpPr>
          <p:cNvPr id="12" name="Rectangle 11">
            <a:extLst>
              <a:ext uri="{FF2B5EF4-FFF2-40B4-BE49-F238E27FC236}">
                <a16:creationId xmlns:a16="http://schemas.microsoft.com/office/drawing/2014/main" id="{BC0BEDAE-24EB-4C10-A05E-EA7985280660}"/>
              </a:ext>
            </a:extLst>
          </p:cNvPr>
          <p:cNvSpPr/>
          <p:nvPr/>
        </p:nvSpPr>
        <p:spPr>
          <a:xfrm>
            <a:off x="1612978" y="2869279"/>
            <a:ext cx="3288607" cy="615553"/>
          </a:xfrm>
          <a:prstGeom prst="rect">
            <a:avLst/>
          </a:prstGeom>
        </p:spPr>
        <p:txBody>
          <a:bodyPr wrap="square">
            <a:spAutoFit/>
          </a:bodyPr>
          <a:lstStyle/>
          <a:p>
            <a:r>
              <a:rPr lang="en-GB">
                <a:latin typeface="Atkinson Hyperlegible" pitchFamily="2" charset="0"/>
              </a:rPr>
              <a:t>Charles LaPierre</a:t>
            </a:r>
          </a:p>
          <a:p>
            <a:r>
              <a:rPr lang="en-GB" sz="1600">
                <a:latin typeface="Atkinson Hyperlegible" pitchFamily="2" charset="0"/>
              </a:rPr>
              <a:t>Benetech</a:t>
            </a:r>
          </a:p>
        </p:txBody>
      </p:sp>
      <p:pic>
        <p:nvPicPr>
          <p:cNvPr id="1026" name="Picture 2" descr="Valerie Morrison.">
            <a:extLst>
              <a:ext uri="{FF2B5EF4-FFF2-40B4-BE49-F238E27FC236}">
                <a16:creationId xmlns:a16="http://schemas.microsoft.com/office/drawing/2014/main" id="{C02DFBF2-81EF-4727-850D-6D227367FD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11"/>
          <a:stretch/>
        </p:blipFill>
        <p:spPr bwMode="auto">
          <a:xfrm>
            <a:off x="468048" y="1232685"/>
            <a:ext cx="1144930" cy="940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arles LaPierre.">
            <a:extLst>
              <a:ext uri="{FF2B5EF4-FFF2-40B4-BE49-F238E27FC236}">
                <a16:creationId xmlns:a16="http://schemas.microsoft.com/office/drawing/2014/main" id="{429272BA-C139-45BA-A91C-9242FE05835F}"/>
              </a:ext>
            </a:extLst>
          </p:cNvPr>
          <p:cNvPicPr preferRelativeResize="0">
            <a:picLocks noChangeAspect="1"/>
          </p:cNvPicPr>
          <p:nvPr/>
        </p:nvPicPr>
        <p:blipFill rotWithShape="1">
          <a:blip r:embed="rId5">
            <a:alphaModFix/>
          </a:blip>
          <a:srcRect b="13558"/>
          <a:stretch/>
        </p:blipFill>
        <p:spPr>
          <a:xfrm>
            <a:off x="468048" y="2339902"/>
            <a:ext cx="1144929" cy="1082504"/>
          </a:xfrm>
          <a:prstGeom prst="rect">
            <a:avLst/>
          </a:prstGeom>
          <a:noFill/>
          <a:ln>
            <a:noFill/>
          </a:ln>
        </p:spPr>
      </p:pic>
      <p:pic>
        <p:nvPicPr>
          <p:cNvPr id="1028" name="Picture 4" descr="Gregorio Pellegrino.">
            <a:extLst>
              <a:ext uri="{FF2B5EF4-FFF2-40B4-BE49-F238E27FC236}">
                <a16:creationId xmlns:a16="http://schemas.microsoft.com/office/drawing/2014/main" id="{651D2EB7-C2EC-43BF-996A-CCF5211BE5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048" y="3651410"/>
            <a:ext cx="1144931" cy="114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89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58CEFF-1522-F744-B6DC-B3F62FAAAA96}"/>
              </a:ext>
            </a:extLst>
          </p:cNvPr>
          <p:cNvSpPr>
            <a:spLocks noGrp="1"/>
          </p:cNvSpPr>
          <p:nvPr>
            <p:ph type="title"/>
          </p:nvPr>
        </p:nvSpPr>
        <p:spPr/>
        <p:txBody>
          <a:bodyPr/>
          <a:lstStyle/>
          <a:p>
            <a:r>
              <a:rPr lang="en-GB"/>
              <a:t>Different tools available on the market</a:t>
            </a:r>
          </a:p>
        </p:txBody>
      </p:sp>
      <p:pic>
        <p:nvPicPr>
          <p:cNvPr id="5" name="Immagine 4" descr="Amazon Rekognition">
            <a:extLst>
              <a:ext uri="{FF2B5EF4-FFF2-40B4-BE49-F238E27FC236}">
                <a16:creationId xmlns:a16="http://schemas.microsoft.com/office/drawing/2014/main" id="{8F53DF56-E27D-8B4E-85B4-5044F0E81991}"/>
              </a:ext>
            </a:extLst>
          </p:cNvPr>
          <p:cNvPicPr>
            <a:picLocks noChangeAspect="1"/>
          </p:cNvPicPr>
          <p:nvPr/>
        </p:nvPicPr>
        <p:blipFill>
          <a:blip r:embed="rId2"/>
          <a:stretch>
            <a:fillRect/>
          </a:stretch>
        </p:blipFill>
        <p:spPr>
          <a:xfrm>
            <a:off x="457200" y="3219931"/>
            <a:ext cx="3812888" cy="1601413"/>
          </a:xfrm>
          <a:prstGeom prst="rect">
            <a:avLst/>
          </a:prstGeom>
        </p:spPr>
      </p:pic>
      <p:pic>
        <p:nvPicPr>
          <p:cNvPr id="6" name="Immagine 5" descr="Google Cloud Vision API logo">
            <a:extLst>
              <a:ext uri="{FF2B5EF4-FFF2-40B4-BE49-F238E27FC236}">
                <a16:creationId xmlns:a16="http://schemas.microsoft.com/office/drawing/2014/main" id="{1B2ED7AF-DC63-5C46-9174-9B455C2EBB63}"/>
              </a:ext>
            </a:extLst>
          </p:cNvPr>
          <p:cNvPicPr>
            <a:picLocks noChangeAspect="1"/>
          </p:cNvPicPr>
          <p:nvPr/>
        </p:nvPicPr>
        <p:blipFill>
          <a:blip r:embed="rId3"/>
          <a:stretch>
            <a:fillRect/>
          </a:stretch>
        </p:blipFill>
        <p:spPr>
          <a:xfrm>
            <a:off x="3633791" y="1386348"/>
            <a:ext cx="2387600" cy="1587500"/>
          </a:xfrm>
          <a:prstGeom prst="rect">
            <a:avLst/>
          </a:prstGeom>
        </p:spPr>
      </p:pic>
      <p:pic>
        <p:nvPicPr>
          <p:cNvPr id="7" name="Immagine 6" descr="CloudSight logo">
            <a:extLst>
              <a:ext uri="{FF2B5EF4-FFF2-40B4-BE49-F238E27FC236}">
                <a16:creationId xmlns:a16="http://schemas.microsoft.com/office/drawing/2014/main" id="{F1C9E5D9-C23E-C847-8EE7-F113FBD7149E}"/>
              </a:ext>
            </a:extLst>
          </p:cNvPr>
          <p:cNvPicPr>
            <a:picLocks noChangeAspect="1"/>
          </p:cNvPicPr>
          <p:nvPr/>
        </p:nvPicPr>
        <p:blipFill>
          <a:blip r:embed="rId4"/>
          <a:stretch>
            <a:fillRect/>
          </a:stretch>
        </p:blipFill>
        <p:spPr>
          <a:xfrm>
            <a:off x="4572000" y="3796996"/>
            <a:ext cx="4432514" cy="531902"/>
          </a:xfrm>
          <a:prstGeom prst="rect">
            <a:avLst/>
          </a:prstGeom>
        </p:spPr>
      </p:pic>
      <p:pic>
        <p:nvPicPr>
          <p:cNvPr id="8" name="Immagine 7" descr="IBM Watson Visual Recognition logo">
            <a:extLst>
              <a:ext uri="{FF2B5EF4-FFF2-40B4-BE49-F238E27FC236}">
                <a16:creationId xmlns:a16="http://schemas.microsoft.com/office/drawing/2014/main" id="{55222ABA-B257-954F-B7E6-B5BFFCF9509C}"/>
              </a:ext>
            </a:extLst>
          </p:cNvPr>
          <p:cNvPicPr>
            <a:picLocks noChangeAspect="1"/>
          </p:cNvPicPr>
          <p:nvPr/>
        </p:nvPicPr>
        <p:blipFill rotWithShape="1">
          <a:blip r:embed="rId5"/>
          <a:srcRect l="25901" t="20588" r="23971" b="18924"/>
          <a:stretch/>
        </p:blipFill>
        <p:spPr>
          <a:xfrm>
            <a:off x="6555314" y="1468893"/>
            <a:ext cx="2075873" cy="1404521"/>
          </a:xfrm>
          <a:prstGeom prst="rect">
            <a:avLst/>
          </a:prstGeom>
        </p:spPr>
      </p:pic>
      <p:grpSp>
        <p:nvGrpSpPr>
          <p:cNvPr id="10" name="Gruppo 9">
            <a:extLst>
              <a:ext uri="{FF2B5EF4-FFF2-40B4-BE49-F238E27FC236}">
                <a16:creationId xmlns:a16="http://schemas.microsoft.com/office/drawing/2014/main" id="{CC4F3E42-4985-7449-BFEA-40E4D18C0BE6}"/>
              </a:ext>
            </a:extLst>
          </p:cNvPr>
          <p:cNvGrpSpPr/>
          <p:nvPr/>
        </p:nvGrpSpPr>
        <p:grpSpPr>
          <a:xfrm>
            <a:off x="512813" y="1526568"/>
            <a:ext cx="2587055" cy="1404521"/>
            <a:chOff x="858221" y="1399354"/>
            <a:chExt cx="2587055" cy="1404521"/>
          </a:xfrm>
        </p:grpSpPr>
        <p:pic>
          <p:nvPicPr>
            <p:cNvPr id="4" name="Immagine 3" descr="Microsoft Computer Vision logo">
              <a:extLst>
                <a:ext uri="{FF2B5EF4-FFF2-40B4-BE49-F238E27FC236}">
                  <a16:creationId xmlns:a16="http://schemas.microsoft.com/office/drawing/2014/main" id="{B7640AEC-3D62-9649-99F1-C27F7CC511E9}"/>
                </a:ext>
              </a:extLst>
            </p:cNvPr>
            <p:cNvPicPr>
              <a:picLocks noChangeAspect="1"/>
            </p:cNvPicPr>
            <p:nvPr/>
          </p:nvPicPr>
          <p:blipFill>
            <a:blip r:embed="rId6"/>
            <a:stretch>
              <a:fillRect/>
            </a:stretch>
          </p:blipFill>
          <p:spPr>
            <a:xfrm>
              <a:off x="1658057" y="1399354"/>
              <a:ext cx="987385" cy="987385"/>
            </a:xfrm>
            <a:prstGeom prst="rect">
              <a:avLst/>
            </a:prstGeom>
          </p:spPr>
        </p:pic>
        <p:sp>
          <p:nvSpPr>
            <p:cNvPr id="9" name="CasellaDiTesto 8">
              <a:extLst>
                <a:ext uri="{FF2B5EF4-FFF2-40B4-BE49-F238E27FC236}">
                  <a16:creationId xmlns:a16="http://schemas.microsoft.com/office/drawing/2014/main" id="{3E2F3FD0-93CE-8749-9D50-183A36743CE6}"/>
                </a:ext>
              </a:extLst>
            </p:cNvPr>
            <p:cNvSpPr txBox="1"/>
            <p:nvPr/>
          </p:nvSpPr>
          <p:spPr>
            <a:xfrm>
              <a:off x="858221" y="2465321"/>
              <a:ext cx="2587055" cy="338554"/>
            </a:xfrm>
            <a:prstGeom prst="rect">
              <a:avLst/>
            </a:prstGeom>
            <a:noFill/>
          </p:spPr>
          <p:txBody>
            <a:bodyPr wrap="none" rtlCol="0">
              <a:spAutoFit/>
            </a:bodyPr>
            <a:lstStyle/>
            <a:p>
              <a:r>
                <a:rPr lang="it-IT" sz="1600" dirty="0">
                  <a:latin typeface="Atkinson Hyperlegible" pitchFamily="2" charset="0"/>
                </a:rPr>
                <a:t>Microsoft Computer Vision</a:t>
              </a:r>
            </a:p>
          </p:txBody>
        </p:sp>
      </p:grpSp>
      <p:sp>
        <p:nvSpPr>
          <p:cNvPr id="11" name="CasellaDiTesto 10">
            <a:extLst>
              <a:ext uri="{FF2B5EF4-FFF2-40B4-BE49-F238E27FC236}">
                <a16:creationId xmlns:a16="http://schemas.microsoft.com/office/drawing/2014/main" id="{901B1ED7-FA10-9E45-9026-86B827A8F348}"/>
              </a:ext>
            </a:extLst>
          </p:cNvPr>
          <p:cNvSpPr txBox="1"/>
          <p:nvPr/>
        </p:nvSpPr>
        <p:spPr>
          <a:xfrm>
            <a:off x="3876938" y="4452012"/>
            <a:ext cx="1311578" cy="369332"/>
          </a:xfrm>
          <a:prstGeom prst="rect">
            <a:avLst/>
          </a:prstGeom>
          <a:noFill/>
        </p:spPr>
        <p:txBody>
          <a:bodyPr wrap="none" rtlCol="0">
            <a:spAutoFit/>
          </a:bodyPr>
          <a:lstStyle/>
          <a:p>
            <a:r>
              <a:rPr lang="it-IT">
                <a:latin typeface="Atkinson Hyperlegible" pitchFamily="2" charset="0"/>
              </a:rPr>
              <a:t>and more…</a:t>
            </a:r>
          </a:p>
        </p:txBody>
      </p:sp>
    </p:spTree>
    <p:extLst>
      <p:ext uri="{BB962C8B-B14F-4D97-AF65-F5344CB8AC3E}">
        <p14:creationId xmlns:p14="http://schemas.microsoft.com/office/powerpoint/2010/main" val="38113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6116F-A965-9A4F-8CEF-16FADD2353C5}"/>
              </a:ext>
            </a:extLst>
          </p:cNvPr>
          <p:cNvSpPr>
            <a:spLocks noGrp="1"/>
          </p:cNvSpPr>
          <p:nvPr>
            <p:ph type="title"/>
          </p:nvPr>
        </p:nvSpPr>
        <p:spPr/>
        <p:txBody>
          <a:bodyPr/>
          <a:lstStyle/>
          <a:p>
            <a:r>
              <a:rPr lang="en-GB"/>
              <a:t>Available tools</a:t>
            </a:r>
          </a:p>
        </p:txBody>
      </p:sp>
      <p:sp>
        <p:nvSpPr>
          <p:cNvPr id="3" name="Segnaposto contenuto 2">
            <a:extLst>
              <a:ext uri="{FF2B5EF4-FFF2-40B4-BE49-F238E27FC236}">
                <a16:creationId xmlns:a16="http://schemas.microsoft.com/office/drawing/2014/main" id="{9BF16107-BBC4-B94B-9FD9-72633ED54733}"/>
              </a:ext>
            </a:extLst>
          </p:cNvPr>
          <p:cNvSpPr>
            <a:spLocks noGrp="1"/>
          </p:cNvSpPr>
          <p:nvPr>
            <p:ph idx="1"/>
          </p:nvPr>
        </p:nvSpPr>
        <p:spPr>
          <a:xfrm>
            <a:off x="457200" y="1200150"/>
            <a:ext cx="8229600" cy="1853016"/>
          </a:xfrm>
        </p:spPr>
        <p:txBody>
          <a:bodyPr/>
          <a:lstStyle/>
          <a:p>
            <a:r>
              <a:rPr lang="en-GB">
                <a:latin typeface="Atkinson Hyperlegible"/>
              </a:rPr>
              <a:t>Some returned a list of tags, instead of a human readable description (e.g. «car», «red», «open space»)</a:t>
            </a:r>
          </a:p>
          <a:p>
            <a:r>
              <a:rPr lang="en-GB">
                <a:latin typeface="Atkinson Hyperlegible"/>
              </a:rPr>
              <a:t>They are trained on photographs (and in some cases they also have problems with these </a:t>
            </a:r>
            <a:r>
              <a:rPr lang="en-GB">
                <a:latin typeface="Atkinson Hyperlegible"/>
                <a:sym typeface="Wingdings" pitchFamily="2" charset="2"/>
              </a:rPr>
              <a:t>)</a:t>
            </a:r>
            <a:endParaRPr lang="en-GB">
              <a:latin typeface="Atkinson Hyperlegible"/>
            </a:endParaRPr>
          </a:p>
        </p:txBody>
      </p:sp>
      <p:pic>
        <p:nvPicPr>
          <p:cNvPr id="4" name="Immagine 3" descr="Collection of photos of chihuahua dogs and muffins. Sometimes AI can't distinguish dogs from sweets (because they have the same color and similar spots).">
            <a:extLst>
              <a:ext uri="{FF2B5EF4-FFF2-40B4-BE49-F238E27FC236}">
                <a16:creationId xmlns:a16="http://schemas.microsoft.com/office/drawing/2014/main" id="{09EC41F7-C3AD-614A-AF86-C1196B661B12}"/>
              </a:ext>
            </a:extLst>
          </p:cNvPr>
          <p:cNvPicPr>
            <a:picLocks noChangeAspect="1"/>
          </p:cNvPicPr>
          <p:nvPr/>
        </p:nvPicPr>
        <p:blipFill>
          <a:blip r:embed="rId2"/>
          <a:stretch>
            <a:fillRect/>
          </a:stretch>
        </p:blipFill>
        <p:spPr>
          <a:xfrm>
            <a:off x="457199" y="3570422"/>
            <a:ext cx="8229599" cy="3600450"/>
          </a:xfrm>
          <a:prstGeom prst="rect">
            <a:avLst/>
          </a:prstGeom>
        </p:spPr>
      </p:pic>
    </p:spTree>
    <p:extLst>
      <p:ext uri="{BB962C8B-B14F-4D97-AF65-F5344CB8AC3E}">
        <p14:creationId xmlns:p14="http://schemas.microsoft.com/office/powerpoint/2010/main" val="1079448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152EB4-7594-654B-BAF2-FD1823A22BE9}"/>
              </a:ext>
            </a:extLst>
          </p:cNvPr>
          <p:cNvSpPr>
            <a:spLocks noGrp="1"/>
          </p:cNvSpPr>
          <p:nvPr>
            <p:ph type="title"/>
          </p:nvPr>
        </p:nvSpPr>
        <p:spPr/>
        <p:txBody>
          <a:bodyPr/>
          <a:lstStyle/>
          <a:p>
            <a:r>
              <a:rPr lang="en-GB"/>
              <a:t>But…</a:t>
            </a:r>
          </a:p>
        </p:txBody>
      </p:sp>
      <p:sp>
        <p:nvSpPr>
          <p:cNvPr id="3" name="Segnaposto contenuto 2">
            <a:extLst>
              <a:ext uri="{FF2B5EF4-FFF2-40B4-BE49-F238E27FC236}">
                <a16:creationId xmlns:a16="http://schemas.microsoft.com/office/drawing/2014/main" id="{4B40857A-EB20-0A45-9B15-367A05C575D1}"/>
              </a:ext>
            </a:extLst>
          </p:cNvPr>
          <p:cNvSpPr>
            <a:spLocks noGrp="1"/>
          </p:cNvSpPr>
          <p:nvPr>
            <p:ph idx="1"/>
          </p:nvPr>
        </p:nvSpPr>
        <p:spPr>
          <a:xfrm>
            <a:off x="457200" y="1200150"/>
            <a:ext cx="8229600" cy="877490"/>
          </a:xfrm>
        </p:spPr>
        <p:txBody>
          <a:bodyPr/>
          <a:lstStyle/>
          <a:p>
            <a:r>
              <a:rPr lang="en-GB">
                <a:latin typeface="Atkinson Hyperlegible"/>
              </a:rPr>
              <a:t>In publishing we have many other type of images</a:t>
            </a:r>
          </a:p>
        </p:txBody>
      </p:sp>
      <p:pic>
        <p:nvPicPr>
          <p:cNvPr id="4" name="pasted-image.pdf" descr="scanning a page of a book with some insect illustrations">
            <a:extLst>
              <a:ext uri="{FF2B5EF4-FFF2-40B4-BE49-F238E27FC236}">
                <a16:creationId xmlns:a16="http://schemas.microsoft.com/office/drawing/2014/main" id="{7BF8647F-5373-0745-8CFB-9FD0A5E3F4AA}"/>
              </a:ext>
            </a:extLst>
          </p:cNvPr>
          <p:cNvPicPr>
            <a:picLocks noChangeAspect="1"/>
          </p:cNvPicPr>
          <p:nvPr/>
        </p:nvPicPr>
        <p:blipFill>
          <a:blip r:embed="rId2"/>
          <a:stretch>
            <a:fillRect/>
          </a:stretch>
        </p:blipFill>
        <p:spPr>
          <a:xfrm rot="180000">
            <a:off x="6670529" y="1998303"/>
            <a:ext cx="1999818" cy="2597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screenshot of a textbook exercise with an artwork">
            <a:extLst>
              <a:ext uri="{FF2B5EF4-FFF2-40B4-BE49-F238E27FC236}">
                <a16:creationId xmlns:a16="http://schemas.microsoft.com/office/drawing/2014/main" id="{88D5956F-165E-EE44-A816-236973B12F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0000">
            <a:off x="687760" y="2187349"/>
            <a:ext cx="4011908" cy="1275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asted-image.png" descr="screenshot of an infographic">
            <a:extLst>
              <a:ext uri="{FF2B5EF4-FFF2-40B4-BE49-F238E27FC236}">
                <a16:creationId xmlns:a16="http://schemas.microsoft.com/office/drawing/2014/main" id="{A139CAFD-87CD-A247-A1DD-0A820A5CE232}"/>
              </a:ext>
            </a:extLst>
          </p:cNvPr>
          <p:cNvPicPr>
            <a:picLocks noChangeAspect="1"/>
          </p:cNvPicPr>
          <p:nvPr/>
        </p:nvPicPr>
        <p:blipFill>
          <a:blip r:embed="rId4"/>
          <a:stretch>
            <a:fillRect/>
          </a:stretch>
        </p:blipFill>
        <p:spPr>
          <a:xfrm>
            <a:off x="4572000" y="1947752"/>
            <a:ext cx="2082077" cy="2082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decision tree alt text.png" descr="a flow chart">
            <a:extLst>
              <a:ext uri="{FF2B5EF4-FFF2-40B4-BE49-F238E27FC236}">
                <a16:creationId xmlns:a16="http://schemas.microsoft.com/office/drawing/2014/main" id="{5C93D752-FE8B-FE40-9617-BCDCD2AE9F7F}"/>
              </a:ext>
            </a:extLst>
          </p:cNvPr>
          <p:cNvPicPr>
            <a:picLocks noChangeAspect="1"/>
          </p:cNvPicPr>
          <p:nvPr/>
        </p:nvPicPr>
        <p:blipFill>
          <a:blip r:embed="rId5"/>
          <a:stretch>
            <a:fillRect/>
          </a:stretch>
        </p:blipFill>
        <p:spPr>
          <a:xfrm rot="180000">
            <a:off x="6450239" y="3488984"/>
            <a:ext cx="2482509" cy="170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descr="collection of icons">
            <a:extLst>
              <a:ext uri="{FF2B5EF4-FFF2-40B4-BE49-F238E27FC236}">
                <a16:creationId xmlns:a16="http://schemas.microsoft.com/office/drawing/2014/main" id="{3C896637-C5C4-664A-992A-044DED65ABC4}"/>
              </a:ext>
            </a:extLst>
          </p:cNvPr>
          <p:cNvPicPr>
            <a:picLocks noChangeAspect="1"/>
          </p:cNvPicPr>
          <p:nvPr/>
        </p:nvPicPr>
        <p:blipFill>
          <a:blip r:embed="rId6"/>
          <a:stretch>
            <a:fillRect/>
          </a:stretch>
        </p:blipFill>
        <p:spPr>
          <a:xfrm rot="180000">
            <a:off x="536932" y="3486309"/>
            <a:ext cx="2276358" cy="1390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descr="a bar chart">
            <a:extLst>
              <a:ext uri="{FF2B5EF4-FFF2-40B4-BE49-F238E27FC236}">
                <a16:creationId xmlns:a16="http://schemas.microsoft.com/office/drawing/2014/main" id="{E7CADDCB-BBDC-D142-A493-72B5290FC8DE}"/>
              </a:ext>
            </a:extLst>
          </p:cNvPr>
          <p:cNvPicPr>
            <a:picLocks noChangeAspect="1"/>
          </p:cNvPicPr>
          <p:nvPr/>
        </p:nvPicPr>
        <p:blipFill rotWithShape="1">
          <a:blip r:embed="rId7"/>
          <a:srcRect b="6117"/>
          <a:stretch/>
        </p:blipFill>
        <p:spPr>
          <a:xfrm rot="-120000">
            <a:off x="2798952" y="3424340"/>
            <a:ext cx="3657600" cy="1871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97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par>
                          <p:cTn id="24" fill="hold">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95A56-52D5-A345-B7D7-FD0907E223AB}"/>
              </a:ext>
            </a:extLst>
          </p:cNvPr>
          <p:cNvSpPr>
            <a:spLocks noGrp="1"/>
          </p:cNvSpPr>
          <p:nvPr>
            <p:ph type="title"/>
          </p:nvPr>
        </p:nvSpPr>
        <p:spPr/>
        <p:txBody>
          <a:bodyPr/>
          <a:lstStyle/>
          <a:p>
            <a:r>
              <a:rPr lang="en-GB"/>
              <a:t>And we’ve found that</a:t>
            </a:r>
          </a:p>
        </p:txBody>
      </p:sp>
      <p:sp>
        <p:nvSpPr>
          <p:cNvPr id="3" name="Segnaposto contenuto 2">
            <a:extLst>
              <a:ext uri="{FF2B5EF4-FFF2-40B4-BE49-F238E27FC236}">
                <a16:creationId xmlns:a16="http://schemas.microsoft.com/office/drawing/2014/main" id="{A126F464-17BD-EB40-B44A-7BF9D4358E6A}"/>
              </a:ext>
            </a:extLst>
          </p:cNvPr>
          <p:cNvSpPr>
            <a:spLocks noGrp="1"/>
          </p:cNvSpPr>
          <p:nvPr>
            <p:ph idx="1"/>
          </p:nvPr>
        </p:nvSpPr>
        <p:spPr/>
        <p:txBody>
          <a:bodyPr/>
          <a:lstStyle/>
          <a:p>
            <a:r>
              <a:rPr lang="en-GB"/>
              <a:t>some tools are better than others to describe certain types of images (e.g. works of art, images containing text, photographs, logos and icons, etc.)</a:t>
            </a:r>
          </a:p>
          <a:p>
            <a:r>
              <a:rPr lang="en-GB">
                <a:latin typeface="Atkinson Hyperlegible"/>
              </a:rPr>
              <a:t>some tools are vertical on: OCR, entity recognition, colour and shape identification, etc.</a:t>
            </a:r>
          </a:p>
        </p:txBody>
      </p:sp>
    </p:spTree>
    <p:extLst>
      <p:ext uri="{BB962C8B-B14F-4D97-AF65-F5344CB8AC3E}">
        <p14:creationId xmlns:p14="http://schemas.microsoft.com/office/powerpoint/2010/main" val="2511900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BAB89F-0C73-3249-9E2D-95122076F7C1}"/>
              </a:ext>
            </a:extLst>
          </p:cNvPr>
          <p:cNvSpPr>
            <a:spLocks noGrp="1"/>
          </p:cNvSpPr>
          <p:nvPr>
            <p:ph type="title"/>
          </p:nvPr>
        </p:nvSpPr>
        <p:spPr/>
        <p:txBody>
          <a:bodyPr/>
          <a:lstStyle/>
          <a:p>
            <a:r>
              <a:rPr lang="en-GB"/>
              <a:t>So…</a:t>
            </a:r>
          </a:p>
        </p:txBody>
      </p:sp>
      <p:graphicFrame>
        <p:nvGraphicFramePr>
          <p:cNvPr id="7" name="Diagramma 6" descr="Descrizione alternativa formata da due parti: categoria dell'immagine e descrizione dell'immagine">
            <a:extLst>
              <a:ext uri="{FF2B5EF4-FFF2-40B4-BE49-F238E27FC236}">
                <a16:creationId xmlns:a16="http://schemas.microsoft.com/office/drawing/2014/main" id="{CE52D305-DF81-BB48-B6AE-DF2B5D66512A}"/>
              </a:ext>
            </a:extLst>
          </p:cNvPr>
          <p:cNvGraphicFramePr/>
          <p:nvPr>
            <p:extLst>
              <p:ext uri="{D42A27DB-BD31-4B8C-83A1-F6EECF244321}">
                <p14:modId xmlns:p14="http://schemas.microsoft.com/office/powerpoint/2010/main" val="81789986"/>
              </p:ext>
            </p:extLst>
          </p:nvPr>
        </p:nvGraphicFramePr>
        <p:xfrm>
          <a:off x="2286000" y="1262062"/>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43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9377BA-2897-6F40-B18B-350662500978}"/>
              </a:ext>
            </a:extLst>
          </p:cNvPr>
          <p:cNvSpPr>
            <a:spLocks noGrp="1"/>
          </p:cNvSpPr>
          <p:nvPr>
            <p:ph type="title"/>
          </p:nvPr>
        </p:nvSpPr>
        <p:spPr/>
        <p:txBody>
          <a:bodyPr/>
          <a:lstStyle/>
          <a:p>
            <a:r>
              <a:rPr lang="en-GB"/>
              <a:t>Our process</a:t>
            </a:r>
          </a:p>
        </p:txBody>
      </p:sp>
      <p:sp>
        <p:nvSpPr>
          <p:cNvPr id="4" name="Elaborazione alternativa 3">
            <a:extLst>
              <a:ext uri="{FF2B5EF4-FFF2-40B4-BE49-F238E27FC236}">
                <a16:creationId xmlns:a16="http://schemas.microsoft.com/office/drawing/2014/main" id="{108D9D64-AE9E-9942-A93E-242F80396C8D}"/>
              </a:ext>
            </a:extLst>
          </p:cNvPr>
          <p:cNvSpPr/>
          <p:nvPr/>
        </p:nvSpPr>
        <p:spPr>
          <a:xfrm>
            <a:off x="4398733" y="2829317"/>
            <a:ext cx="1318231" cy="532395"/>
          </a:xfrm>
          <a:prstGeom prst="flowChartAlternateProcess">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latin typeface="Atkinson Hyperlegible" pitchFamily="2" charset="0"/>
              </a:rPr>
              <a:t>category</a:t>
            </a:r>
          </a:p>
        </p:txBody>
      </p:sp>
      <p:sp>
        <p:nvSpPr>
          <p:cNvPr id="5" name="Elaborazione alternativa 4">
            <a:extLst>
              <a:ext uri="{FF2B5EF4-FFF2-40B4-BE49-F238E27FC236}">
                <a16:creationId xmlns:a16="http://schemas.microsoft.com/office/drawing/2014/main" id="{6DF90000-86F3-1E48-A3D3-699C6EEE2582}"/>
              </a:ext>
            </a:extLst>
          </p:cNvPr>
          <p:cNvSpPr/>
          <p:nvPr/>
        </p:nvSpPr>
        <p:spPr>
          <a:xfrm>
            <a:off x="7175464" y="2829317"/>
            <a:ext cx="1459537" cy="532395"/>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atin typeface="Atkinson Hyperlegible" pitchFamily="2" charset="0"/>
              </a:rPr>
              <a:t>description</a:t>
            </a:r>
          </a:p>
        </p:txBody>
      </p:sp>
      <p:cxnSp>
        <p:nvCxnSpPr>
          <p:cNvPr id="9" name="Connettore 2 8">
            <a:extLst>
              <a:ext uri="{FF2B5EF4-FFF2-40B4-BE49-F238E27FC236}">
                <a16:creationId xmlns:a16="http://schemas.microsoft.com/office/drawing/2014/main" id="{6DE9CD17-E44D-5846-A223-D7CC3F129BDC}"/>
              </a:ext>
            </a:extLst>
          </p:cNvPr>
          <p:cNvCxnSpPr>
            <a:cxnSpLocks/>
            <a:stCxn id="18" idx="3"/>
          </p:cNvCxnSpPr>
          <p:nvPr/>
        </p:nvCxnSpPr>
        <p:spPr>
          <a:xfrm>
            <a:off x="3019597" y="3090646"/>
            <a:ext cx="229071" cy="4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ttore 2 9">
            <a:extLst>
              <a:ext uri="{FF2B5EF4-FFF2-40B4-BE49-F238E27FC236}">
                <a16:creationId xmlns:a16="http://schemas.microsoft.com/office/drawing/2014/main" id="{869D2F6D-BBE2-EE40-9501-4969F26EEFBE}"/>
              </a:ext>
            </a:extLst>
          </p:cNvPr>
          <p:cNvCxnSpPr>
            <a:cxnSpLocks/>
            <a:endCxn id="4" idx="1"/>
          </p:cNvCxnSpPr>
          <p:nvPr/>
        </p:nvCxnSpPr>
        <p:spPr>
          <a:xfrm>
            <a:off x="4245557" y="3095514"/>
            <a:ext cx="153176"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CasellaDiTesto 14">
            <a:extLst>
              <a:ext uri="{FF2B5EF4-FFF2-40B4-BE49-F238E27FC236}">
                <a16:creationId xmlns:a16="http://schemas.microsoft.com/office/drawing/2014/main" id="{EF648CFD-8AA5-F54F-BF2A-FCB1EB4B68C4}"/>
              </a:ext>
            </a:extLst>
          </p:cNvPr>
          <p:cNvSpPr txBox="1"/>
          <p:nvPr/>
        </p:nvSpPr>
        <p:spPr>
          <a:xfrm>
            <a:off x="3394253" y="3568806"/>
            <a:ext cx="691215" cy="246221"/>
          </a:xfrm>
          <a:prstGeom prst="rect">
            <a:avLst/>
          </a:prstGeom>
          <a:noFill/>
        </p:spPr>
        <p:txBody>
          <a:bodyPr wrap="none" rtlCol="0">
            <a:spAutoFit/>
          </a:bodyPr>
          <a:lstStyle/>
          <a:p>
            <a:pPr algn="ctr"/>
            <a:r>
              <a:rPr lang="en-US" sz="1000">
                <a:latin typeface="Atkinson Hyperlegible" pitchFamily="2" charset="0"/>
                <a:ea typeface="Verdana" panose="020B0604030504040204" pitchFamily="34" charset="0"/>
                <a:cs typeface="Verdana" panose="020B0604030504040204" pitchFamily="34" charset="0"/>
              </a:rPr>
              <a:t>classifier</a:t>
            </a:r>
          </a:p>
        </p:txBody>
      </p:sp>
      <p:sp>
        <p:nvSpPr>
          <p:cNvPr id="16" name="CasellaDiTesto 15">
            <a:extLst>
              <a:ext uri="{FF2B5EF4-FFF2-40B4-BE49-F238E27FC236}">
                <a16:creationId xmlns:a16="http://schemas.microsoft.com/office/drawing/2014/main" id="{FE074E1C-AD26-4B46-BFC6-0179B67F826D}"/>
              </a:ext>
            </a:extLst>
          </p:cNvPr>
          <p:cNvSpPr txBox="1"/>
          <p:nvPr/>
        </p:nvSpPr>
        <p:spPr>
          <a:xfrm>
            <a:off x="6180754" y="2350878"/>
            <a:ext cx="484427" cy="246221"/>
          </a:xfrm>
          <a:prstGeom prst="rect">
            <a:avLst/>
          </a:prstGeom>
          <a:noFill/>
        </p:spPr>
        <p:txBody>
          <a:bodyPr wrap="none" rtlCol="0">
            <a:spAutoFit/>
          </a:bodyPr>
          <a:lstStyle/>
          <a:p>
            <a:pPr algn="ctr"/>
            <a:r>
              <a:rPr lang="en-US" sz="1000">
                <a:latin typeface="Atkinson Hyperlegible" pitchFamily="2" charset="0"/>
                <a:ea typeface="Verdana" panose="020B0604030504040204" pitchFamily="34" charset="0"/>
                <a:cs typeface="Verdana" panose="020B0604030504040204" pitchFamily="34" charset="0"/>
              </a:rPr>
              <a:t>tool 1</a:t>
            </a:r>
          </a:p>
        </p:txBody>
      </p:sp>
      <p:sp>
        <p:nvSpPr>
          <p:cNvPr id="18" name="Documento multiplo 17">
            <a:extLst>
              <a:ext uri="{FF2B5EF4-FFF2-40B4-BE49-F238E27FC236}">
                <a16:creationId xmlns:a16="http://schemas.microsoft.com/office/drawing/2014/main" id="{E249EAE1-A820-E94E-900B-60949595106F}"/>
              </a:ext>
            </a:extLst>
          </p:cNvPr>
          <p:cNvSpPr/>
          <p:nvPr/>
        </p:nvSpPr>
        <p:spPr>
          <a:xfrm>
            <a:off x="1716866" y="2612066"/>
            <a:ext cx="1302732" cy="957162"/>
          </a:xfrm>
          <a:prstGeom prst="flowChartMultidocument">
            <a:avLst/>
          </a:prstGeom>
          <a:solidFill>
            <a:schemeClr val="accent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a:latin typeface="Atkinson Hyperlegible" pitchFamily="2" charset="0"/>
              </a:rPr>
              <a:t>images</a:t>
            </a:r>
          </a:p>
        </p:txBody>
      </p:sp>
      <p:pic>
        <p:nvPicPr>
          <p:cNvPr id="19" name="Immagine 18">
            <a:extLst>
              <a:ext uri="{FF2B5EF4-FFF2-40B4-BE49-F238E27FC236}">
                <a16:creationId xmlns:a16="http://schemas.microsoft.com/office/drawing/2014/main" id="{6B488972-C86A-8842-AACF-EF8B7F9E2613}"/>
              </a:ext>
            </a:extLst>
          </p:cNvPr>
          <p:cNvPicPr>
            <a:picLocks noChangeAspect="1"/>
          </p:cNvPicPr>
          <p:nvPr/>
        </p:nvPicPr>
        <p:blipFill>
          <a:blip r:embed="rId2"/>
          <a:stretch>
            <a:fillRect/>
          </a:stretch>
        </p:blipFill>
        <p:spPr>
          <a:xfrm>
            <a:off x="650304" y="2506424"/>
            <a:ext cx="830392" cy="1172454"/>
          </a:xfrm>
          <a:prstGeom prst="rect">
            <a:avLst/>
          </a:prstGeom>
        </p:spPr>
      </p:pic>
      <p:cxnSp>
        <p:nvCxnSpPr>
          <p:cNvPr id="20" name="Connettore 2 19">
            <a:extLst>
              <a:ext uri="{FF2B5EF4-FFF2-40B4-BE49-F238E27FC236}">
                <a16:creationId xmlns:a16="http://schemas.microsoft.com/office/drawing/2014/main" id="{13A878B1-B5C8-0E42-ADD4-FD934B7B20AA}"/>
              </a:ext>
            </a:extLst>
          </p:cNvPr>
          <p:cNvCxnSpPr>
            <a:stCxn id="19" idx="3"/>
            <a:endCxn id="18" idx="1"/>
          </p:cNvCxnSpPr>
          <p:nvPr/>
        </p:nvCxnSpPr>
        <p:spPr>
          <a:xfrm flipV="1">
            <a:off x="1480696" y="3090646"/>
            <a:ext cx="236170" cy="20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Esplosione 1 23">
            <a:extLst>
              <a:ext uri="{FF2B5EF4-FFF2-40B4-BE49-F238E27FC236}">
                <a16:creationId xmlns:a16="http://schemas.microsoft.com/office/drawing/2014/main" id="{67486EA8-6E0C-2241-89CB-88DEF0ADD0BC}"/>
              </a:ext>
            </a:extLst>
          </p:cNvPr>
          <p:cNvSpPr/>
          <p:nvPr/>
        </p:nvSpPr>
        <p:spPr bwMode="auto">
          <a:xfrm>
            <a:off x="3248668" y="2571750"/>
            <a:ext cx="996889" cy="997056"/>
          </a:xfrm>
          <a:prstGeom prst="irregularSeal1">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tkinson Hyperlegible" pitchFamily="2" charset="0"/>
            </a:endParaRPr>
          </a:p>
        </p:txBody>
      </p:sp>
      <p:sp>
        <p:nvSpPr>
          <p:cNvPr id="25" name="Cubo 24">
            <a:extLst>
              <a:ext uri="{FF2B5EF4-FFF2-40B4-BE49-F238E27FC236}">
                <a16:creationId xmlns:a16="http://schemas.microsoft.com/office/drawing/2014/main" id="{D3868F94-20B9-304F-AD93-6CBBB5ECB54F}"/>
              </a:ext>
            </a:extLst>
          </p:cNvPr>
          <p:cNvSpPr/>
          <p:nvPr/>
        </p:nvSpPr>
        <p:spPr bwMode="auto">
          <a:xfrm>
            <a:off x="6131863" y="1703938"/>
            <a:ext cx="588749" cy="532615"/>
          </a:xfrm>
          <a:prstGeom prst="cube">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tkinson Hyperlegible" pitchFamily="2" charset="0"/>
            </a:endParaRPr>
          </a:p>
        </p:txBody>
      </p:sp>
      <p:sp>
        <p:nvSpPr>
          <p:cNvPr id="26" name="CasellaDiTesto 25">
            <a:extLst>
              <a:ext uri="{FF2B5EF4-FFF2-40B4-BE49-F238E27FC236}">
                <a16:creationId xmlns:a16="http://schemas.microsoft.com/office/drawing/2014/main" id="{1D01FAA7-2E1C-174E-9742-0D6ACAE3EF92}"/>
              </a:ext>
            </a:extLst>
          </p:cNvPr>
          <p:cNvSpPr txBox="1"/>
          <p:nvPr/>
        </p:nvSpPr>
        <p:spPr>
          <a:xfrm>
            <a:off x="6169961" y="3432334"/>
            <a:ext cx="503663" cy="246221"/>
          </a:xfrm>
          <a:prstGeom prst="rect">
            <a:avLst/>
          </a:prstGeom>
          <a:noFill/>
        </p:spPr>
        <p:txBody>
          <a:bodyPr wrap="none" rtlCol="0">
            <a:spAutoFit/>
          </a:bodyPr>
          <a:lstStyle/>
          <a:p>
            <a:pPr algn="ctr"/>
            <a:r>
              <a:rPr lang="en-US" sz="1000">
                <a:latin typeface="Atkinson Hyperlegible" pitchFamily="2" charset="0"/>
                <a:ea typeface="Verdana" panose="020B0604030504040204" pitchFamily="34" charset="0"/>
                <a:cs typeface="Verdana" panose="020B0604030504040204" pitchFamily="34" charset="0"/>
              </a:rPr>
              <a:t>tool 2</a:t>
            </a:r>
          </a:p>
        </p:txBody>
      </p:sp>
      <p:sp>
        <p:nvSpPr>
          <p:cNvPr id="27" name="Cubo 26">
            <a:extLst>
              <a:ext uri="{FF2B5EF4-FFF2-40B4-BE49-F238E27FC236}">
                <a16:creationId xmlns:a16="http://schemas.microsoft.com/office/drawing/2014/main" id="{AA954EDB-A3D3-D240-BCFB-EF1C1CF74030}"/>
              </a:ext>
            </a:extLst>
          </p:cNvPr>
          <p:cNvSpPr/>
          <p:nvPr/>
        </p:nvSpPr>
        <p:spPr bwMode="auto">
          <a:xfrm>
            <a:off x="6130688" y="2785394"/>
            <a:ext cx="588749" cy="532615"/>
          </a:xfrm>
          <a:prstGeom prst="cube">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tkinson Hyperlegible" pitchFamily="2" charset="0"/>
            </a:endParaRPr>
          </a:p>
        </p:txBody>
      </p:sp>
      <p:sp>
        <p:nvSpPr>
          <p:cNvPr id="28" name="CasellaDiTesto 27">
            <a:extLst>
              <a:ext uri="{FF2B5EF4-FFF2-40B4-BE49-F238E27FC236}">
                <a16:creationId xmlns:a16="http://schemas.microsoft.com/office/drawing/2014/main" id="{F6638C05-5737-5041-97DA-2D027F543852}"/>
              </a:ext>
            </a:extLst>
          </p:cNvPr>
          <p:cNvSpPr txBox="1"/>
          <p:nvPr/>
        </p:nvSpPr>
        <p:spPr>
          <a:xfrm>
            <a:off x="6169961" y="4573575"/>
            <a:ext cx="503663" cy="246221"/>
          </a:xfrm>
          <a:prstGeom prst="rect">
            <a:avLst/>
          </a:prstGeom>
          <a:noFill/>
        </p:spPr>
        <p:txBody>
          <a:bodyPr wrap="none" rtlCol="0">
            <a:spAutoFit/>
          </a:bodyPr>
          <a:lstStyle/>
          <a:p>
            <a:pPr algn="ctr"/>
            <a:r>
              <a:rPr lang="en-US" sz="1000">
                <a:latin typeface="Atkinson Hyperlegible" pitchFamily="2" charset="0"/>
                <a:ea typeface="Verdana" panose="020B0604030504040204" pitchFamily="34" charset="0"/>
                <a:cs typeface="Verdana" panose="020B0604030504040204" pitchFamily="34" charset="0"/>
              </a:rPr>
              <a:t>tool n</a:t>
            </a:r>
          </a:p>
        </p:txBody>
      </p:sp>
      <p:sp>
        <p:nvSpPr>
          <p:cNvPr id="29" name="Cubo 28">
            <a:extLst>
              <a:ext uri="{FF2B5EF4-FFF2-40B4-BE49-F238E27FC236}">
                <a16:creationId xmlns:a16="http://schemas.microsoft.com/office/drawing/2014/main" id="{29DD8F69-7A2C-BB4A-90ED-C58FDFF2621C}"/>
              </a:ext>
            </a:extLst>
          </p:cNvPr>
          <p:cNvSpPr/>
          <p:nvPr/>
        </p:nvSpPr>
        <p:spPr bwMode="auto">
          <a:xfrm>
            <a:off x="6130688" y="3926635"/>
            <a:ext cx="588749" cy="532615"/>
          </a:xfrm>
          <a:prstGeom prst="cube">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tkinson Hyperlegible" pitchFamily="2" charset="0"/>
            </a:endParaRPr>
          </a:p>
        </p:txBody>
      </p:sp>
      <p:sp>
        <p:nvSpPr>
          <p:cNvPr id="33" name="Parentesi graffa aperta 32">
            <a:extLst>
              <a:ext uri="{FF2B5EF4-FFF2-40B4-BE49-F238E27FC236}">
                <a16:creationId xmlns:a16="http://schemas.microsoft.com/office/drawing/2014/main" id="{86C880F2-69C2-0D46-A05F-634126F2D765}"/>
              </a:ext>
            </a:extLst>
          </p:cNvPr>
          <p:cNvSpPr/>
          <p:nvPr/>
        </p:nvSpPr>
        <p:spPr bwMode="auto">
          <a:xfrm>
            <a:off x="5722336" y="1644231"/>
            <a:ext cx="289140" cy="2892829"/>
          </a:xfrm>
          <a:prstGeom prst="leftBrace">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tkinson Hyperlegible" pitchFamily="2" charset="0"/>
            </a:endParaRPr>
          </a:p>
        </p:txBody>
      </p:sp>
      <p:sp>
        <p:nvSpPr>
          <p:cNvPr id="34" name="Parentesi graffa aperta 33">
            <a:extLst>
              <a:ext uri="{FF2B5EF4-FFF2-40B4-BE49-F238E27FC236}">
                <a16:creationId xmlns:a16="http://schemas.microsoft.com/office/drawing/2014/main" id="{F4026358-0CCF-6541-93EE-57963719D8F1}"/>
              </a:ext>
            </a:extLst>
          </p:cNvPr>
          <p:cNvSpPr/>
          <p:nvPr/>
        </p:nvSpPr>
        <p:spPr bwMode="auto">
          <a:xfrm rot="10800000">
            <a:off x="6881970" y="1644230"/>
            <a:ext cx="289140" cy="2892829"/>
          </a:xfrm>
          <a:prstGeom prst="leftBrace">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tkinson Hyperlegible" pitchFamily="2" charset="0"/>
            </a:endParaRPr>
          </a:p>
        </p:txBody>
      </p:sp>
    </p:spTree>
    <p:extLst>
      <p:ext uri="{BB962C8B-B14F-4D97-AF65-F5344CB8AC3E}">
        <p14:creationId xmlns:p14="http://schemas.microsoft.com/office/powerpoint/2010/main" val="1819337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CC1BC1-AB7C-6645-B929-A81F67C1F188}"/>
              </a:ext>
            </a:extLst>
          </p:cNvPr>
          <p:cNvSpPr>
            <a:spLocks noGrp="1"/>
          </p:cNvSpPr>
          <p:nvPr>
            <p:ph type="title"/>
          </p:nvPr>
        </p:nvSpPr>
        <p:spPr/>
        <p:txBody>
          <a:bodyPr/>
          <a:lstStyle/>
          <a:p>
            <a:r>
              <a:rPr lang="en-GB"/>
              <a:t>Accuracy of results</a:t>
            </a:r>
          </a:p>
        </p:txBody>
      </p:sp>
      <p:graphicFrame>
        <p:nvGraphicFramePr>
          <p:cNvPr id="4" name="Grafico 3">
            <a:extLst>
              <a:ext uri="{FF2B5EF4-FFF2-40B4-BE49-F238E27FC236}">
                <a16:creationId xmlns:a16="http://schemas.microsoft.com/office/drawing/2014/main" id="{2D495F21-641B-884C-B923-5FFDCC67F134}"/>
              </a:ext>
            </a:extLst>
          </p:cNvPr>
          <p:cNvGraphicFramePr/>
          <p:nvPr>
            <p:extLst>
              <p:ext uri="{D42A27DB-BD31-4B8C-83A1-F6EECF244321}">
                <p14:modId xmlns:p14="http://schemas.microsoft.com/office/powerpoint/2010/main" val="2690456565"/>
              </p:ext>
            </p:extLst>
          </p:nvPr>
        </p:nvGraphicFramePr>
        <p:xfrm>
          <a:off x="457200" y="1285876"/>
          <a:ext cx="8072439" cy="3500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466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69205-32BC-0E4D-8CBB-7B2800001664}"/>
              </a:ext>
            </a:extLst>
          </p:cNvPr>
          <p:cNvSpPr>
            <a:spLocks noGrp="1"/>
          </p:cNvSpPr>
          <p:nvPr>
            <p:ph type="title"/>
          </p:nvPr>
        </p:nvSpPr>
        <p:spPr/>
        <p:txBody>
          <a:bodyPr/>
          <a:lstStyle/>
          <a:p>
            <a:r>
              <a:rPr lang="en-GB"/>
              <a:t>Next steps</a:t>
            </a:r>
          </a:p>
        </p:txBody>
      </p:sp>
      <p:sp>
        <p:nvSpPr>
          <p:cNvPr id="3" name="Segnaposto contenuto 2">
            <a:extLst>
              <a:ext uri="{FF2B5EF4-FFF2-40B4-BE49-F238E27FC236}">
                <a16:creationId xmlns:a16="http://schemas.microsoft.com/office/drawing/2014/main" id="{D85DBF50-5675-9044-B93F-5F53C5B1C37F}"/>
              </a:ext>
            </a:extLst>
          </p:cNvPr>
          <p:cNvSpPr>
            <a:spLocks noGrp="1"/>
          </p:cNvSpPr>
          <p:nvPr>
            <p:ph idx="1"/>
          </p:nvPr>
        </p:nvSpPr>
        <p:spPr/>
        <p:txBody>
          <a:bodyPr/>
          <a:lstStyle/>
          <a:p>
            <a:r>
              <a:rPr lang="en-GB"/>
              <a:t>We are working with the Italian National Research Centre to define an </a:t>
            </a:r>
            <a:r>
              <a:rPr lang="en-GB" b="1"/>
              <a:t>all-embracing taxonomy</a:t>
            </a:r>
            <a:r>
              <a:rPr lang="en-GB"/>
              <a:t> for the classification of images</a:t>
            </a:r>
          </a:p>
          <a:p>
            <a:r>
              <a:rPr lang="en-GB">
                <a:latin typeface="Atkinson Hyperlegible"/>
              </a:rPr>
              <a:t>With this taxonomy we will create datasets to </a:t>
            </a:r>
            <a:r>
              <a:rPr lang="en-GB" b="1">
                <a:latin typeface="Atkinson Hyperlegible"/>
              </a:rPr>
              <a:t>train the classifier</a:t>
            </a:r>
            <a:r>
              <a:rPr lang="en-GB">
                <a:latin typeface="Atkinson Hyperlegible"/>
              </a:rPr>
              <a:t> with</a:t>
            </a:r>
            <a:endParaRPr lang="en-GB"/>
          </a:p>
        </p:txBody>
      </p:sp>
    </p:spTree>
    <p:extLst>
      <p:ext uri="{BB962C8B-B14F-4D97-AF65-F5344CB8AC3E}">
        <p14:creationId xmlns:p14="http://schemas.microsoft.com/office/powerpoint/2010/main" val="1065576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63C1-9E12-4551-9DEC-8A6900784EDE}"/>
              </a:ext>
            </a:extLst>
          </p:cNvPr>
          <p:cNvSpPr>
            <a:spLocks noGrp="1"/>
          </p:cNvSpPr>
          <p:nvPr>
            <p:ph type="title"/>
          </p:nvPr>
        </p:nvSpPr>
        <p:spPr/>
        <p:txBody>
          <a:bodyPr/>
          <a:lstStyle/>
          <a:p>
            <a:r>
              <a:rPr lang="en-US"/>
              <a:t>Publisher approaches</a:t>
            </a:r>
            <a:endParaRPr lang="en-GB"/>
          </a:p>
        </p:txBody>
      </p:sp>
      <p:sp>
        <p:nvSpPr>
          <p:cNvPr id="3" name="Content Placeholder 2">
            <a:extLst>
              <a:ext uri="{FF2B5EF4-FFF2-40B4-BE49-F238E27FC236}">
                <a16:creationId xmlns:a16="http://schemas.microsoft.com/office/drawing/2014/main" id="{E12256D7-24AF-45C0-A889-C46B2B4B26BF}"/>
              </a:ext>
            </a:extLst>
          </p:cNvPr>
          <p:cNvSpPr>
            <a:spLocks noGrp="1"/>
          </p:cNvSpPr>
          <p:nvPr>
            <p:ph idx="1"/>
          </p:nvPr>
        </p:nvSpPr>
        <p:spPr/>
        <p:txBody>
          <a:bodyPr/>
          <a:lstStyle/>
          <a:p>
            <a:pPr marL="0" indent="0">
              <a:buNone/>
            </a:pPr>
            <a:r>
              <a:rPr lang="en-US"/>
              <a:t>Let’s hear from:</a:t>
            </a:r>
          </a:p>
          <a:p>
            <a:pPr>
              <a:buFont typeface="Arial" panose="020B0604020202020204" pitchFamily="34" charset="0"/>
              <a:buChar char="•"/>
            </a:pPr>
            <a:r>
              <a:rPr lang="en-US"/>
              <a:t>Kogan Page</a:t>
            </a:r>
          </a:p>
          <a:p>
            <a:pPr>
              <a:buFont typeface="Arial" panose="020B0604020202020204" pitchFamily="34" charset="0"/>
              <a:buChar char="•"/>
            </a:pPr>
            <a:r>
              <a:rPr lang="en-US"/>
              <a:t>Macmillan Learning</a:t>
            </a:r>
          </a:p>
          <a:p>
            <a:pPr>
              <a:buFont typeface="Arial" panose="020B0604020202020204" pitchFamily="34" charset="0"/>
              <a:buChar char="•"/>
            </a:pPr>
            <a:r>
              <a:rPr lang="en-US"/>
              <a:t>John Wiley</a:t>
            </a:r>
          </a:p>
          <a:p>
            <a:pPr>
              <a:buFont typeface="Arial" panose="020B0604020202020204" pitchFamily="34" charset="0"/>
              <a:buChar char="•"/>
            </a:pPr>
            <a:r>
              <a:rPr lang="en-US"/>
              <a:t>WW Norton</a:t>
            </a:r>
            <a:endParaRPr lang="en-GB"/>
          </a:p>
        </p:txBody>
      </p:sp>
    </p:spTree>
    <p:extLst>
      <p:ext uri="{BB962C8B-B14F-4D97-AF65-F5344CB8AC3E}">
        <p14:creationId xmlns:p14="http://schemas.microsoft.com/office/powerpoint/2010/main" val="15455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an image of a flow diagram in a book with figure title and beneath, a triangular arrow pointing left with the text Figure 7.1 details">
            <a:extLst>
              <a:ext uri="{FF2B5EF4-FFF2-40B4-BE49-F238E27FC236}">
                <a16:creationId xmlns:a16="http://schemas.microsoft.com/office/drawing/2014/main" id="{1806A43A-3B9C-4567-BBA3-AF3FE7A1D449}"/>
              </a:ext>
            </a:extLst>
          </p:cNvPr>
          <p:cNvPicPr>
            <a:picLocks noChangeAspect="1"/>
          </p:cNvPicPr>
          <p:nvPr/>
        </p:nvPicPr>
        <p:blipFill>
          <a:blip r:embed="rId3"/>
          <a:stretch>
            <a:fillRect/>
          </a:stretch>
        </p:blipFill>
        <p:spPr>
          <a:xfrm>
            <a:off x="5159639" y="2148114"/>
            <a:ext cx="3984361" cy="2995386"/>
          </a:xfrm>
          <a:prstGeom prst="rect">
            <a:avLst/>
          </a:prstGeom>
        </p:spPr>
      </p:pic>
      <p:sp>
        <p:nvSpPr>
          <p:cNvPr id="3" name="Content Placeholder 2">
            <a:extLst>
              <a:ext uri="{FF2B5EF4-FFF2-40B4-BE49-F238E27FC236}">
                <a16:creationId xmlns:a16="http://schemas.microsoft.com/office/drawing/2014/main" id="{E12256D7-24AF-45C0-A889-C46B2B4B26BF}"/>
              </a:ext>
            </a:extLst>
          </p:cNvPr>
          <p:cNvSpPr>
            <a:spLocks noGrp="1"/>
          </p:cNvSpPr>
          <p:nvPr>
            <p:ph idx="1"/>
          </p:nvPr>
        </p:nvSpPr>
        <p:spPr/>
        <p:txBody>
          <a:bodyPr/>
          <a:lstStyle/>
          <a:p>
            <a:pPr marL="0" indent="0">
              <a:spcBef>
                <a:spcPts val="0"/>
              </a:spcBef>
              <a:buNone/>
            </a:pPr>
            <a:r>
              <a:rPr lang="en-US" sz="2400" kern="1200"/>
              <a:t>Current practice:</a:t>
            </a:r>
          </a:p>
          <a:p>
            <a:pPr>
              <a:spcBef>
                <a:spcPts val="0"/>
              </a:spcBef>
              <a:buFont typeface="Arial" panose="020B0604020202020204" pitchFamily="34" charset="0"/>
              <a:buChar char="•"/>
            </a:pPr>
            <a:r>
              <a:rPr lang="en-US" sz="2400" kern="1200"/>
              <a:t>Descriptions outsourced to the vendors</a:t>
            </a:r>
          </a:p>
          <a:p>
            <a:pPr>
              <a:spcBef>
                <a:spcPts val="0"/>
              </a:spcBef>
              <a:buFont typeface="Arial" panose="020B0604020202020204" pitchFamily="34" charset="0"/>
              <a:buChar char="•"/>
            </a:pPr>
            <a:r>
              <a:rPr lang="en-US" sz="2400" kern="1200"/>
              <a:t>One vendor has team in house</a:t>
            </a:r>
          </a:p>
          <a:p>
            <a:pPr>
              <a:spcBef>
                <a:spcPts val="0"/>
              </a:spcBef>
              <a:buFont typeface="Arial" panose="020B0604020202020204" pitchFamily="34" charset="0"/>
              <a:buChar char="•"/>
            </a:pPr>
            <a:r>
              <a:rPr lang="en-US" sz="2400" kern="1200"/>
              <a:t>Another has a panel</a:t>
            </a:r>
          </a:p>
          <a:p>
            <a:pPr>
              <a:spcBef>
                <a:spcPts val="0"/>
              </a:spcBef>
              <a:buFont typeface="Arial" panose="020B0604020202020204" pitchFamily="34" charset="0"/>
              <a:buChar char="•"/>
            </a:pPr>
            <a:r>
              <a:rPr lang="en-US" sz="2400" kern="1200"/>
              <a:t>Decided against author </a:t>
            </a:r>
            <a:br>
              <a:rPr lang="en-US" sz="2400" kern="1200"/>
            </a:br>
            <a:r>
              <a:rPr lang="en-US" sz="2400" kern="1200"/>
              <a:t>descriptions</a:t>
            </a:r>
          </a:p>
          <a:p>
            <a:pPr>
              <a:spcBef>
                <a:spcPts val="0"/>
              </a:spcBef>
              <a:buFont typeface="Arial" panose="020B0604020202020204" pitchFamily="34" charset="0"/>
              <a:buChar char="•"/>
            </a:pPr>
            <a:r>
              <a:rPr lang="en-US" sz="2400" kern="1200"/>
              <a:t>Alt text and extended </a:t>
            </a:r>
            <a:br>
              <a:rPr lang="en-US" sz="2400" kern="1200"/>
            </a:br>
            <a:r>
              <a:rPr lang="en-US" sz="2400" kern="1200"/>
              <a:t>descriptions</a:t>
            </a:r>
          </a:p>
        </p:txBody>
      </p:sp>
      <p:pic>
        <p:nvPicPr>
          <p:cNvPr id="4" name="Logo" descr="Kogan Page logo">
            <a:extLst>
              <a:ext uri="{FF2B5EF4-FFF2-40B4-BE49-F238E27FC236}">
                <a16:creationId xmlns:a16="http://schemas.microsoft.com/office/drawing/2014/main" id="{DD242CE6-23B0-43ED-AAB9-372830922FE4}"/>
              </a:ext>
            </a:extLst>
          </p:cNvPr>
          <p:cNvPicPr preferRelativeResize="0"/>
          <p:nvPr/>
        </p:nvPicPr>
        <p:blipFill rotWithShape="1">
          <a:blip r:embed="rId4">
            <a:alphaModFix/>
          </a:blip>
          <a:srcRect/>
          <a:stretch/>
        </p:blipFill>
        <p:spPr>
          <a:xfrm>
            <a:off x="7823200" y="108588"/>
            <a:ext cx="1191860" cy="1201518"/>
          </a:xfrm>
          <a:prstGeom prst="rect">
            <a:avLst/>
          </a:prstGeom>
          <a:noFill/>
          <a:ln>
            <a:noFill/>
          </a:ln>
        </p:spPr>
      </p:pic>
      <p:sp>
        <p:nvSpPr>
          <p:cNvPr id="2" name="Title 1">
            <a:extLst>
              <a:ext uri="{FF2B5EF4-FFF2-40B4-BE49-F238E27FC236}">
                <a16:creationId xmlns:a16="http://schemas.microsoft.com/office/drawing/2014/main" id="{61CB63C1-9E12-4551-9DEC-8A6900784EDE}"/>
              </a:ext>
            </a:extLst>
          </p:cNvPr>
          <p:cNvSpPr>
            <a:spLocks noGrp="1"/>
          </p:cNvSpPr>
          <p:nvPr>
            <p:ph type="title"/>
          </p:nvPr>
        </p:nvSpPr>
        <p:spPr/>
        <p:txBody>
          <a:bodyPr/>
          <a:lstStyle/>
          <a:p>
            <a:r>
              <a:rPr lang="en-US"/>
              <a:t>Kogan Page</a:t>
            </a:r>
            <a:endParaRPr lang="en-GB"/>
          </a:p>
        </p:txBody>
      </p:sp>
    </p:spTree>
    <p:extLst>
      <p:ext uri="{BB962C8B-B14F-4D97-AF65-F5344CB8AC3E}">
        <p14:creationId xmlns:p14="http://schemas.microsoft.com/office/powerpoint/2010/main" val="337927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457200" y="1200150"/>
            <a:ext cx="8229600" cy="3657600"/>
          </a:xfrm>
        </p:spPr>
        <p:txBody>
          <a:bodyPr/>
          <a:lstStyle/>
          <a:p>
            <a:pPr marL="0" indent="0">
              <a:buNone/>
            </a:pPr>
            <a:r>
              <a:rPr lang="en-US"/>
              <a:t>Image Descriptions</a:t>
            </a:r>
          </a:p>
          <a:p>
            <a:pPr marL="0" indent="0">
              <a:buNone/>
            </a:pPr>
            <a:r>
              <a:rPr lang="en-US"/>
              <a:t>Training and Best Practices</a:t>
            </a:r>
          </a:p>
          <a:p>
            <a:pPr marL="0" indent="0">
              <a:buNone/>
            </a:pPr>
            <a:r>
              <a:rPr lang="en-US"/>
              <a:t>Using AI to automate image description</a:t>
            </a:r>
          </a:p>
          <a:p>
            <a:pPr marL="0" indent="0">
              <a:buNone/>
            </a:pPr>
            <a:r>
              <a:rPr lang="en-US"/>
              <a:t>Publisher approaches</a:t>
            </a:r>
          </a:p>
          <a:p>
            <a:pPr marL="0" indent="0">
              <a:buNone/>
            </a:pPr>
            <a:endParaRPr lang="en-US"/>
          </a:p>
        </p:txBody>
      </p:sp>
    </p:spTree>
    <p:extLst>
      <p:ext uri="{BB962C8B-B14F-4D97-AF65-F5344CB8AC3E}">
        <p14:creationId xmlns:p14="http://schemas.microsoft.com/office/powerpoint/2010/main" val="1627399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256D7-24AF-45C0-A889-C46B2B4B26BF}"/>
              </a:ext>
            </a:extLst>
          </p:cNvPr>
          <p:cNvSpPr>
            <a:spLocks noGrp="1"/>
          </p:cNvSpPr>
          <p:nvPr>
            <p:ph idx="1"/>
          </p:nvPr>
        </p:nvSpPr>
        <p:spPr/>
        <p:txBody>
          <a:bodyPr/>
          <a:lstStyle/>
          <a:p>
            <a:pPr marL="0" indent="0">
              <a:buNone/>
            </a:pPr>
            <a:r>
              <a:rPr lang="en-US" sz="2400"/>
              <a:t>What advice do you have for publishers just getting started with image descriptions?</a:t>
            </a:r>
          </a:p>
          <a:p>
            <a:pPr marL="285750" indent="-285750" eaLnBrk="0" hangingPunct="0">
              <a:spcBef>
                <a:spcPct val="0"/>
              </a:spcBef>
              <a:buFont typeface="Arial" panose="020B0604020202020204" pitchFamily="34" charset="0"/>
              <a:buChar char="•"/>
            </a:pPr>
            <a:r>
              <a:rPr lang="en-US" sz="2400" kern="1200"/>
              <a:t>Develop guideline for your vendors</a:t>
            </a:r>
          </a:p>
          <a:p>
            <a:pPr marL="285750" indent="-285750" eaLnBrk="0" hangingPunct="0">
              <a:spcBef>
                <a:spcPct val="0"/>
              </a:spcBef>
              <a:buFont typeface="Arial" panose="020B0604020202020204" pitchFamily="34" charset="0"/>
              <a:buChar char="•"/>
            </a:pPr>
            <a:r>
              <a:rPr lang="en-US" sz="2400" kern="1200"/>
              <a:t>Develop a small library of ‘exemplar figures/tables’</a:t>
            </a:r>
          </a:p>
          <a:p>
            <a:pPr marL="285750" indent="-285750" eaLnBrk="0" hangingPunct="0">
              <a:spcBef>
                <a:spcPct val="0"/>
              </a:spcBef>
              <a:buFont typeface="Arial" panose="020B0604020202020204" pitchFamily="34" charset="0"/>
              <a:buChar char="•"/>
            </a:pPr>
            <a:r>
              <a:rPr lang="en-US" sz="2400" kern="1200"/>
              <a:t>Control costs</a:t>
            </a:r>
          </a:p>
          <a:p>
            <a:pPr marL="285750" indent="-285750" eaLnBrk="0" hangingPunct="0">
              <a:spcBef>
                <a:spcPct val="0"/>
              </a:spcBef>
              <a:buFont typeface="Arial" panose="020B0604020202020204" pitchFamily="34" charset="0"/>
              <a:buChar char="•"/>
            </a:pPr>
            <a:r>
              <a:rPr lang="en-US" sz="2400" kern="1200"/>
              <a:t>Spot check vendor descriptions for QA</a:t>
            </a:r>
          </a:p>
          <a:p>
            <a:pPr marL="0" indent="0">
              <a:buNone/>
            </a:pPr>
            <a:endParaRPr lang="en-US" sz="2000"/>
          </a:p>
          <a:p>
            <a:pPr marL="0" indent="0">
              <a:buNone/>
            </a:pPr>
            <a:endParaRPr lang="en-GB"/>
          </a:p>
        </p:txBody>
      </p:sp>
      <p:pic>
        <p:nvPicPr>
          <p:cNvPr id="4" name="Logo" descr="Kogan Page logo">
            <a:extLst>
              <a:ext uri="{FF2B5EF4-FFF2-40B4-BE49-F238E27FC236}">
                <a16:creationId xmlns:a16="http://schemas.microsoft.com/office/drawing/2014/main" id="{DD242CE6-23B0-43ED-AAB9-372830922FE4}"/>
              </a:ext>
            </a:extLst>
          </p:cNvPr>
          <p:cNvPicPr preferRelativeResize="0"/>
          <p:nvPr/>
        </p:nvPicPr>
        <p:blipFill rotWithShape="1">
          <a:blip r:embed="rId3">
            <a:alphaModFix/>
          </a:blip>
          <a:srcRect/>
          <a:stretch/>
        </p:blipFill>
        <p:spPr>
          <a:xfrm>
            <a:off x="7823200" y="108588"/>
            <a:ext cx="1191860" cy="1201518"/>
          </a:xfrm>
          <a:prstGeom prst="rect">
            <a:avLst/>
          </a:prstGeom>
          <a:noFill/>
          <a:ln>
            <a:noFill/>
          </a:ln>
        </p:spPr>
      </p:pic>
      <p:sp>
        <p:nvSpPr>
          <p:cNvPr id="2" name="Title 1">
            <a:extLst>
              <a:ext uri="{FF2B5EF4-FFF2-40B4-BE49-F238E27FC236}">
                <a16:creationId xmlns:a16="http://schemas.microsoft.com/office/drawing/2014/main" id="{61CB63C1-9E12-4551-9DEC-8A6900784EDE}"/>
              </a:ext>
            </a:extLst>
          </p:cNvPr>
          <p:cNvSpPr>
            <a:spLocks noGrp="1"/>
          </p:cNvSpPr>
          <p:nvPr>
            <p:ph type="title"/>
          </p:nvPr>
        </p:nvSpPr>
        <p:spPr/>
        <p:txBody>
          <a:bodyPr/>
          <a:lstStyle/>
          <a:p>
            <a:r>
              <a:rPr lang="en-US"/>
              <a:t>Kogan Page</a:t>
            </a:r>
            <a:endParaRPr lang="en-GB"/>
          </a:p>
        </p:txBody>
      </p:sp>
    </p:spTree>
    <p:extLst>
      <p:ext uri="{BB962C8B-B14F-4D97-AF65-F5344CB8AC3E}">
        <p14:creationId xmlns:p14="http://schemas.microsoft.com/office/powerpoint/2010/main" val="359336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lide title" title="Logo: Macmillan Learning"/>
          <p:cNvPicPr preferRelativeResize="0"/>
          <p:nvPr/>
        </p:nvPicPr>
        <p:blipFill rotWithShape="1">
          <a:blip r:embed="rId3">
            <a:alphaModFix/>
          </a:blip>
          <a:srcRect/>
          <a:stretch/>
        </p:blipFill>
        <p:spPr>
          <a:xfrm>
            <a:off x="6172201" y="208360"/>
            <a:ext cx="2665568" cy="818960"/>
          </a:xfrm>
          <a:prstGeom prst="rect">
            <a:avLst/>
          </a:prstGeom>
          <a:noFill/>
          <a:ln>
            <a:noFill/>
          </a:ln>
        </p:spPr>
      </p:pic>
      <p:sp>
        <p:nvSpPr>
          <p:cNvPr id="182" name="Logo"/>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a:t>Macmillan Learning</a:t>
            </a:r>
            <a:endParaRPr/>
          </a:p>
        </p:txBody>
      </p:sp>
      <p:sp>
        <p:nvSpPr>
          <p:cNvPr id="183" name="Slide contents"/>
          <p:cNvSpPr txBox="1"/>
          <p:nvPr/>
        </p:nvSpPr>
        <p:spPr>
          <a:xfrm>
            <a:off x="457200" y="1428751"/>
            <a:ext cx="8153400" cy="2954615"/>
          </a:xfrm>
          <a:prstGeom prst="rect">
            <a:avLst/>
          </a:prstGeom>
          <a:noFill/>
          <a:ln>
            <a:noFill/>
          </a:ln>
        </p:spPr>
        <p:txBody>
          <a:bodyPr spcFirstLastPara="1" wrap="square" lIns="91425" tIns="45700" rIns="91425" bIns="45700" anchor="t" anchorCtr="0">
            <a:spAutoFit/>
          </a:bodyPr>
          <a:lstStyle/>
          <a:p>
            <a:r>
              <a:rPr lang="en-GB" sz="2400"/>
              <a:t>How are you currently producing your image descriptions?</a:t>
            </a:r>
          </a:p>
          <a:p>
            <a:endParaRPr lang="en-GB" sz="2400"/>
          </a:p>
          <a:p>
            <a:pPr marL="285750" indent="-285750">
              <a:buFont typeface="Arial" panose="020B0604020202020204" pitchFamily="34" charset="0"/>
              <a:buChar char="•"/>
            </a:pPr>
            <a:r>
              <a:rPr lang="en-GB" sz="2400"/>
              <a:t>Originated by Author</a:t>
            </a:r>
          </a:p>
          <a:p>
            <a:pPr marL="285750" lvl="0" indent="-285750">
              <a:buFont typeface="Arial" panose="020B0604020202020204" pitchFamily="34" charset="0"/>
              <a:buChar char="•"/>
            </a:pPr>
            <a:r>
              <a:rPr lang="en-GB" sz="2400"/>
              <a:t>Outsourced as part of eBook creation</a:t>
            </a:r>
          </a:p>
          <a:p>
            <a:pPr marL="285750" lvl="0" indent="-285750">
              <a:buFont typeface="Arial" panose="020B0604020202020204" pitchFamily="34" charset="0"/>
              <a:buChar char="•"/>
            </a:pPr>
            <a:r>
              <a:rPr lang="en-GB" sz="2400"/>
              <a:t>Description specialist with subject matter expertise</a:t>
            </a:r>
          </a:p>
          <a:p>
            <a:pPr marL="285750" indent="-285750">
              <a:buFont typeface="Arial" panose="020B0604020202020204" pitchFamily="34" charset="0"/>
              <a:buChar char="•"/>
            </a:pPr>
            <a:r>
              <a:rPr lang="en-GB" sz="2400"/>
              <a:t>In house authoring</a:t>
            </a:r>
          </a:p>
          <a:p>
            <a:pPr marL="285750" lvl="0" indent="-285750">
              <a:buFont typeface="Arial" panose="020B0604020202020204" pitchFamily="34" charset="0"/>
              <a:buChar char="•"/>
            </a:pPr>
            <a:endParaRPr lang="en-GB" sz="2400"/>
          </a:p>
          <a:p>
            <a:pPr defTabSz="914378">
              <a:buClr>
                <a:srgbClr val="000000"/>
              </a:buClr>
              <a:buSzPts val="1800"/>
            </a:pPr>
            <a:endParaRPr lang="en-US">
              <a:latin typeface="Atkinson Hyperlegible" pitchFamily="2"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lide title" title="Logo: Macmillan Learning"/>
          <p:cNvPicPr preferRelativeResize="0"/>
          <p:nvPr/>
        </p:nvPicPr>
        <p:blipFill rotWithShape="1">
          <a:blip r:embed="rId3">
            <a:alphaModFix/>
          </a:blip>
          <a:srcRect/>
          <a:stretch/>
        </p:blipFill>
        <p:spPr>
          <a:xfrm>
            <a:off x="6172201" y="208360"/>
            <a:ext cx="2665568" cy="818960"/>
          </a:xfrm>
          <a:prstGeom prst="rect">
            <a:avLst/>
          </a:prstGeom>
          <a:noFill/>
          <a:ln>
            <a:noFill/>
          </a:ln>
        </p:spPr>
      </p:pic>
      <p:sp>
        <p:nvSpPr>
          <p:cNvPr id="182" name="Logo"/>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a:t>Macmillan Learning</a:t>
            </a:r>
            <a:endParaRPr/>
          </a:p>
        </p:txBody>
      </p:sp>
      <p:sp>
        <p:nvSpPr>
          <p:cNvPr id="183" name="Slide contents"/>
          <p:cNvSpPr txBox="1"/>
          <p:nvPr/>
        </p:nvSpPr>
        <p:spPr>
          <a:xfrm>
            <a:off x="457200" y="1428751"/>
            <a:ext cx="8153400" cy="2954615"/>
          </a:xfrm>
          <a:prstGeom prst="rect">
            <a:avLst/>
          </a:prstGeom>
          <a:noFill/>
          <a:ln>
            <a:noFill/>
          </a:ln>
        </p:spPr>
        <p:txBody>
          <a:bodyPr spcFirstLastPara="1" wrap="square" lIns="91425" tIns="45700" rIns="91425" bIns="45700" anchor="t" anchorCtr="0">
            <a:spAutoFit/>
          </a:bodyPr>
          <a:lstStyle/>
          <a:p>
            <a:pPr defTabSz="914378">
              <a:buClr>
                <a:srgbClr val="000000"/>
              </a:buClr>
              <a:buSzPts val="1800"/>
            </a:pPr>
            <a:r>
              <a:rPr lang="en-US" sz="2400">
                <a:latin typeface="Atkinson Hyperlegible" pitchFamily="2" charset="0"/>
              </a:rPr>
              <a:t>What advice do you have for publishers just getting started with image descriptions?</a:t>
            </a:r>
          </a:p>
          <a:p>
            <a:pPr defTabSz="914378">
              <a:buClr>
                <a:srgbClr val="000000"/>
              </a:buClr>
              <a:buSzPts val="1800"/>
            </a:pPr>
            <a:endParaRPr lang="en-US" sz="2400">
              <a:latin typeface="Atkinson Hyperlegible" pitchFamily="2" charset="0"/>
            </a:endParaRPr>
          </a:p>
          <a:p>
            <a:pPr marL="342900" indent="-342900">
              <a:buFont typeface="Arial" panose="020B0604020202020204" pitchFamily="34" charset="0"/>
              <a:buChar char="•"/>
            </a:pPr>
            <a:r>
              <a:rPr lang="en-GB" sz="2400">
                <a:latin typeface="Atkinson Hyperlegible" pitchFamily="2" charset="0"/>
              </a:rPr>
              <a:t>Iterative improvement rather than aiming for perfection</a:t>
            </a:r>
          </a:p>
          <a:p>
            <a:pPr marL="342900" indent="-342900">
              <a:buFont typeface="Arial" panose="020B0604020202020204" pitchFamily="34" charset="0"/>
              <a:buChar char="•"/>
            </a:pPr>
            <a:r>
              <a:rPr lang="en-GB" sz="2400">
                <a:latin typeface="Atkinson Hyperlegible" pitchFamily="2" charset="0"/>
              </a:rPr>
              <a:t>Don't err on the side of too much or too little  </a:t>
            </a:r>
          </a:p>
          <a:p>
            <a:pPr marL="342900" indent="-342900">
              <a:buFont typeface="Arial" panose="020B0604020202020204" pitchFamily="34" charset="0"/>
              <a:buChar char="•"/>
            </a:pPr>
            <a:r>
              <a:rPr lang="en-GB" sz="2400">
                <a:latin typeface="Atkinson Hyperlegible" pitchFamily="2" charset="0"/>
              </a:rPr>
              <a:t>Descriptions are content- remember to apply the same rules you use for anything else you publish</a:t>
            </a:r>
          </a:p>
          <a:p>
            <a:pPr defTabSz="914378">
              <a:buClr>
                <a:srgbClr val="000000"/>
              </a:buClr>
              <a:buSzPts val="1800"/>
            </a:pPr>
            <a:endParaRPr lang="en-US">
              <a:latin typeface="Atkinson Hyperlegible" pitchFamily="2" charset="0"/>
            </a:endParaRPr>
          </a:p>
        </p:txBody>
      </p:sp>
    </p:spTree>
    <p:extLst>
      <p:ext uri="{BB962C8B-B14F-4D97-AF65-F5344CB8AC3E}">
        <p14:creationId xmlns:p14="http://schemas.microsoft.com/office/powerpoint/2010/main" val="4208337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3" name="Slide contents"/>
          <p:cNvSpPr txBox="1"/>
          <p:nvPr/>
        </p:nvSpPr>
        <p:spPr>
          <a:xfrm>
            <a:off x="457200" y="1085850"/>
            <a:ext cx="8153400" cy="3262391"/>
          </a:xfrm>
          <a:prstGeom prst="rect">
            <a:avLst/>
          </a:prstGeom>
          <a:noFill/>
          <a:ln>
            <a:noFill/>
          </a:ln>
        </p:spPr>
        <p:txBody>
          <a:bodyPr spcFirstLastPara="1" wrap="square" lIns="91425" tIns="45700" rIns="91425" bIns="45700" anchor="t" anchorCtr="0">
            <a:spAutoFit/>
          </a:bodyPr>
          <a:lstStyle/>
          <a:p>
            <a:pPr defTabSz="914378">
              <a:buClr>
                <a:srgbClr val="000000"/>
              </a:buClr>
              <a:buSzPts val="1800"/>
            </a:pPr>
            <a:r>
              <a:rPr lang="en-US" sz="2400">
                <a:latin typeface="Atkinson Hyperlegible" pitchFamily="2" charset="0"/>
              </a:rPr>
              <a:t>Current practice:</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All alt text is written by trained subject matter experts</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a:cs typeface="Arial"/>
                <a:sym typeface="Arial"/>
              </a:rPr>
              <a:t>Training includes understanding how descriptions are used with assistive technology</a:t>
            </a:r>
            <a:endParaRPr lang="en-US" sz="2400" kern="0">
              <a:solidFill>
                <a:srgbClr val="000000"/>
              </a:solidFill>
              <a:latin typeface="Atkinson Hyperlegible" pitchFamily="2" charset="0"/>
              <a:cs typeface="Arial"/>
              <a:sym typeface="Arial"/>
            </a:endParaRP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All alt text also goes through a QA process</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Involve end users</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Alt text creation begins during EPUB production</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Care is taken when images are re-used</a:t>
            </a:r>
          </a:p>
          <a:p>
            <a:pPr defTabSz="914378">
              <a:buClr>
                <a:srgbClr val="000000"/>
              </a:buClr>
              <a:buSzPts val="1800"/>
            </a:pPr>
            <a:endParaRPr sz="1400" kern="0">
              <a:solidFill>
                <a:srgbClr val="000000"/>
              </a:solidFill>
              <a:latin typeface="Atkinson Hyperlegible" pitchFamily="2" charset="0"/>
              <a:cs typeface="Arial"/>
              <a:sym typeface="Arial"/>
            </a:endParaRPr>
          </a:p>
        </p:txBody>
      </p:sp>
      <p:pic>
        <p:nvPicPr>
          <p:cNvPr id="251" name="Logo" title="Logo: Wiley"/>
          <p:cNvPicPr preferRelativeResize="0"/>
          <p:nvPr/>
        </p:nvPicPr>
        <p:blipFill rotWithShape="1">
          <a:blip r:embed="rId3">
            <a:alphaModFix/>
          </a:blip>
          <a:srcRect/>
          <a:stretch/>
        </p:blipFill>
        <p:spPr>
          <a:xfrm>
            <a:off x="7013330" y="-139489"/>
            <a:ext cx="2113738" cy="1573188"/>
          </a:xfrm>
          <a:prstGeom prst="rect">
            <a:avLst/>
          </a:prstGeom>
          <a:noFill/>
          <a:ln>
            <a:noFill/>
          </a:ln>
        </p:spPr>
      </p:pic>
      <p:sp>
        <p:nvSpPr>
          <p:cNvPr id="252" name="Slide title"/>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a:t>John Wiley &amp; Sons</a:t>
            </a:r>
            <a:endParaRPr/>
          </a:p>
        </p:txBody>
      </p:sp>
    </p:spTree>
    <p:extLst>
      <p:ext uri="{BB962C8B-B14F-4D97-AF65-F5344CB8AC3E}">
        <p14:creationId xmlns:p14="http://schemas.microsoft.com/office/powerpoint/2010/main" val="3294430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3" name="Slide contents"/>
          <p:cNvSpPr txBox="1"/>
          <p:nvPr/>
        </p:nvSpPr>
        <p:spPr>
          <a:xfrm>
            <a:off x="457200" y="1085850"/>
            <a:ext cx="8153400" cy="4001055"/>
          </a:xfrm>
          <a:prstGeom prst="rect">
            <a:avLst/>
          </a:prstGeom>
          <a:noFill/>
          <a:ln>
            <a:noFill/>
          </a:ln>
        </p:spPr>
        <p:txBody>
          <a:bodyPr spcFirstLastPara="1" wrap="square" lIns="91425" tIns="45700" rIns="91425" bIns="45700" anchor="t" anchorCtr="0">
            <a:spAutoFit/>
          </a:bodyPr>
          <a:lstStyle/>
          <a:p>
            <a:pPr defTabSz="914378">
              <a:buClr>
                <a:srgbClr val="000000"/>
              </a:buClr>
              <a:buSzPts val="1800"/>
            </a:pPr>
            <a:r>
              <a:rPr lang="en-US" sz="2400">
                <a:latin typeface="Atkinson Hyperlegible" pitchFamily="2" charset="0"/>
              </a:rPr>
              <a:t>What advice do you have for publishers just getting started with image descriptions?</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Become familiar with the different image concepts</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Understand the difference between short and long descriptions, when to apply them to an image</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Create internal requirements around style and language to help create consistency in the learner’s experience</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Alt text should not be used to teach, but to describe.</a:t>
            </a:r>
          </a:p>
          <a:p>
            <a:pPr marL="285750" indent="-285750" defTabSz="914378">
              <a:buClr>
                <a:srgbClr val="000000"/>
              </a:buClr>
              <a:buSzPts val="1800"/>
              <a:buFont typeface="Arial" panose="020B0604020202020204" pitchFamily="34" charset="0"/>
              <a:buChar char="•"/>
            </a:pPr>
            <a:r>
              <a:rPr lang="en-US" sz="2400" kern="0">
                <a:solidFill>
                  <a:srgbClr val="000000"/>
                </a:solidFill>
                <a:latin typeface="Atkinson Hyperlegible" pitchFamily="2" charset="0"/>
                <a:cs typeface="Arial"/>
                <a:sym typeface="Arial"/>
              </a:rPr>
              <a:t>Don’t forget spelling, punctuation, and grammar. And validate, validate, validate. </a:t>
            </a:r>
          </a:p>
          <a:p>
            <a:pPr defTabSz="914378">
              <a:buClr>
                <a:srgbClr val="000000"/>
              </a:buClr>
              <a:buSzPts val="1800"/>
            </a:pPr>
            <a:endParaRPr sz="1400" kern="0">
              <a:solidFill>
                <a:srgbClr val="000000"/>
              </a:solidFill>
              <a:latin typeface="Atkinson Hyperlegible" pitchFamily="2" charset="0"/>
              <a:cs typeface="Arial"/>
              <a:sym typeface="Arial"/>
            </a:endParaRPr>
          </a:p>
        </p:txBody>
      </p:sp>
      <p:pic>
        <p:nvPicPr>
          <p:cNvPr id="251" name="Logo" title="Logo: Wiley"/>
          <p:cNvPicPr preferRelativeResize="0"/>
          <p:nvPr/>
        </p:nvPicPr>
        <p:blipFill rotWithShape="1">
          <a:blip r:embed="rId3">
            <a:alphaModFix/>
          </a:blip>
          <a:srcRect/>
          <a:stretch/>
        </p:blipFill>
        <p:spPr>
          <a:xfrm>
            <a:off x="7013330" y="-139489"/>
            <a:ext cx="2113738" cy="1573188"/>
          </a:xfrm>
          <a:prstGeom prst="rect">
            <a:avLst/>
          </a:prstGeom>
          <a:noFill/>
          <a:ln>
            <a:noFill/>
          </a:ln>
        </p:spPr>
      </p:pic>
      <p:sp>
        <p:nvSpPr>
          <p:cNvPr id="252" name="Slide title"/>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a:t>John Wiley &amp; Sons</a:t>
            </a:r>
            <a:endParaRPr/>
          </a:p>
        </p:txBody>
      </p:sp>
    </p:spTree>
    <p:extLst>
      <p:ext uri="{BB962C8B-B14F-4D97-AF65-F5344CB8AC3E}">
        <p14:creationId xmlns:p14="http://schemas.microsoft.com/office/powerpoint/2010/main" val="3144571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lide title"/>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a:t>W.W. Norton</a:t>
            </a:r>
            <a:endParaRPr/>
          </a:p>
        </p:txBody>
      </p:sp>
      <p:pic>
        <p:nvPicPr>
          <p:cNvPr id="219" name="Logo" descr="Logo: Norton"/>
          <p:cNvPicPr preferRelativeResize="0"/>
          <p:nvPr/>
        </p:nvPicPr>
        <p:blipFill>
          <a:blip r:embed="rId3" cstate="print">
            <a:extLst>
              <a:ext uri="{28A0092B-C50C-407E-A947-70E740481C1C}">
                <a14:useLocalDpi xmlns:a14="http://schemas.microsoft.com/office/drawing/2010/main" val="0"/>
              </a:ext>
            </a:extLst>
          </a:blip>
          <a:srcRect/>
          <a:stretch/>
        </p:blipFill>
        <p:spPr>
          <a:xfrm>
            <a:off x="7239001" y="209427"/>
            <a:ext cx="1257300" cy="710732"/>
          </a:xfrm>
          <a:prstGeom prst="rect">
            <a:avLst/>
          </a:prstGeom>
          <a:noFill/>
          <a:ln>
            <a:noFill/>
          </a:ln>
        </p:spPr>
      </p:pic>
      <p:sp>
        <p:nvSpPr>
          <p:cNvPr id="5" name="Slide contents">
            <a:extLst>
              <a:ext uri="{FF2B5EF4-FFF2-40B4-BE49-F238E27FC236}">
                <a16:creationId xmlns:a16="http://schemas.microsoft.com/office/drawing/2014/main" id="{885E166B-025B-4626-94F4-8405A82B576A}"/>
              </a:ext>
            </a:extLst>
          </p:cNvPr>
          <p:cNvSpPr txBox="1"/>
          <p:nvPr/>
        </p:nvSpPr>
        <p:spPr>
          <a:xfrm>
            <a:off x="457200" y="1239097"/>
            <a:ext cx="8153400" cy="3539390"/>
          </a:xfrm>
          <a:prstGeom prst="rect">
            <a:avLst/>
          </a:prstGeom>
          <a:noFill/>
          <a:ln>
            <a:noFill/>
          </a:ln>
        </p:spPr>
        <p:txBody>
          <a:bodyPr spcFirstLastPara="1" wrap="square" lIns="91425" tIns="45700" rIns="91425" bIns="45700" anchor="t" anchorCtr="0">
            <a:spAutoFit/>
          </a:bodyPr>
          <a:lstStyle/>
          <a:p>
            <a:pPr eaLnBrk="1" hangingPunct="1">
              <a:spcBef>
                <a:spcPts val="0"/>
              </a:spcBef>
              <a:buClr>
                <a:srgbClr val="0D94CF"/>
              </a:buClr>
              <a:buSzPct val="75000"/>
            </a:pPr>
            <a:r>
              <a:rPr lang="en-GB" sz="2000">
                <a:latin typeface="Atkinson Hyperlegible" pitchFamily="2" charset="0"/>
              </a:rPr>
              <a:t>Current practice:</a:t>
            </a:r>
          </a:p>
          <a:p>
            <a:pPr marL="342900" indent="-342900" eaLnBrk="1" hangingPunct="1">
              <a:spcBef>
                <a:spcPts val="0"/>
              </a:spcBef>
              <a:buClr>
                <a:srgbClr val="0D94CF"/>
              </a:buClr>
              <a:buSzPct val="75000"/>
              <a:buFont typeface="Arial" panose="020B0604020202020204" pitchFamily="34" charset="0"/>
              <a:buChar char="•"/>
            </a:pPr>
            <a:r>
              <a:rPr lang="en-GB" sz="2000">
                <a:latin typeface="Atkinson Hyperlegible" pitchFamily="2" charset="0"/>
              </a:rPr>
              <a:t>The norm is to outsource to images description specialists, toward the end of the book’s production cycle</a:t>
            </a:r>
          </a:p>
          <a:p>
            <a:pPr marL="342900" indent="-342900" eaLnBrk="1" hangingPunct="1">
              <a:spcBef>
                <a:spcPts val="0"/>
              </a:spcBef>
              <a:buClr>
                <a:srgbClr val="0D94CF"/>
              </a:buClr>
              <a:buSzPct val="75000"/>
              <a:buFont typeface="Arial" panose="020B0604020202020204" pitchFamily="34" charset="0"/>
              <a:buChar char="•"/>
            </a:pPr>
            <a:r>
              <a:rPr lang="en-GB" sz="2000">
                <a:latin typeface="Atkinson Hyperlegible" pitchFamily="2" charset="0"/>
              </a:rPr>
              <a:t>In house editorial staff are responsible for reviewing all third-party image descriptions and are trained on this quite extensively.</a:t>
            </a:r>
          </a:p>
          <a:p>
            <a:pPr marL="342900" indent="-342900" eaLnBrk="1" hangingPunct="1">
              <a:spcBef>
                <a:spcPts val="0"/>
              </a:spcBef>
              <a:buClr>
                <a:srgbClr val="0D94CF"/>
              </a:buClr>
              <a:buSzPct val="75000"/>
              <a:buFont typeface="Arial" panose="020B0604020202020204" pitchFamily="34" charset="0"/>
              <a:buChar char="•"/>
            </a:pPr>
            <a:r>
              <a:rPr lang="en-GB" sz="2000">
                <a:latin typeface="Atkinson Hyperlegible" pitchFamily="2" charset="0"/>
              </a:rPr>
              <a:t>Editorial assistants do sometimes author image descriptions in-house. Mainly when a non-STEM book revises and only a small number of images change</a:t>
            </a:r>
          </a:p>
          <a:p>
            <a:pPr marL="342900" indent="-342900" eaLnBrk="1" hangingPunct="1">
              <a:spcBef>
                <a:spcPts val="0"/>
              </a:spcBef>
              <a:buClr>
                <a:srgbClr val="0D94CF"/>
              </a:buClr>
              <a:buSzPct val="75000"/>
              <a:buFont typeface="Arial" panose="020B0604020202020204" pitchFamily="34" charset="0"/>
              <a:buChar char="•"/>
            </a:pPr>
            <a:r>
              <a:rPr lang="en-GB" sz="2000">
                <a:latin typeface="Atkinson Hyperlegible" pitchFamily="2" charset="0"/>
              </a:rPr>
              <a:t>STEM or complex materials always require a specialist</a:t>
            </a:r>
          </a:p>
          <a:p>
            <a:pPr marL="342900" indent="-342900" eaLnBrk="1" hangingPunct="1">
              <a:spcBef>
                <a:spcPct val="20000"/>
              </a:spcBef>
              <a:buClr>
                <a:srgbClr val="0D94CF"/>
              </a:buClr>
              <a:buSzPct val="75000"/>
              <a:buFont typeface="Arial" panose="020B0604020202020204" pitchFamily="34" charset="0"/>
              <a:buChar char="•"/>
            </a:pPr>
            <a:r>
              <a:rPr lang="en-GB" sz="2000">
                <a:latin typeface="Atkinson Hyperlegible" pitchFamily="2" charset="0"/>
              </a:rPr>
              <a:t>Authors volunteer to describe images rarely. It’s preferable that they spend their time on content development</a:t>
            </a:r>
          </a:p>
        </p:txBody>
      </p:sp>
    </p:spTree>
    <p:extLst>
      <p:ext uri="{BB962C8B-B14F-4D97-AF65-F5344CB8AC3E}">
        <p14:creationId xmlns:p14="http://schemas.microsoft.com/office/powerpoint/2010/main" val="41742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lide title"/>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r>
              <a:rPr lang="en-US"/>
              <a:t>W.W. Norton</a:t>
            </a:r>
            <a:endParaRPr/>
          </a:p>
        </p:txBody>
      </p:sp>
      <p:pic>
        <p:nvPicPr>
          <p:cNvPr id="219" name="Logo" descr="Logo: Norton"/>
          <p:cNvPicPr preferRelativeResize="0"/>
          <p:nvPr/>
        </p:nvPicPr>
        <p:blipFill>
          <a:blip r:embed="rId3" cstate="print">
            <a:extLst>
              <a:ext uri="{28A0092B-C50C-407E-A947-70E740481C1C}">
                <a14:useLocalDpi xmlns:a14="http://schemas.microsoft.com/office/drawing/2010/main" val="0"/>
              </a:ext>
            </a:extLst>
          </a:blip>
          <a:srcRect/>
          <a:stretch/>
        </p:blipFill>
        <p:spPr>
          <a:xfrm>
            <a:off x="7239001" y="209427"/>
            <a:ext cx="1257300" cy="710732"/>
          </a:xfrm>
          <a:prstGeom prst="rect">
            <a:avLst/>
          </a:prstGeom>
          <a:noFill/>
          <a:ln>
            <a:noFill/>
          </a:ln>
        </p:spPr>
      </p:pic>
      <p:sp>
        <p:nvSpPr>
          <p:cNvPr id="218" name="Slide contents"/>
          <p:cNvSpPr txBox="1"/>
          <p:nvPr/>
        </p:nvSpPr>
        <p:spPr>
          <a:xfrm>
            <a:off x="457200" y="1239097"/>
            <a:ext cx="8153400" cy="3139281"/>
          </a:xfrm>
          <a:prstGeom prst="rect">
            <a:avLst/>
          </a:prstGeom>
          <a:noFill/>
          <a:ln>
            <a:noFill/>
          </a:ln>
        </p:spPr>
        <p:txBody>
          <a:bodyPr spcFirstLastPara="1" wrap="square" lIns="91425" tIns="45700" rIns="91425" bIns="45700" anchor="t" anchorCtr="0">
            <a:spAutoFit/>
          </a:bodyPr>
          <a:lstStyle/>
          <a:p>
            <a:r>
              <a:rPr lang="en-GB">
                <a:latin typeface="Atkinson Hyperlegible" pitchFamily="2" charset="0"/>
              </a:rPr>
              <a:t>From your experience, what advice do you have for others just getting started with image descriptions?</a:t>
            </a:r>
          </a:p>
          <a:p>
            <a:pPr marL="285750" indent="-285750">
              <a:buFont typeface="Arial" panose="020B0604020202020204" pitchFamily="34" charset="0"/>
              <a:buChar char="•"/>
            </a:pPr>
            <a:r>
              <a:rPr lang="en-GB">
                <a:latin typeface="Atkinson Hyperlegible" pitchFamily="2" charset="0"/>
              </a:rPr>
              <a:t>Aim for an equivalent experience to how people consume images visually. This is best accomplished by a short description and structured extended descriptions</a:t>
            </a:r>
          </a:p>
          <a:p>
            <a:pPr marL="285750" indent="-285750">
              <a:buFont typeface="Arial" panose="020B0604020202020204" pitchFamily="34" charset="0"/>
              <a:buChar char="•"/>
            </a:pPr>
            <a:r>
              <a:rPr lang="en-GB">
                <a:latin typeface="Atkinson Hyperlegible" pitchFamily="2" charset="0"/>
              </a:rPr>
              <a:t>Write guidelines for yourself and other authors so that your chosen nomenclature is clear—whether you use “alt text,” “image description,” “short description,” etc.</a:t>
            </a:r>
          </a:p>
          <a:p>
            <a:pPr marL="285750" indent="-285750">
              <a:buFont typeface="Arial" panose="020B0604020202020204" pitchFamily="34" charset="0"/>
              <a:buChar char="•"/>
            </a:pPr>
            <a:r>
              <a:rPr lang="en-GB">
                <a:latin typeface="Atkinson Hyperlegible" pitchFamily="2" charset="0"/>
              </a:rPr>
              <a:t>There is no single solution for all images. Best practices and examples will help but authoring alt text ultimately requires quite a lot of executive functioning and decision making.</a:t>
            </a:r>
          </a:p>
        </p:txBody>
      </p:sp>
    </p:spTree>
    <p:extLst>
      <p:ext uri="{BB962C8B-B14F-4D97-AF65-F5344CB8AC3E}">
        <p14:creationId xmlns:p14="http://schemas.microsoft.com/office/powerpoint/2010/main" val="610623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6" name="Slide title"/>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buClr>
                <a:srgbClr val="414042"/>
              </a:buClr>
              <a:buSzPts val="3600"/>
            </a:pPr>
            <a:r>
              <a:rPr lang="en-US" dirty="0"/>
              <a:t>Thank you</a:t>
            </a:r>
            <a:endParaRPr dirty="0"/>
          </a:p>
        </p:txBody>
      </p:sp>
      <p:pic>
        <p:nvPicPr>
          <p:cNvPr id="165" name="Picture 164" descr="Macmillan Learning logo"/>
          <p:cNvPicPr preferRelativeResize="0"/>
          <p:nvPr/>
        </p:nvPicPr>
        <p:blipFill rotWithShape="1">
          <a:blip r:embed="rId3">
            <a:alphaModFix/>
          </a:blip>
          <a:srcRect/>
          <a:stretch/>
        </p:blipFill>
        <p:spPr>
          <a:xfrm>
            <a:off x="5073425" y="1709040"/>
            <a:ext cx="2665568" cy="818960"/>
          </a:xfrm>
          <a:prstGeom prst="rect">
            <a:avLst/>
          </a:prstGeom>
          <a:noFill/>
          <a:ln>
            <a:noFill/>
          </a:ln>
        </p:spPr>
      </p:pic>
      <p:pic>
        <p:nvPicPr>
          <p:cNvPr id="168" name="Picture" descr="Logo: Norton"/>
          <p:cNvPicPr preferRelativeResize="0"/>
          <p:nvPr/>
        </p:nvPicPr>
        <p:blipFill>
          <a:blip r:embed="rId4" cstate="print">
            <a:extLst>
              <a:ext uri="{28A0092B-C50C-407E-A947-70E740481C1C}">
                <a14:useLocalDpi xmlns:a14="http://schemas.microsoft.com/office/drawing/2010/main" val="0"/>
              </a:ext>
            </a:extLst>
          </a:blip>
          <a:srcRect/>
          <a:stretch/>
        </p:blipFill>
        <p:spPr>
          <a:xfrm>
            <a:off x="1154374" y="3358166"/>
            <a:ext cx="2028825" cy="1146863"/>
          </a:xfrm>
          <a:prstGeom prst="rect">
            <a:avLst/>
          </a:prstGeom>
          <a:noFill/>
          <a:ln>
            <a:noFill/>
          </a:ln>
        </p:spPr>
      </p:pic>
      <p:pic>
        <p:nvPicPr>
          <p:cNvPr id="167" name="Picture" descr="Kogan Page logo"/>
          <p:cNvPicPr preferRelativeResize="0"/>
          <p:nvPr/>
        </p:nvPicPr>
        <p:blipFill rotWithShape="1">
          <a:blip r:embed="rId5">
            <a:alphaModFix/>
          </a:blip>
          <a:srcRect/>
          <a:stretch/>
        </p:blipFill>
        <p:spPr>
          <a:xfrm>
            <a:off x="1405007" y="1361302"/>
            <a:ext cx="1527557" cy="1527557"/>
          </a:xfrm>
          <a:prstGeom prst="rect">
            <a:avLst/>
          </a:prstGeom>
          <a:noFill/>
          <a:ln>
            <a:noFill/>
          </a:ln>
        </p:spPr>
      </p:pic>
      <p:pic>
        <p:nvPicPr>
          <p:cNvPr id="163" name="Picture 162" descr="Wiley logo"/>
          <p:cNvPicPr preferRelativeResize="0"/>
          <p:nvPr/>
        </p:nvPicPr>
        <p:blipFill rotWithShape="1">
          <a:blip r:embed="rId6">
            <a:alphaModFix/>
          </a:blip>
          <a:srcRect/>
          <a:stretch/>
        </p:blipFill>
        <p:spPr>
          <a:xfrm>
            <a:off x="5086320" y="2888859"/>
            <a:ext cx="2639778" cy="19647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704B-52F2-4272-ACE5-C1C2B8D88DB3}"/>
              </a:ext>
            </a:extLst>
          </p:cNvPr>
          <p:cNvSpPr>
            <a:spLocks noGrp="1"/>
          </p:cNvSpPr>
          <p:nvPr>
            <p:ph type="title"/>
          </p:nvPr>
        </p:nvSpPr>
        <p:spPr/>
        <p:txBody>
          <a:bodyPr/>
          <a:lstStyle/>
          <a:p>
            <a:r>
              <a:rPr lang="en-GB"/>
              <a:t>Contact information</a:t>
            </a:r>
          </a:p>
        </p:txBody>
      </p:sp>
      <p:sp>
        <p:nvSpPr>
          <p:cNvPr id="3" name="Content Placeholder 2">
            <a:extLst>
              <a:ext uri="{FF2B5EF4-FFF2-40B4-BE49-F238E27FC236}">
                <a16:creationId xmlns:a16="http://schemas.microsoft.com/office/drawing/2014/main" id="{E5DC78FF-DB55-4B5E-908D-6B9FB774D88B}"/>
              </a:ext>
            </a:extLst>
          </p:cNvPr>
          <p:cNvSpPr>
            <a:spLocks noGrp="1"/>
          </p:cNvSpPr>
          <p:nvPr>
            <p:ph idx="1"/>
          </p:nvPr>
        </p:nvSpPr>
        <p:spPr>
          <a:xfrm>
            <a:off x="565485" y="1308434"/>
            <a:ext cx="7483641" cy="3398044"/>
          </a:xfrm>
        </p:spPr>
        <p:txBody>
          <a:bodyPr/>
          <a:lstStyle/>
          <a:p>
            <a:r>
              <a:rPr lang="en-GB"/>
              <a:t>Charles </a:t>
            </a:r>
            <a:r>
              <a:rPr lang="en-GB" err="1"/>
              <a:t>LaPierre</a:t>
            </a:r>
            <a:r>
              <a:rPr lang="en-GB"/>
              <a:t> from </a:t>
            </a:r>
            <a:r>
              <a:rPr lang="en-GB" err="1"/>
              <a:t>Benetech</a:t>
            </a:r>
            <a:r>
              <a:rPr lang="en-GB"/>
              <a:t>: </a:t>
            </a:r>
            <a:r>
              <a:rPr lang="en-GB">
                <a:hlinkClick r:id="rId3"/>
              </a:rPr>
              <a:t>charlesl@benetech.org</a:t>
            </a:r>
            <a:endParaRPr lang="en-GB"/>
          </a:p>
          <a:p>
            <a:r>
              <a:rPr lang="en-GB"/>
              <a:t>Gregorio Pellegrino from Fondazione LIA: </a:t>
            </a:r>
            <a:r>
              <a:rPr lang="en-GB">
                <a:hlinkClick r:id="rId4"/>
              </a:rPr>
              <a:t>gregorio.pellegrino@fondazionelia.org</a:t>
            </a:r>
            <a:endParaRPr lang="en-GB"/>
          </a:p>
          <a:p>
            <a:r>
              <a:rPr lang="en-GB"/>
              <a:t>Valerie Morrison from CIDI: </a:t>
            </a:r>
            <a:r>
              <a:rPr lang="en-GB">
                <a:hlinkClick r:id="rId5"/>
              </a:rPr>
              <a:t>valerie.morrison@design.gatech.edu</a:t>
            </a:r>
            <a:endParaRPr lang="en-GB"/>
          </a:p>
        </p:txBody>
      </p:sp>
    </p:spTree>
    <p:extLst>
      <p:ext uri="{BB962C8B-B14F-4D97-AF65-F5344CB8AC3E}">
        <p14:creationId xmlns:p14="http://schemas.microsoft.com/office/powerpoint/2010/main" val="393313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BAF8-A2E3-6C4A-8129-85F613E9064E}"/>
              </a:ext>
            </a:extLst>
          </p:cNvPr>
          <p:cNvSpPr>
            <a:spLocks noGrp="1"/>
          </p:cNvSpPr>
          <p:nvPr>
            <p:ph type="title"/>
          </p:nvPr>
        </p:nvSpPr>
        <p:spPr/>
        <p:txBody>
          <a:bodyPr/>
          <a:lstStyle/>
          <a:p>
            <a:r>
              <a:rPr lang="en-US"/>
              <a:t>Image Descriptions</a:t>
            </a:r>
          </a:p>
        </p:txBody>
      </p:sp>
      <p:sp>
        <p:nvSpPr>
          <p:cNvPr id="3" name="Content Placeholder 2">
            <a:extLst>
              <a:ext uri="{FF2B5EF4-FFF2-40B4-BE49-F238E27FC236}">
                <a16:creationId xmlns:a16="http://schemas.microsoft.com/office/drawing/2014/main" id="{6CACD6F4-F06A-E341-860E-05231A08D1B0}"/>
              </a:ext>
            </a:extLst>
          </p:cNvPr>
          <p:cNvSpPr>
            <a:spLocks noGrp="1"/>
          </p:cNvSpPr>
          <p:nvPr>
            <p:ph sz="half" idx="1"/>
          </p:nvPr>
        </p:nvSpPr>
        <p:spPr>
          <a:xfrm>
            <a:off x="457200" y="1200150"/>
            <a:ext cx="8229600" cy="3398044"/>
          </a:xfrm>
        </p:spPr>
        <p:txBody>
          <a:bodyPr/>
          <a:lstStyle/>
          <a:p>
            <a:pPr marL="0" indent="0">
              <a:buNone/>
            </a:pPr>
            <a:r>
              <a:rPr lang="en-GB" sz="4000"/>
              <a:t>By: Valerie Morrison</a:t>
            </a:r>
          </a:p>
          <a:p>
            <a:pPr marL="0" indent="0">
              <a:buNone/>
            </a:pPr>
            <a:r>
              <a:rPr lang="en-GB" sz="4000" err="1"/>
              <a:t>Center</a:t>
            </a:r>
            <a:r>
              <a:rPr lang="en-GB" sz="4000"/>
              <a:t> for Inclusive Design &amp; Innovation, Georgia Institute of Technology</a:t>
            </a:r>
          </a:p>
          <a:p>
            <a:endParaRPr lang="en-US"/>
          </a:p>
        </p:txBody>
      </p:sp>
    </p:spTree>
    <p:extLst>
      <p:ext uri="{BB962C8B-B14F-4D97-AF65-F5344CB8AC3E}">
        <p14:creationId xmlns:p14="http://schemas.microsoft.com/office/powerpoint/2010/main" val="92466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63C1-9E12-4551-9DEC-8A6900784EDE}"/>
              </a:ext>
            </a:extLst>
          </p:cNvPr>
          <p:cNvSpPr>
            <a:spLocks noGrp="1"/>
          </p:cNvSpPr>
          <p:nvPr>
            <p:ph type="title"/>
          </p:nvPr>
        </p:nvSpPr>
        <p:spPr>
          <a:xfrm>
            <a:off x="457200" y="208360"/>
            <a:ext cx="8229600" cy="877490"/>
          </a:xfrm>
        </p:spPr>
        <p:txBody>
          <a:bodyPr wrap="square" anchor="b">
            <a:normAutofit/>
          </a:bodyPr>
          <a:lstStyle/>
          <a:p>
            <a:r>
              <a:rPr lang="en-US" sz="3600"/>
              <a:t>How to Describe Images</a:t>
            </a:r>
            <a:endParaRPr lang="en-GB" sz="3600"/>
          </a:p>
        </p:txBody>
      </p:sp>
      <p:pic>
        <p:nvPicPr>
          <p:cNvPr id="4" name="Picture 3" descr="An enormous cat photoshopped into the waterfront of Constantinople. The cat is reclining on one elbow in a very human pose, and looking off into the distance.">
            <a:extLst>
              <a:ext uri="{FF2B5EF4-FFF2-40B4-BE49-F238E27FC236}">
                <a16:creationId xmlns:a16="http://schemas.microsoft.com/office/drawing/2014/main" id="{26C03555-8F5B-4D85-A70C-304C22ED3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84205"/>
            <a:ext cx="3851431" cy="3851431"/>
          </a:xfrm>
          <a:prstGeom prst="rect">
            <a:avLst/>
          </a:prstGeom>
          <a:noFill/>
        </p:spPr>
      </p:pic>
      <p:sp>
        <p:nvSpPr>
          <p:cNvPr id="3" name="Content Placeholder 2">
            <a:extLst>
              <a:ext uri="{FF2B5EF4-FFF2-40B4-BE49-F238E27FC236}">
                <a16:creationId xmlns:a16="http://schemas.microsoft.com/office/drawing/2014/main" id="{E12256D7-24AF-45C0-A889-C46B2B4B26BF}"/>
              </a:ext>
            </a:extLst>
          </p:cNvPr>
          <p:cNvSpPr>
            <a:spLocks noGrp="1"/>
          </p:cNvSpPr>
          <p:nvPr>
            <p:ph sz="half" idx="2"/>
          </p:nvPr>
        </p:nvSpPr>
        <p:spPr>
          <a:xfrm>
            <a:off x="4648200" y="1200150"/>
            <a:ext cx="4038600" cy="3398044"/>
          </a:xfrm>
        </p:spPr>
        <p:txBody>
          <a:bodyPr wrap="square" anchor="t">
            <a:normAutofit/>
          </a:bodyPr>
          <a:lstStyle/>
          <a:p>
            <a:pPr lvl="0">
              <a:lnSpc>
                <a:spcPct val="90000"/>
              </a:lnSpc>
              <a:buFont typeface="Wingdings" panose="05000000000000000000" pitchFamily="2" charset="2"/>
              <a:buChar char="q"/>
            </a:pPr>
            <a:r>
              <a:rPr lang="en-US" sz="2400"/>
              <a:t>First summarize what you see in one general informative sentence.</a:t>
            </a:r>
          </a:p>
          <a:p>
            <a:pPr lvl="0">
              <a:lnSpc>
                <a:spcPct val="90000"/>
              </a:lnSpc>
              <a:buFont typeface="Wingdings" panose="05000000000000000000" pitchFamily="2" charset="2"/>
              <a:buChar char="q"/>
            </a:pPr>
            <a:r>
              <a:rPr lang="en-US" sz="2400"/>
              <a:t>Keep your description neutral and informative. </a:t>
            </a:r>
          </a:p>
          <a:p>
            <a:pPr lvl="0">
              <a:lnSpc>
                <a:spcPct val="90000"/>
              </a:lnSpc>
              <a:buFont typeface="Wingdings" panose="05000000000000000000" pitchFamily="2" charset="2"/>
              <a:buChar char="q"/>
            </a:pPr>
            <a:r>
              <a:rPr lang="en-US" sz="2400"/>
              <a:t>Use proper grammar, spelling and punctuation.</a:t>
            </a:r>
          </a:p>
          <a:p>
            <a:pPr lvl="0">
              <a:lnSpc>
                <a:spcPct val="90000"/>
              </a:lnSpc>
              <a:buFont typeface="Wingdings" panose="05000000000000000000" pitchFamily="2" charset="2"/>
              <a:buChar char="q"/>
            </a:pPr>
            <a:r>
              <a:rPr lang="en-US" sz="2400"/>
              <a:t>Avoid acronyms and symbols.</a:t>
            </a:r>
          </a:p>
        </p:txBody>
      </p:sp>
    </p:spTree>
    <p:extLst>
      <p:ext uri="{BB962C8B-B14F-4D97-AF65-F5344CB8AC3E}">
        <p14:creationId xmlns:p14="http://schemas.microsoft.com/office/powerpoint/2010/main" val="1841846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E11A-C4D6-412A-9CFF-0C2A6D213B34}"/>
              </a:ext>
            </a:extLst>
          </p:cNvPr>
          <p:cNvSpPr>
            <a:spLocks noGrp="1"/>
          </p:cNvSpPr>
          <p:nvPr>
            <p:ph type="title"/>
          </p:nvPr>
        </p:nvSpPr>
        <p:spPr>
          <a:xfrm>
            <a:off x="457200" y="208360"/>
            <a:ext cx="8229600" cy="877490"/>
          </a:xfrm>
        </p:spPr>
        <p:txBody>
          <a:bodyPr wrap="square" anchor="b">
            <a:normAutofit/>
          </a:bodyPr>
          <a:lstStyle/>
          <a:p>
            <a:r>
              <a:rPr lang="en-US" sz="3600"/>
              <a:t>How Much Is Too Much?</a:t>
            </a:r>
          </a:p>
        </p:txBody>
      </p:sp>
      <p:pic>
        <p:nvPicPr>
          <p:cNvPr id="5" name="Picture 6" descr="The Twitter bluebird logo.">
            <a:extLst>
              <a:ext uri="{FF2B5EF4-FFF2-40B4-BE49-F238E27FC236}">
                <a16:creationId xmlns:a16="http://schemas.microsoft.com/office/drawing/2014/main" id="{EB6BD7D8-9E56-416E-AE3C-076A9BD2C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37875" y="1655065"/>
            <a:ext cx="3228622" cy="26151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51816B57-911E-4DBC-9E49-5C9E93418D8E}"/>
              </a:ext>
            </a:extLst>
          </p:cNvPr>
          <p:cNvSpPr>
            <a:spLocks noGrp="1"/>
          </p:cNvSpPr>
          <p:nvPr>
            <p:ph sz="half" idx="2"/>
          </p:nvPr>
        </p:nvSpPr>
        <p:spPr>
          <a:xfrm>
            <a:off x="4648200" y="1200149"/>
            <a:ext cx="4038600" cy="3564355"/>
          </a:xfrm>
        </p:spPr>
        <p:txBody>
          <a:bodyPr wrap="square" anchor="t">
            <a:normAutofit/>
          </a:bodyPr>
          <a:lstStyle/>
          <a:p>
            <a:pPr>
              <a:lnSpc>
                <a:spcPct val="90000"/>
              </a:lnSpc>
              <a:buFont typeface="Wingdings" panose="05000000000000000000" pitchFamily="2" charset="2"/>
              <a:buChar char="q"/>
            </a:pPr>
            <a:r>
              <a:rPr lang="en-US" sz="2200"/>
              <a:t>Best practice is 125 characters, or the length of a Tweet. </a:t>
            </a:r>
          </a:p>
          <a:p>
            <a:pPr>
              <a:lnSpc>
                <a:spcPct val="90000"/>
              </a:lnSpc>
              <a:buFont typeface="Wingdings" panose="05000000000000000000" pitchFamily="2" charset="2"/>
              <a:buChar char="q"/>
            </a:pPr>
            <a:r>
              <a:rPr lang="en-US" sz="2200"/>
              <a:t>The default setting for JAWS screen reading software pauses after 250 characters.</a:t>
            </a:r>
          </a:p>
          <a:p>
            <a:pPr>
              <a:lnSpc>
                <a:spcPct val="90000"/>
              </a:lnSpc>
              <a:buFont typeface="Wingdings" panose="05000000000000000000" pitchFamily="2" charset="2"/>
              <a:buChar char="q"/>
            </a:pPr>
            <a:r>
              <a:rPr lang="en-US" sz="2200"/>
              <a:t>However, depending on purpose or audience, alt text can get quite long. </a:t>
            </a:r>
          </a:p>
        </p:txBody>
      </p:sp>
    </p:spTree>
    <p:extLst>
      <p:ext uri="{BB962C8B-B14F-4D97-AF65-F5344CB8AC3E}">
        <p14:creationId xmlns:p14="http://schemas.microsoft.com/office/powerpoint/2010/main" val="167267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CD3E-3016-498E-BFF8-F07200064735}"/>
              </a:ext>
            </a:extLst>
          </p:cNvPr>
          <p:cNvSpPr>
            <a:spLocks noGrp="1"/>
          </p:cNvSpPr>
          <p:nvPr>
            <p:ph type="title"/>
          </p:nvPr>
        </p:nvSpPr>
        <p:spPr/>
        <p:txBody>
          <a:bodyPr/>
          <a:lstStyle/>
          <a:p>
            <a:r>
              <a:rPr lang="en-US"/>
              <a:t>General Tips</a:t>
            </a:r>
          </a:p>
        </p:txBody>
      </p:sp>
      <p:sp>
        <p:nvSpPr>
          <p:cNvPr id="3" name="Content Placeholder 2">
            <a:extLst>
              <a:ext uri="{FF2B5EF4-FFF2-40B4-BE49-F238E27FC236}">
                <a16:creationId xmlns:a16="http://schemas.microsoft.com/office/drawing/2014/main" id="{C3448142-6716-45CC-8D8B-3FD10EE32CC0}"/>
              </a:ext>
            </a:extLst>
          </p:cNvPr>
          <p:cNvSpPr>
            <a:spLocks noGrp="1"/>
          </p:cNvSpPr>
          <p:nvPr>
            <p:ph idx="1"/>
          </p:nvPr>
        </p:nvSpPr>
        <p:spPr>
          <a:xfrm>
            <a:off x="356616" y="1200150"/>
            <a:ext cx="8677656" cy="3847338"/>
          </a:xfrm>
        </p:spPr>
        <p:txBody>
          <a:bodyPr/>
          <a:lstStyle/>
          <a:p>
            <a:pPr>
              <a:lnSpc>
                <a:spcPct val="110000"/>
              </a:lnSpc>
              <a:buFont typeface="Wingdings" panose="05000000000000000000" pitchFamily="2" charset="2"/>
              <a:buChar char="q"/>
              <a:defRPr/>
            </a:pPr>
            <a:r>
              <a:rPr lang="en-US" sz="2200"/>
              <a:t>Always use proper grammar, spelling, and punctuation, and do not include any hard line breaks in your image description.</a:t>
            </a:r>
          </a:p>
          <a:p>
            <a:pPr>
              <a:lnSpc>
                <a:spcPct val="110000"/>
              </a:lnSpc>
              <a:buFont typeface="Wingdings" panose="05000000000000000000" pitchFamily="2" charset="2"/>
              <a:buChar char="q"/>
              <a:defRPr/>
            </a:pPr>
            <a:r>
              <a:rPr lang="en-US" sz="2200"/>
              <a:t>Work from general to specific to provide a framework for the listener, keeping in mind that long descriptions may be cut off.</a:t>
            </a:r>
          </a:p>
          <a:p>
            <a:pPr>
              <a:lnSpc>
                <a:spcPct val="110000"/>
              </a:lnSpc>
              <a:buFont typeface="Wingdings" panose="05000000000000000000" pitchFamily="2" charset="2"/>
              <a:buChar char="q"/>
              <a:defRPr/>
            </a:pPr>
            <a:r>
              <a:rPr lang="en-US" sz="2200"/>
              <a:t>Provide information in multiple modalities if possible, such as adding captions as well as alt text description.</a:t>
            </a:r>
          </a:p>
          <a:p>
            <a:pPr>
              <a:lnSpc>
                <a:spcPct val="110000"/>
              </a:lnSpc>
              <a:buFont typeface="Wingdings" panose="05000000000000000000" pitchFamily="2" charset="2"/>
              <a:buChar char="q"/>
              <a:defRPr/>
            </a:pPr>
            <a:r>
              <a:rPr lang="en-US" sz="2200"/>
              <a:t>Try to reduce redundancy when possible. If the surrounding text describes the image, your description can be brief.</a:t>
            </a:r>
          </a:p>
        </p:txBody>
      </p:sp>
    </p:spTree>
    <p:extLst>
      <p:ext uri="{BB962C8B-B14F-4D97-AF65-F5344CB8AC3E}">
        <p14:creationId xmlns:p14="http://schemas.microsoft.com/office/powerpoint/2010/main" val="1594294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F680-6E2F-4B2E-8AC6-DA791A90537F}"/>
              </a:ext>
            </a:extLst>
          </p:cNvPr>
          <p:cNvSpPr>
            <a:spLocks noGrp="1"/>
          </p:cNvSpPr>
          <p:nvPr>
            <p:ph type="title"/>
          </p:nvPr>
        </p:nvSpPr>
        <p:spPr/>
        <p:txBody>
          <a:bodyPr/>
          <a:lstStyle/>
          <a:p>
            <a:r>
              <a:rPr lang="en-US" sz="3600"/>
              <a:t>Simple Images</a:t>
            </a:r>
          </a:p>
        </p:txBody>
      </p:sp>
      <p:sp>
        <p:nvSpPr>
          <p:cNvPr id="3" name="Content Placeholder 2">
            <a:extLst>
              <a:ext uri="{FF2B5EF4-FFF2-40B4-BE49-F238E27FC236}">
                <a16:creationId xmlns:a16="http://schemas.microsoft.com/office/drawing/2014/main" id="{4AA06C30-F631-42A6-BA09-911515AA7ADE}"/>
              </a:ext>
            </a:extLst>
          </p:cNvPr>
          <p:cNvSpPr>
            <a:spLocks noGrp="1"/>
          </p:cNvSpPr>
          <p:nvPr>
            <p:ph sz="half" idx="1"/>
          </p:nvPr>
        </p:nvSpPr>
        <p:spPr>
          <a:xfrm>
            <a:off x="544369" y="3262967"/>
            <a:ext cx="2827421" cy="1143000"/>
          </a:xfrm>
        </p:spPr>
        <p:txBody>
          <a:bodyPr/>
          <a:lstStyle/>
          <a:p>
            <a:pPr marL="0" indent="0">
              <a:buNone/>
            </a:pPr>
            <a:r>
              <a:rPr lang="en-US" sz="1800"/>
              <a:t>Photographs of people just need a name: </a:t>
            </a:r>
            <a:r>
              <a:rPr lang="en-US" sz="1800">
                <a:solidFill>
                  <a:srgbClr val="002060"/>
                </a:solidFill>
              </a:rPr>
              <a:t>Martin Luther King, Jr.</a:t>
            </a:r>
          </a:p>
        </p:txBody>
      </p:sp>
      <p:pic>
        <p:nvPicPr>
          <p:cNvPr id="5" name="Content Placeholder 5" descr="Martin Luther King, Jr.">
            <a:extLst>
              <a:ext uri="{FF2B5EF4-FFF2-40B4-BE49-F238E27FC236}">
                <a16:creationId xmlns:a16="http://schemas.microsoft.com/office/drawing/2014/main" id="{929A5122-B069-4373-B45B-DE0C6C855AB0}"/>
              </a:ext>
            </a:extLst>
          </p:cNvPr>
          <p:cNvPicPr>
            <a:picLocks noChangeAspect="1"/>
          </p:cNvPicPr>
          <p:nvPr/>
        </p:nvPicPr>
        <p:blipFill>
          <a:blip r:embed="rId2"/>
          <a:stretch>
            <a:fillRect/>
          </a:stretch>
        </p:blipFill>
        <p:spPr>
          <a:xfrm>
            <a:off x="544369" y="1163617"/>
            <a:ext cx="2375921" cy="2009351"/>
          </a:xfrm>
          <a:prstGeom prst="rect">
            <a:avLst/>
          </a:prstGeom>
        </p:spPr>
      </p:pic>
      <p:sp>
        <p:nvSpPr>
          <p:cNvPr id="4" name="Content Placeholder 3" descr="A magnified image of the human coronavirus.">
            <a:extLst>
              <a:ext uri="{FF2B5EF4-FFF2-40B4-BE49-F238E27FC236}">
                <a16:creationId xmlns:a16="http://schemas.microsoft.com/office/drawing/2014/main" id="{A9D21DF7-6A3A-4680-BF4C-3131D3DD1429}"/>
              </a:ext>
            </a:extLst>
          </p:cNvPr>
          <p:cNvSpPr>
            <a:spLocks noGrp="1"/>
          </p:cNvSpPr>
          <p:nvPr>
            <p:ph sz="half" idx="2"/>
          </p:nvPr>
        </p:nvSpPr>
        <p:spPr>
          <a:xfrm>
            <a:off x="3952431" y="3284344"/>
            <a:ext cx="5191569" cy="1876003"/>
          </a:xfrm>
        </p:spPr>
        <p:txBody>
          <a:bodyPr/>
          <a:lstStyle/>
          <a:p>
            <a:pPr marL="0" fontAlgn="auto">
              <a:spcAft>
                <a:spcPts val="800"/>
              </a:spcAft>
              <a:buNone/>
              <a:defRPr/>
            </a:pPr>
            <a:r>
              <a:rPr lang="en-US" sz="1800"/>
              <a:t>Simple graphics can often be described in one sentence: </a:t>
            </a:r>
            <a:r>
              <a:rPr lang="en-US" sz="1800">
                <a:solidFill>
                  <a:srgbClr val="002060"/>
                </a:solidFill>
              </a:rPr>
              <a:t>A magnified image of the human coronavirus. </a:t>
            </a:r>
          </a:p>
          <a:p>
            <a:pPr marL="0" fontAlgn="auto">
              <a:spcAft>
                <a:spcPts val="0"/>
              </a:spcAft>
              <a:buNone/>
              <a:defRPr/>
            </a:pPr>
            <a:r>
              <a:rPr lang="en-US" sz="1800"/>
              <a:t>Note: further details about its appearance could be added depending on audience and context.</a:t>
            </a:r>
          </a:p>
        </p:txBody>
      </p:sp>
      <p:pic>
        <p:nvPicPr>
          <p:cNvPr id="6" name="Picture 5" descr="A magnified image of the human coronavirus.">
            <a:extLst>
              <a:ext uri="{FF2B5EF4-FFF2-40B4-BE49-F238E27FC236}">
                <a16:creationId xmlns:a16="http://schemas.microsoft.com/office/drawing/2014/main" id="{CCD56F19-B20D-49CA-A737-639A2AEE91F7}"/>
              </a:ext>
            </a:extLst>
          </p:cNvPr>
          <p:cNvPicPr>
            <a:picLocks noChangeAspect="1"/>
          </p:cNvPicPr>
          <p:nvPr/>
        </p:nvPicPr>
        <p:blipFill>
          <a:blip r:embed="rId3"/>
          <a:stretch>
            <a:fillRect/>
          </a:stretch>
        </p:blipFill>
        <p:spPr>
          <a:xfrm>
            <a:off x="3952431" y="1163617"/>
            <a:ext cx="2603817" cy="2026113"/>
          </a:xfrm>
          <a:prstGeom prst="rect">
            <a:avLst/>
          </a:prstGeom>
        </p:spPr>
      </p:pic>
    </p:spTree>
    <p:extLst>
      <p:ext uri="{BB962C8B-B14F-4D97-AF65-F5344CB8AC3E}">
        <p14:creationId xmlns:p14="http://schemas.microsoft.com/office/powerpoint/2010/main" val="1606333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7BB2-6C68-4F89-B2AD-E921C599BF18}"/>
              </a:ext>
            </a:extLst>
          </p:cNvPr>
          <p:cNvSpPr>
            <a:spLocks noGrp="1"/>
          </p:cNvSpPr>
          <p:nvPr>
            <p:ph type="title"/>
          </p:nvPr>
        </p:nvSpPr>
        <p:spPr>
          <a:xfrm>
            <a:off x="457200" y="208360"/>
            <a:ext cx="8229600" cy="877490"/>
          </a:xfrm>
        </p:spPr>
        <p:txBody>
          <a:bodyPr wrap="square" anchor="b">
            <a:normAutofit/>
          </a:bodyPr>
          <a:lstStyle/>
          <a:p>
            <a:r>
              <a:rPr lang="en-US" sz="3600"/>
              <a:t>Graphs</a:t>
            </a:r>
          </a:p>
        </p:txBody>
      </p:sp>
      <p:pic>
        <p:nvPicPr>
          <p:cNvPr id="4" name="Picture 5" descr="A bar graph titled U.S. Population by Race that compares the percentages of Black, Hispanic, White, and Other races in the United States for the years 1990, 2000, projected 2025, and projected 2050.  In 1990, there were 76% White, 9% Hispanic, 12% Black, and 3% Other. &#10;">
            <a:extLst>
              <a:ext uri="{FF2B5EF4-FFF2-40B4-BE49-F238E27FC236}">
                <a16:creationId xmlns:a16="http://schemas.microsoft.com/office/drawing/2014/main" id="{60C56DCB-5598-46C1-BF9C-C2B47FAAF6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200149"/>
            <a:ext cx="3621505" cy="38121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A3B2223-AF0D-45CB-ACFF-AA2E41FB3DB9}"/>
              </a:ext>
            </a:extLst>
          </p:cNvPr>
          <p:cNvSpPr>
            <a:spLocks noGrp="1"/>
          </p:cNvSpPr>
          <p:nvPr>
            <p:ph sz="half" idx="2"/>
          </p:nvPr>
        </p:nvSpPr>
        <p:spPr>
          <a:xfrm>
            <a:off x="4186989" y="1200149"/>
            <a:ext cx="4812632" cy="3812111"/>
          </a:xfrm>
        </p:spPr>
        <p:txBody>
          <a:bodyPr wrap="square" anchor="t">
            <a:noAutofit/>
          </a:bodyPr>
          <a:lstStyle/>
          <a:p>
            <a:pPr marL="0" indent="0">
              <a:lnSpc>
                <a:spcPct val="90000"/>
              </a:lnSpc>
              <a:buNone/>
            </a:pPr>
            <a:r>
              <a:rPr lang="en-US" sz="2000"/>
              <a:t>Work from general to specific. Begin by naming the type of graph and title. Then describe the horizontal and vertical axes if applicable. Finally, describe the data.</a:t>
            </a:r>
            <a:br>
              <a:rPr lang="en-US" sz="2000"/>
            </a:br>
            <a:br>
              <a:rPr lang="en-US" sz="2000"/>
            </a:br>
            <a:r>
              <a:rPr lang="en-US" sz="2000">
                <a:solidFill>
                  <a:srgbClr val="002060"/>
                </a:solidFill>
              </a:rPr>
              <a:t>A bar graph titled U.S. Population by Race that compares the percentages of Black, Hispanic, White, and Other races in the United States for the years 1990, 2000, projected 2025, and projected 2050.  In 1990, there were 76% White, 9% Hispanic, 12% Black, and 3% Other. In 2000, there were…</a:t>
            </a:r>
          </a:p>
        </p:txBody>
      </p:sp>
    </p:spTree>
    <p:extLst>
      <p:ext uri="{BB962C8B-B14F-4D97-AF65-F5344CB8AC3E}">
        <p14:creationId xmlns:p14="http://schemas.microsoft.com/office/powerpoint/2010/main" val="58563830"/>
      </p:ext>
    </p:extLst>
  </p:cSld>
  <p:clrMapOvr>
    <a:masterClrMapping/>
  </p:clrMapOvr>
</p:sld>
</file>

<file path=ppt/theme/theme1.xml><?xml version="1.0" encoding="utf-8"?>
<a:theme xmlns:a="http://schemas.openxmlformats.org/drawingml/2006/main" name="Presentation_level">
  <a:themeElements>
    <a:clrScheme name="Custom 27">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Leve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78F83B3EE6F34F8C8CEE2712533BEB" ma:contentTypeVersion="12" ma:contentTypeDescription="Create a new document." ma:contentTypeScope="" ma:versionID="5509f126feda860b9ef6e22c5863cfbe">
  <xsd:schema xmlns:xsd="http://www.w3.org/2001/XMLSchema" xmlns:xs="http://www.w3.org/2001/XMLSchema" xmlns:p="http://schemas.microsoft.com/office/2006/metadata/properties" xmlns:ns2="cca373d1-332c-4216-9e4a-3c49ea854ba0" xmlns:ns3="e7d089c6-2f48-4a7a-80bd-27aef5729c3b" targetNamespace="http://schemas.microsoft.com/office/2006/metadata/properties" ma:root="true" ma:fieldsID="945c59c3fde2dff88e8171d920a690f2" ns2:_="" ns3:_="">
    <xsd:import namespace="cca373d1-332c-4216-9e4a-3c49ea854ba0"/>
    <xsd:import namespace="e7d089c6-2f48-4a7a-80bd-27aef5729c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373d1-332c-4216-9e4a-3c49ea854b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d089c6-2f48-4a7a-80bd-27aef5729c3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F0D1AF-67A9-40E6-9F11-470CF4E22995}">
  <ds:schemaRefs>
    <ds:schemaRef ds:uri="http://schemas.microsoft.com/sharepoint/v3/contenttype/forms"/>
  </ds:schemaRefs>
</ds:datastoreItem>
</file>

<file path=customXml/itemProps2.xml><?xml version="1.0" encoding="utf-8"?>
<ds:datastoreItem xmlns:ds="http://schemas.openxmlformats.org/officeDocument/2006/customXml" ds:itemID="{45C15236-0FD5-4C05-9685-FF9EB70D8373}">
  <ds:schemaRefs>
    <ds:schemaRef ds:uri="http://schemas.microsoft.com/office/2006/documentManagement/types"/>
    <ds:schemaRef ds:uri="http://schemas.microsoft.com/office/infopath/2007/PartnerControls"/>
    <ds:schemaRef ds:uri="http://purl.org/dc/dcmitype/"/>
    <ds:schemaRef ds:uri="db0060c0-fb2f-4b2a-9a94-13e01a0c2ad8"/>
    <ds:schemaRef ds:uri="http://purl.org/dc/elements/1.1/"/>
    <ds:schemaRef ds:uri="http://schemas.microsoft.com/office/2006/metadata/properties"/>
    <ds:schemaRef ds:uri="http://www.w3.org/XML/1998/namespace"/>
    <ds:schemaRef ds:uri="http://schemas.openxmlformats.org/package/2006/metadata/core-properties"/>
    <ds:schemaRef ds:uri="c35b73f1-e599-49ab-aafb-f6d7b2556808"/>
    <ds:schemaRef ds:uri="http://purl.org/dc/terms/"/>
  </ds:schemaRefs>
</ds:datastoreItem>
</file>

<file path=customXml/itemProps3.xml><?xml version="1.0" encoding="utf-8"?>
<ds:datastoreItem xmlns:ds="http://schemas.openxmlformats.org/officeDocument/2006/customXml" ds:itemID="{8FEB9FC0-F62E-4E21-A0EB-C8A912D17386}"/>
</file>

<file path=docProps/app.xml><?xml version="1.0" encoding="utf-8"?>
<Properties xmlns="http://schemas.openxmlformats.org/officeDocument/2006/extended-properties" xmlns:vt="http://schemas.openxmlformats.org/officeDocument/2006/docPropsVTypes">
  <Template>Presentation_level</Template>
  <TotalTime>4</TotalTime>
  <Words>3187</Words>
  <Application>Microsoft Office PowerPoint</Application>
  <PresentationFormat>On-screen Show (16:9)</PresentationFormat>
  <Paragraphs>208</Paragraphs>
  <Slides>38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Wingdings</vt:lpstr>
      <vt:lpstr>Atkinson Hyperlegible</vt:lpstr>
      <vt:lpstr>Times New Roman</vt:lpstr>
      <vt:lpstr>Arial</vt:lpstr>
      <vt:lpstr>Presentation_level</vt:lpstr>
      <vt:lpstr>Describing Images in Publications</vt:lpstr>
      <vt:lpstr>Your panel</vt:lpstr>
      <vt:lpstr>Overview</vt:lpstr>
      <vt:lpstr>Image Descriptions</vt:lpstr>
      <vt:lpstr>How to Describe Images</vt:lpstr>
      <vt:lpstr>How Much Is Too Much?</vt:lpstr>
      <vt:lpstr>General Tips</vt:lpstr>
      <vt:lpstr>Simple Images</vt:lpstr>
      <vt:lpstr>Graphs</vt:lpstr>
      <vt:lpstr>Focus on Meaning</vt:lpstr>
      <vt:lpstr>Implied Visual Information</vt:lpstr>
      <vt:lpstr>Consider Cognitive Load</vt:lpstr>
      <vt:lpstr>DIAGRAM Center – Tools, Tips, &amp; Training</vt:lpstr>
      <vt:lpstr>DIAGRAM Center – Image Descriptions</vt:lpstr>
      <vt:lpstr>POET Image Description Training Tool</vt:lpstr>
      <vt:lpstr>Accessible Image Sample Book</vt:lpstr>
      <vt:lpstr>General / Specific Description Guidance</vt:lpstr>
      <vt:lpstr>Diagrammar</vt:lpstr>
      <vt:lpstr>Using AI to automate image description</vt:lpstr>
      <vt:lpstr>Different tools available on the market</vt:lpstr>
      <vt:lpstr>Available tools</vt:lpstr>
      <vt:lpstr>But…</vt:lpstr>
      <vt:lpstr>And we’ve found that</vt:lpstr>
      <vt:lpstr>So…</vt:lpstr>
      <vt:lpstr>Our process</vt:lpstr>
      <vt:lpstr>Accuracy of results</vt:lpstr>
      <vt:lpstr>Next steps</vt:lpstr>
      <vt:lpstr>Publisher approaches</vt:lpstr>
      <vt:lpstr>Kogan Page</vt:lpstr>
      <vt:lpstr>Kogan Page</vt:lpstr>
      <vt:lpstr>Macmillan Learning</vt:lpstr>
      <vt:lpstr>Macmillan Learning</vt:lpstr>
      <vt:lpstr>John Wiley &amp; Sons</vt:lpstr>
      <vt:lpstr>John Wiley &amp; Sons</vt:lpstr>
      <vt:lpstr>W.W. Norton</vt:lpstr>
      <vt:lpstr>W.W. Norton</vt:lpstr>
      <vt:lpstr>Thank you</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Orme</dc:creator>
  <cp:lastModifiedBy>Dave Gunn</cp:lastModifiedBy>
  <cp:revision>1</cp:revision>
  <cp:lastPrinted>2018-04-23T12:10:28Z</cp:lastPrinted>
  <dcterms:created xsi:type="dcterms:W3CDTF">2016-09-30T11:45:11Z</dcterms:created>
  <dcterms:modified xsi:type="dcterms:W3CDTF">2020-06-22T20:43:18Z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TC060874521033</vt:lpwstr>
  </property>
  <property fmtid="{D5CDD505-2E9C-101B-9397-08002B2CF9AE}" pid="3" name="ContentTypeId">
    <vt:lpwstr>0x0101009978F83B3EE6F34F8C8CEE2712533BEB</vt:lpwstr>
  </property>
</Properties>
</file>