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3657" r:id="rId4"/>
  </p:sldMasterIdLst>
  <p:notesMasterIdLst>
    <p:notesMasterId r:id="rId26"/>
  </p:notesMasterIdLst>
  <p:handoutMasterIdLst>
    <p:handoutMasterId r:id="rId27"/>
  </p:handoutMasterIdLst>
  <p:sldIdLst>
    <p:sldId id="412" r:id="rId5"/>
    <p:sldId id="328" r:id="rId6"/>
    <p:sldId id="391" r:id="rId7"/>
    <p:sldId id="395" r:id="rId8"/>
    <p:sldId id="392"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1" r:id="rId23"/>
    <p:sldId id="281" r:id="rId24"/>
    <p:sldId id="327" r:id="rId25"/>
  </p:sldIdLst>
  <p:sldSz cx="9144000" cy="5143500" type="screen16x9"/>
  <p:notesSz cx="7010400" cy="9296400"/>
  <p:embeddedFontLst>
    <p:embeddedFont>
      <p:font typeface="Atkinson Hyperlegible" pitchFamily="2" charset="0"/>
      <p:regular r:id="rId28"/>
      <p:bold r:id="rId29"/>
      <p:italic r:id="rId30"/>
      <p:boldItalic r:id="rId31"/>
    </p:embeddedFont>
  </p:embeddedFont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lly Dedecker" initials="SD" lastIdx="70" clrIdx="0"/>
  <p:cmAuthor id="14" name="Brian O'Leary" initials="BO" lastIdx="0" clrIdx="14"/>
  <p:cmAuthor id="1" name="Kat Meyer" initials="" lastIdx="0" clrIdx="1"/>
  <p:cmAuthor id="15" name="Peter Balis" initials="PB" lastIdx="1" clrIdx="15"/>
  <p:cmAuthor id="16" name="Julie Blattberg" initials="" lastIdx="58" clrIdx="16"/>
  <p:cmAuthor id="13" name="BISG Inc" initials="BI [12]" lastIdx="1" clrIdx="13"/>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E5E5E3"/>
    <a:srgbClr val="CFCFCD"/>
    <a:srgbClr val="0D94CF"/>
    <a:srgbClr val="FF9966"/>
    <a:srgbClr val="414042"/>
    <a:srgbClr val="C6D0D2"/>
    <a:srgbClr val="89B30B"/>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C1E809-C379-E741-B631-859CED021A6C}" v="29" dt="2020-06-03T11:23:10.370"/>
    <p1510:client id="{2F2DEFC8-E554-4621-8A2B-D1955E7140F0}" v="284" dt="2020-06-03T12:21:26.0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9"/>
    <p:restoredTop sz="94694"/>
  </p:normalViewPr>
  <p:slideViewPr>
    <p:cSldViewPr snapToGrid="0">
      <p:cViewPr varScale="1">
        <p:scale>
          <a:sx n="150" d="100"/>
          <a:sy n="150" d="100"/>
        </p:scale>
        <p:origin x="150" y="732"/>
      </p:cViewPr>
      <p:guideLst>
        <p:guide orient="horz" pos="2160"/>
        <p:guide pos="2880"/>
        <p:guide orient="horz" pos="1620"/>
      </p:guideLst>
    </p:cSldViewPr>
  </p:slideViewPr>
  <p:notesTextViewPr>
    <p:cViewPr>
      <p:scale>
        <a:sx n="3" d="2"/>
        <a:sy n="3" d="2"/>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1.fntdata"/><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8CF44AA-4744-6646-82AB-C70B26E17357}" type="datetimeFigureOut">
              <a:rPr lang="en-US" smtClean="0"/>
              <a:t>6/5/2020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091A948-991E-154C-B8DA-470907FE1357}" type="slidenum">
              <a:rPr lang="en-US" smtClean="0"/>
              <a:t>‹#›</a:t>
            </a:fld>
            <a:endParaRPr lang="en-US"/>
          </a:p>
        </p:txBody>
      </p:sp>
    </p:spTree>
    <p:extLst>
      <p:ext uri="{BB962C8B-B14F-4D97-AF65-F5344CB8AC3E}">
        <p14:creationId xmlns:p14="http://schemas.microsoft.com/office/powerpoint/2010/main" val="28614181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2355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28D9DAB4-01EC-4B0C-A643-E9764FC72C27}" type="slidenum">
              <a:rPr lang="en-US"/>
              <a:pPr/>
              <a:t>‹#›</a:t>
            </a:fld>
            <a:endParaRPr lang="en-US"/>
          </a:p>
        </p:txBody>
      </p:sp>
    </p:spTree>
    <p:extLst>
      <p:ext uri="{BB962C8B-B14F-4D97-AF65-F5344CB8AC3E}">
        <p14:creationId xmlns:p14="http://schemas.microsoft.com/office/powerpoint/2010/main" val="101704514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3D1613-EF39-4022-B076-CE74A55DA908}" type="slidenum">
              <a:rPr lang="en-US"/>
              <a:pPr/>
              <a:t>1</a:t>
            </a:fld>
            <a:endParaRPr lang="en-US"/>
          </a:p>
        </p:txBody>
      </p:sp>
      <p:sp>
        <p:nvSpPr>
          <p:cNvPr id="24578" name="Rectangle 2"/>
          <p:cNvSpPr>
            <a:spLocks noGrp="1" noRot="1" noChangeAspect="1" noChangeArrowheads="1" noTextEdit="1"/>
          </p:cNvSpPr>
          <p:nvPr>
            <p:ph type="sldImg"/>
          </p:nvPr>
        </p:nvSpPr>
        <p:spPr>
          <a:xfrm>
            <a:off x="406400" y="696913"/>
            <a:ext cx="6197600" cy="3486150"/>
          </a:xfrm>
          <a:ln/>
        </p:spPr>
      </p:sp>
      <p:sp>
        <p:nvSpPr>
          <p:cNvPr id="24579" name="Rectangle 3"/>
          <p:cNvSpPr>
            <a:spLocks noGrp="1" noChangeArrowheads="1"/>
          </p:cNvSpPr>
          <p:nvPr>
            <p:ph type="body" idx="1"/>
          </p:nvPr>
        </p:nvSpPr>
        <p:spPr/>
        <p:txBody>
          <a:bodyPr/>
          <a:lstStyle/>
          <a:p>
            <a:endParaRPr lang="en-US" sz="2000"/>
          </a:p>
          <a:p>
            <a:endParaRPr lang="en-US" sz="2000"/>
          </a:p>
        </p:txBody>
      </p:sp>
    </p:spTree>
    <p:extLst>
      <p:ext uri="{BB962C8B-B14F-4D97-AF65-F5344CB8AC3E}">
        <p14:creationId xmlns:p14="http://schemas.microsoft.com/office/powerpoint/2010/main" val="1462796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10</a:t>
            </a:fld>
            <a:endParaRPr lang="en-US"/>
          </a:p>
        </p:txBody>
      </p:sp>
    </p:spTree>
    <p:extLst>
      <p:ext uri="{BB962C8B-B14F-4D97-AF65-F5344CB8AC3E}">
        <p14:creationId xmlns:p14="http://schemas.microsoft.com/office/powerpoint/2010/main" val="723245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11</a:t>
            </a:fld>
            <a:endParaRPr lang="en-US"/>
          </a:p>
        </p:txBody>
      </p:sp>
    </p:spTree>
    <p:extLst>
      <p:ext uri="{BB962C8B-B14F-4D97-AF65-F5344CB8AC3E}">
        <p14:creationId xmlns:p14="http://schemas.microsoft.com/office/powerpoint/2010/main" val="723198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12</a:t>
            </a:fld>
            <a:endParaRPr lang="en-US"/>
          </a:p>
        </p:txBody>
      </p:sp>
    </p:spTree>
    <p:extLst>
      <p:ext uri="{BB962C8B-B14F-4D97-AF65-F5344CB8AC3E}">
        <p14:creationId xmlns:p14="http://schemas.microsoft.com/office/powerpoint/2010/main" val="1993841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13</a:t>
            </a:fld>
            <a:endParaRPr lang="en-US"/>
          </a:p>
        </p:txBody>
      </p:sp>
    </p:spTree>
    <p:extLst>
      <p:ext uri="{BB962C8B-B14F-4D97-AF65-F5344CB8AC3E}">
        <p14:creationId xmlns:p14="http://schemas.microsoft.com/office/powerpoint/2010/main" val="1597484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14</a:t>
            </a:fld>
            <a:endParaRPr lang="en-US"/>
          </a:p>
        </p:txBody>
      </p:sp>
    </p:spTree>
    <p:extLst>
      <p:ext uri="{BB962C8B-B14F-4D97-AF65-F5344CB8AC3E}">
        <p14:creationId xmlns:p14="http://schemas.microsoft.com/office/powerpoint/2010/main" val="36201250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15</a:t>
            </a:fld>
            <a:endParaRPr lang="en-US"/>
          </a:p>
        </p:txBody>
      </p:sp>
    </p:spTree>
    <p:extLst>
      <p:ext uri="{BB962C8B-B14F-4D97-AF65-F5344CB8AC3E}">
        <p14:creationId xmlns:p14="http://schemas.microsoft.com/office/powerpoint/2010/main" val="3625166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16</a:t>
            </a:fld>
            <a:endParaRPr lang="en-US"/>
          </a:p>
        </p:txBody>
      </p:sp>
    </p:spTree>
    <p:extLst>
      <p:ext uri="{BB962C8B-B14F-4D97-AF65-F5344CB8AC3E}">
        <p14:creationId xmlns:p14="http://schemas.microsoft.com/office/powerpoint/2010/main" val="2726311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17</a:t>
            </a:fld>
            <a:endParaRPr lang="en-US"/>
          </a:p>
        </p:txBody>
      </p:sp>
    </p:spTree>
    <p:extLst>
      <p:ext uri="{BB962C8B-B14F-4D97-AF65-F5344CB8AC3E}">
        <p14:creationId xmlns:p14="http://schemas.microsoft.com/office/powerpoint/2010/main" val="658686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18</a:t>
            </a:fld>
            <a:endParaRPr lang="en-US"/>
          </a:p>
        </p:txBody>
      </p:sp>
    </p:spTree>
    <p:extLst>
      <p:ext uri="{BB962C8B-B14F-4D97-AF65-F5344CB8AC3E}">
        <p14:creationId xmlns:p14="http://schemas.microsoft.com/office/powerpoint/2010/main" val="2876359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19</a:t>
            </a:fld>
            <a:endParaRPr lang="en-US"/>
          </a:p>
        </p:txBody>
      </p:sp>
    </p:spTree>
    <p:extLst>
      <p:ext uri="{BB962C8B-B14F-4D97-AF65-F5344CB8AC3E}">
        <p14:creationId xmlns:p14="http://schemas.microsoft.com/office/powerpoint/2010/main" val="2345492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2</a:t>
            </a:fld>
            <a:endParaRPr lang="en-US"/>
          </a:p>
        </p:txBody>
      </p:sp>
    </p:spTree>
    <p:extLst>
      <p:ext uri="{BB962C8B-B14F-4D97-AF65-F5344CB8AC3E}">
        <p14:creationId xmlns:p14="http://schemas.microsoft.com/office/powerpoint/2010/main" val="2494695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26:notes"/>
          <p:cNvSpPr txBox="1">
            <a:spLocks noGrp="1"/>
          </p:cNvSpPr>
          <p:nvPr>
            <p:ph type="body" idx="1"/>
          </p:nvPr>
        </p:nvSpPr>
        <p:spPr>
          <a:xfrm>
            <a:off x="701675" y="4416425"/>
            <a:ext cx="5607050" cy="4183063"/>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latin typeface="Atkinson Hyperlegible" pitchFamily="2" charset="0"/>
            </a:endParaRPr>
          </a:p>
        </p:txBody>
      </p:sp>
      <p:sp>
        <p:nvSpPr>
          <p:cNvPr id="323" name="Google Shape;323;p2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D9DAB4-01EC-4B0C-A643-E9764FC72C27}" type="slidenum">
              <a:rPr lang="en-US" smtClean="0"/>
              <a:pPr/>
              <a:t>21</a:t>
            </a:fld>
            <a:endParaRPr lang="en-US"/>
          </a:p>
        </p:txBody>
      </p:sp>
    </p:spTree>
    <p:extLst>
      <p:ext uri="{BB962C8B-B14F-4D97-AF65-F5344CB8AC3E}">
        <p14:creationId xmlns:p14="http://schemas.microsoft.com/office/powerpoint/2010/main" val="100941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Arial" charset="0"/>
                <a:ea typeface="+mn-ea"/>
                <a:cs typeface="+mn-cs"/>
              </a:rPr>
              <a:t>Tzviya</a:t>
            </a:r>
            <a:endParaRPr lang="en-GB" dirty="0"/>
          </a:p>
        </p:txBody>
      </p:sp>
      <p:sp>
        <p:nvSpPr>
          <p:cNvPr id="4" name="Slide Number Placeholder 3"/>
          <p:cNvSpPr>
            <a:spLocks noGrp="1"/>
          </p:cNvSpPr>
          <p:nvPr>
            <p:ph type="sldNum" sz="quarter" idx="5"/>
          </p:nvPr>
        </p:nvSpPr>
        <p:spPr/>
        <p:txBody>
          <a:bodyPr/>
          <a:lstStyle/>
          <a:p>
            <a:fld id="{28D9DAB4-01EC-4B0C-A643-E9764FC72C27}" type="slidenum">
              <a:rPr lang="en-US" smtClean="0"/>
              <a:pPr/>
              <a:t>3</a:t>
            </a:fld>
            <a:endParaRPr lang="en-US"/>
          </a:p>
        </p:txBody>
      </p:sp>
    </p:spTree>
    <p:extLst>
      <p:ext uri="{BB962C8B-B14F-4D97-AF65-F5344CB8AC3E}">
        <p14:creationId xmlns:p14="http://schemas.microsoft.com/office/powerpoint/2010/main" val="1317321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872b16c016_2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872b16c016_2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rtl="0"/>
            <a:r>
              <a:rPr lang="en-US" sz="1200" b="0" i="0" u="none" strike="noStrike" kern="1200" dirty="0">
                <a:solidFill>
                  <a:schemeClr val="tx1"/>
                </a:solidFill>
                <a:effectLst/>
                <a:latin typeface="Arial" charset="0"/>
                <a:ea typeface="+mn-ea"/>
                <a:cs typeface="+mn-cs"/>
              </a:rPr>
              <a:t>[Wendy] The publishing activity at the W3C is made up of a number of groups, which are all related to each other as part of the publishing activity.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The main groups today are the publishing working group, responsible for producing specifications for Publication Manifest and Audiobooks, the Publishing Business Group, whose role is to translate what the W3C is doing for business, as well as foster outreach and community participation and information sharing, and the Publishing Community Group, whose role is to incubate new ideas to the point where they are mature enough to become specifications.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By the end of this year the PWG will be wrapping up its work, and in its place the proposed EPUB3 Working Group will begin work on bring EPUB 3.2 to the recommendation track (the official process all specifications go through at the W3C, which we’ll explain a little later). This also means we’ve decided to merge the EPUB3 community group, responsible for producing the EPUB3.2 revision, into the Publishing Community group in order to continue the good work they’ve done and foster a place for new ideas. One thing we hope the CG will help with is incubate some of the more experimental features for EPUB, and explore what a future revision might look like.</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The oversight comes from the Publishing Steering Committee, which is essentially the place that all of the chairs of the various groups meet with each other to discuss strategy, share what the groups are up to, and work on outreach efforts that might involve multiple groups. </a:t>
            </a:r>
            <a:endParaRPr lang="en-US" b="0" dirty="0">
              <a:effectLst/>
            </a:endParaRPr>
          </a:p>
          <a:p>
            <a:br>
              <a:rPr lang="en-US" dirty="0"/>
            </a:br>
            <a:endParaRPr dirty="0"/>
          </a:p>
        </p:txBody>
      </p:sp>
    </p:spTree>
    <p:extLst>
      <p:ext uri="{BB962C8B-B14F-4D97-AF65-F5344CB8AC3E}">
        <p14:creationId xmlns:p14="http://schemas.microsoft.com/office/powerpoint/2010/main" val="399280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Arial" charset="0"/>
                <a:ea typeface="+mn-ea"/>
                <a:cs typeface="+mn-cs"/>
              </a:rPr>
              <a:t>[Wendy]</a:t>
            </a:r>
            <a:endParaRPr lang="en-GB" dirty="0"/>
          </a:p>
        </p:txBody>
      </p:sp>
      <p:sp>
        <p:nvSpPr>
          <p:cNvPr id="4" name="Slide Number Placeholder 3"/>
          <p:cNvSpPr>
            <a:spLocks noGrp="1"/>
          </p:cNvSpPr>
          <p:nvPr>
            <p:ph type="sldNum" sz="quarter" idx="5"/>
          </p:nvPr>
        </p:nvSpPr>
        <p:spPr/>
        <p:txBody>
          <a:bodyPr/>
          <a:lstStyle/>
          <a:p>
            <a:fld id="{28D9DAB4-01EC-4B0C-A643-E9764FC72C27}" type="slidenum">
              <a:rPr lang="en-US" smtClean="0"/>
              <a:pPr/>
              <a:t>5</a:t>
            </a:fld>
            <a:endParaRPr lang="en-US"/>
          </a:p>
        </p:txBody>
      </p:sp>
    </p:spTree>
    <p:extLst>
      <p:ext uri="{BB962C8B-B14F-4D97-AF65-F5344CB8AC3E}">
        <p14:creationId xmlns:p14="http://schemas.microsoft.com/office/powerpoint/2010/main" val="10926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Arial" charset="0"/>
                <a:ea typeface="+mn-ea"/>
                <a:cs typeface="+mn-cs"/>
              </a:rPr>
              <a:t>[Dave] </a:t>
            </a:r>
            <a:br>
              <a:rPr lang="en-US" sz="1200" b="0" i="0" u="none" strike="noStrike" kern="1200" dirty="0">
                <a:solidFill>
                  <a:schemeClr val="tx1"/>
                </a:solidFill>
                <a:effectLst/>
                <a:latin typeface="Arial" charset="0"/>
                <a:ea typeface="+mn-ea"/>
                <a:cs typeface="+mn-cs"/>
              </a:rPr>
            </a:br>
            <a:r>
              <a:rPr lang="en-US" sz="1200" b="0" i="0" u="none" strike="noStrike" kern="1200" dirty="0">
                <a:solidFill>
                  <a:schemeClr val="tx1"/>
                </a:solidFill>
                <a:effectLst/>
                <a:latin typeface="Arial" charset="0"/>
                <a:ea typeface="+mn-ea"/>
                <a:cs typeface="+mn-cs"/>
              </a:rPr>
              <a:t>EPUB 3 seems pretty good to me. Why does it need to change? Why do we need an EPUB 3 Working Group?</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In the previous webinar in this series, my former Hachette Colleague Luc Audrain described EPUB 3.2 as "future-proof". But the future is hard to predict, as has become abundantly clear in the last seventy-seven days.</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Luc is correct in that EPUB was designed to evolve with the underlying web technologies. Yes, 3.2 is the best EPUB ever, but there's always room for improvement. Most of us are familiar with some of the challenges of EPUB. Many features are not supported by existing reading systems. Reading systems rewrite our files for good and bad reasons. There are hundreds of reading systems, with varying goals and capabilities. All this makes interoperability a huge challenge. </a:t>
            </a:r>
            <a:endParaRPr lang="en-US" b="0" dirty="0">
              <a:effectLst/>
            </a:endParaRPr>
          </a:p>
        </p:txBody>
      </p:sp>
      <p:sp>
        <p:nvSpPr>
          <p:cNvPr id="4" name="Slide Number Placeholder 3"/>
          <p:cNvSpPr>
            <a:spLocks noGrp="1"/>
          </p:cNvSpPr>
          <p:nvPr>
            <p:ph type="sldNum" sz="quarter" idx="5"/>
          </p:nvPr>
        </p:nvSpPr>
        <p:spPr/>
        <p:txBody>
          <a:bodyPr/>
          <a:lstStyle/>
          <a:p>
            <a:fld id="{28D9DAB4-01EC-4B0C-A643-E9764FC72C27}" type="slidenum">
              <a:rPr lang="en-US" smtClean="0"/>
              <a:pPr/>
              <a:t>6</a:t>
            </a:fld>
            <a:endParaRPr lang="en-US"/>
          </a:p>
        </p:txBody>
      </p:sp>
    </p:spTree>
    <p:extLst>
      <p:ext uri="{BB962C8B-B14F-4D97-AF65-F5344CB8AC3E}">
        <p14:creationId xmlns:p14="http://schemas.microsoft.com/office/powerpoint/2010/main" val="1832218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Arial" charset="0"/>
                <a:ea typeface="+mn-ea"/>
                <a:cs typeface="+mn-cs"/>
              </a:rPr>
              <a:t>[Dave]</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We want EPUB to be better. But now we have a new tool at our disposal: the W3C Process. The W3C has a long history of creating high-quality specs that are used around the world. Twenty-five years of collective experience in creating specs has been distilled into “The Process.” There are two fundamental concepts: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First, you must prove that every single feature in a specification is capable of being implemented. How do you do that? You write tests, and show that at least two independent implementations pass the tests. This idea is very powerful. A recipe that looks good on paper might taste terrible, or be impossible to make. How do you find out? You test it!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Second, the web, and by extension </a:t>
            </a:r>
            <a:r>
              <a:rPr lang="en-US" sz="1200" b="0" i="0" u="none" strike="noStrike" kern="1200" dirty="0" err="1">
                <a:solidFill>
                  <a:schemeClr val="tx1"/>
                </a:solidFill>
                <a:effectLst/>
                <a:latin typeface="Arial" charset="0"/>
                <a:ea typeface="+mn-ea"/>
                <a:cs typeface="+mn-cs"/>
              </a:rPr>
              <a:t>ebooks</a:t>
            </a:r>
            <a:r>
              <a:rPr lang="en-US" sz="1200" b="0" i="0" u="none" strike="noStrike" kern="1200" dirty="0">
                <a:solidFill>
                  <a:schemeClr val="tx1"/>
                </a:solidFill>
                <a:effectLst/>
                <a:latin typeface="Arial" charset="0"/>
                <a:ea typeface="+mn-ea"/>
                <a:cs typeface="+mn-cs"/>
              </a:rPr>
              <a:t>, are for everyone. W3C has the concept of “Horizontal Review,” where every spec is scrutinized to show it is accessible for all, works for every language and writing system, is secure, and preserves the privacy of its users. EPUB has always focused on accessibility, and EPUB 3 was partially driven by the need to expand support for many of the world’s languages, but there is always room for improvement.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There are political and administrative advantages to going through the full W3C process. Governments and other standards organizations are happier with such specs.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Of course, EPUB ultimately exists for readers, not for standards bodies or governments. And we do hope to incorporate some suggestions for new features from the community. And we also must be very careful with EPUB. We don’t want to break millions of existing books, and cause trouble for millions of existing readers. All existing valid EPUB 3.2 files will remain valid to EPUB 3.X, which is so new we don’t have it haven’t named yet :)</a:t>
            </a:r>
            <a:endParaRPr lang="en-US" b="0" dirty="0">
              <a:effectLst/>
            </a:endParaRPr>
          </a:p>
        </p:txBody>
      </p:sp>
      <p:sp>
        <p:nvSpPr>
          <p:cNvPr id="4" name="Slide Number Placeholder 3"/>
          <p:cNvSpPr>
            <a:spLocks noGrp="1"/>
          </p:cNvSpPr>
          <p:nvPr>
            <p:ph type="sldNum" sz="quarter" idx="5"/>
          </p:nvPr>
        </p:nvSpPr>
        <p:spPr/>
        <p:txBody>
          <a:bodyPr/>
          <a:lstStyle/>
          <a:p>
            <a:fld id="{28D9DAB4-01EC-4B0C-A643-E9764FC72C27}" type="slidenum">
              <a:rPr lang="en-US" smtClean="0"/>
              <a:pPr/>
              <a:t>7</a:t>
            </a:fld>
            <a:endParaRPr lang="en-US"/>
          </a:p>
        </p:txBody>
      </p:sp>
    </p:spTree>
    <p:extLst>
      <p:ext uri="{BB962C8B-B14F-4D97-AF65-F5344CB8AC3E}">
        <p14:creationId xmlns:p14="http://schemas.microsoft.com/office/powerpoint/2010/main" val="2766823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Arial" charset="0"/>
                <a:ea typeface="+mn-ea"/>
                <a:cs typeface="+mn-cs"/>
              </a:rPr>
              <a:t>[Dave] What sort of work will we work on in the working group? We will be working on testing: Identifying all the testable features in the spec, writing tests for those features, and running tests in many different reading systems.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We also hope to clarify how reading systems are supposed to present EPUBs. The current spec says surprisingly little about the obligations of reading systems, and it’s possible this is one cause of our lack of interoperability. </a:t>
            </a:r>
            <a:endParaRPr lang="en-US" b="0" dirty="0">
              <a:effectLst/>
            </a:endParaRPr>
          </a:p>
          <a:p>
            <a:pPr rtl="0"/>
            <a:br>
              <a:rPr lang="en-US" b="0" dirty="0">
                <a:effectLst/>
              </a:rPr>
            </a:br>
            <a:r>
              <a:rPr lang="en-US" sz="1200" b="0" i="0" u="none" strike="noStrike" kern="1200" dirty="0">
                <a:solidFill>
                  <a:schemeClr val="tx1"/>
                </a:solidFill>
                <a:effectLst/>
                <a:latin typeface="Arial" charset="0"/>
                <a:ea typeface="+mn-ea"/>
                <a:cs typeface="+mn-cs"/>
              </a:rPr>
              <a:t>And of course we hope for a new </a:t>
            </a:r>
            <a:r>
              <a:rPr lang="en-US" sz="1200" b="0" i="0" u="none" strike="noStrike" kern="1200" dirty="0" err="1">
                <a:solidFill>
                  <a:schemeClr val="tx1"/>
                </a:solidFill>
                <a:effectLst/>
                <a:latin typeface="Arial" charset="0"/>
                <a:ea typeface="+mn-ea"/>
                <a:cs typeface="+mn-cs"/>
              </a:rPr>
              <a:t>new</a:t>
            </a:r>
            <a:r>
              <a:rPr lang="en-US" sz="1200" b="0" i="0" u="none" strike="noStrike" kern="1200" dirty="0">
                <a:solidFill>
                  <a:schemeClr val="tx1"/>
                </a:solidFill>
                <a:effectLst/>
                <a:latin typeface="Arial" charset="0"/>
                <a:ea typeface="+mn-ea"/>
                <a:cs typeface="+mn-cs"/>
              </a:rPr>
              <a:t> features. As we learned in the survey, scripting in EPUB is still confusing, and most reading systems aren’t willing to implement it. I’ve been hearing calls for full-bleed images in EPUBs </a:t>
            </a:r>
            <a:endParaRPr lang="en-US" b="0" dirty="0">
              <a:effectLst/>
            </a:endParaRPr>
          </a:p>
        </p:txBody>
      </p:sp>
      <p:sp>
        <p:nvSpPr>
          <p:cNvPr id="4" name="Slide Number Placeholder 3"/>
          <p:cNvSpPr>
            <a:spLocks noGrp="1"/>
          </p:cNvSpPr>
          <p:nvPr>
            <p:ph type="sldNum" sz="quarter" idx="5"/>
          </p:nvPr>
        </p:nvSpPr>
        <p:spPr/>
        <p:txBody>
          <a:bodyPr/>
          <a:lstStyle/>
          <a:p>
            <a:fld id="{28D9DAB4-01EC-4B0C-A643-E9764FC72C27}" type="slidenum">
              <a:rPr lang="en-US" smtClean="0"/>
              <a:pPr/>
              <a:t>8</a:t>
            </a:fld>
            <a:endParaRPr lang="en-US"/>
          </a:p>
        </p:txBody>
      </p:sp>
    </p:spTree>
    <p:extLst>
      <p:ext uri="{BB962C8B-B14F-4D97-AF65-F5344CB8AC3E}">
        <p14:creationId xmlns:p14="http://schemas.microsoft.com/office/powerpoint/2010/main" val="754441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Arial" charset="0"/>
                <a:ea typeface="+mn-ea"/>
                <a:cs typeface="+mn-cs"/>
              </a:rPr>
              <a:t>[Tzviya]</a:t>
            </a:r>
            <a:endParaRPr lang="en-GB" dirty="0"/>
          </a:p>
        </p:txBody>
      </p:sp>
      <p:sp>
        <p:nvSpPr>
          <p:cNvPr id="4" name="Slide Number Placeholder 3"/>
          <p:cNvSpPr>
            <a:spLocks noGrp="1"/>
          </p:cNvSpPr>
          <p:nvPr>
            <p:ph type="sldNum" sz="quarter" idx="5"/>
          </p:nvPr>
        </p:nvSpPr>
        <p:spPr/>
        <p:txBody>
          <a:bodyPr/>
          <a:lstStyle/>
          <a:p>
            <a:fld id="{28D9DAB4-01EC-4B0C-A643-E9764FC72C27}" type="slidenum">
              <a:rPr lang="en-US" smtClean="0"/>
              <a:pPr/>
              <a:t>9</a:t>
            </a:fld>
            <a:endParaRPr lang="en-US"/>
          </a:p>
        </p:txBody>
      </p:sp>
    </p:spTree>
    <p:extLst>
      <p:ext uri="{BB962C8B-B14F-4D97-AF65-F5344CB8AC3E}">
        <p14:creationId xmlns:p14="http://schemas.microsoft.com/office/powerpoint/2010/main" val="808492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0" y="1771650"/>
            <a:ext cx="9144000" cy="1833896"/>
          </a:xfrm>
        </p:spPr>
        <p:txBody>
          <a:bodyPr/>
          <a:lstStyle>
            <a:lvl1pPr algn="ctr">
              <a:defRPr sz="6400">
                <a:solidFill>
                  <a:srgbClr val="414042"/>
                </a:solidFill>
                <a:latin typeface="Atkinson Hyperlegible" pitchFamily="2" charset="0"/>
              </a:defRPr>
            </a:lvl1pPr>
          </a:lstStyle>
          <a:p>
            <a:pPr lvl="0"/>
            <a:r>
              <a:rPr lang="en-US" noProof="0"/>
              <a:t>Click to edit Master title style</a:t>
            </a:r>
          </a:p>
        </p:txBody>
      </p:sp>
      <p:sp>
        <p:nvSpPr>
          <p:cNvPr id="16387" name="Rectangle 3"/>
          <p:cNvSpPr>
            <a:spLocks noGrp="1" noChangeArrowheads="1"/>
          </p:cNvSpPr>
          <p:nvPr>
            <p:ph type="subTitle" idx="1" hasCustomPrompt="1"/>
          </p:nvPr>
        </p:nvSpPr>
        <p:spPr>
          <a:xfrm>
            <a:off x="2514600" y="4088810"/>
            <a:ext cx="4038600" cy="957262"/>
          </a:xfrm>
        </p:spPr>
        <p:txBody>
          <a:bodyPr/>
          <a:lstStyle>
            <a:lvl1pPr marL="0" indent="0" algn="ctr">
              <a:buFont typeface="Wingdings" pitchFamily="2" charset="2"/>
              <a:buNone/>
              <a:defRPr sz="3000"/>
            </a:lvl1pPr>
          </a:lstStyle>
          <a:p>
            <a:pPr lvl="0"/>
            <a:r>
              <a:rPr lang="en-US" noProof="0"/>
              <a:t>[date]</a:t>
            </a:r>
          </a:p>
        </p:txBody>
      </p:sp>
      <p:sp>
        <p:nvSpPr>
          <p:cNvPr id="16390" name="Rectangle 6"/>
          <p:cNvSpPr>
            <a:spLocks noGrp="1" noChangeArrowheads="1"/>
          </p:cNvSpPr>
          <p:nvPr>
            <p:ph type="sldNum" sz="quarter" idx="4"/>
          </p:nvPr>
        </p:nvSpPr>
        <p:spPr/>
        <p:txBody>
          <a:bodyPr/>
          <a:lstStyle>
            <a:lvl1pPr>
              <a:defRPr/>
            </a:lvl1pPr>
          </a:lstStyle>
          <a:p>
            <a:fld id="{59ED0D9B-BCDB-476B-9EF1-C219DB8232D9}" type="slidenum">
              <a:rPr lang="en-US"/>
              <a:pPr/>
              <a:t>‹#›</a:t>
            </a:fld>
            <a:endParaRPr lang="en-US"/>
          </a:p>
        </p:txBody>
      </p:sp>
      <p:sp>
        <p:nvSpPr>
          <p:cNvPr id="16392" name="Rectangle 8" descr="Gold bar"/>
          <p:cNvSpPr>
            <a:spLocks noChangeArrowheads="1"/>
          </p:cNvSpPr>
          <p:nvPr/>
        </p:nvSpPr>
        <p:spPr bwMode="auto">
          <a:xfrm>
            <a:off x="223421" y="3714750"/>
            <a:ext cx="2870200" cy="151210"/>
          </a:xfrm>
          <a:prstGeom prst="rect">
            <a:avLst/>
          </a:prstGeom>
          <a:solidFill>
            <a:srgbClr val="0D94CF"/>
          </a:solidFill>
          <a:ln>
            <a:solidFill>
              <a:srgbClr val="0D94CF"/>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393" name="Rectangle 9" descr="Orange bar"/>
          <p:cNvSpPr>
            <a:spLocks noChangeArrowheads="1"/>
          </p:cNvSpPr>
          <p:nvPr/>
        </p:nvSpPr>
        <p:spPr bwMode="auto">
          <a:xfrm>
            <a:off x="3093621" y="3714750"/>
            <a:ext cx="2870200" cy="151210"/>
          </a:xfrm>
          <a:prstGeom prst="rect">
            <a:avLst/>
          </a:prstGeom>
          <a:solidFill>
            <a:srgbClr val="58595B"/>
          </a:solidFill>
          <a:ln>
            <a:solidFill>
              <a:srgbClr val="58595B"/>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394" name="Rectangle 10" descr="Slate bar"/>
          <p:cNvSpPr>
            <a:spLocks noChangeArrowheads="1"/>
          </p:cNvSpPr>
          <p:nvPr/>
        </p:nvSpPr>
        <p:spPr bwMode="auto">
          <a:xfrm>
            <a:off x="5938421" y="3714750"/>
            <a:ext cx="2870200" cy="151210"/>
          </a:xfrm>
          <a:prstGeom prst="rect">
            <a:avLst/>
          </a:prstGeom>
          <a:solidFill>
            <a:srgbClr val="89B30B"/>
          </a:solidFill>
          <a:ln>
            <a:solidFill>
              <a:srgbClr val="89B30B"/>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5" name="Footer Placeholder 4"/>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6" name="Slide Number Placeholder 5"/>
          <p:cNvSpPr>
            <a:spLocks noGrp="1"/>
          </p:cNvSpPr>
          <p:nvPr>
            <p:ph type="sldNum" sz="quarter" idx="12"/>
          </p:nvPr>
        </p:nvSpPr>
        <p:spPr/>
        <p:txBody>
          <a:bodyPr/>
          <a:lstStyle>
            <a:lvl1pPr>
              <a:defRPr/>
            </a:lvl1pPr>
          </a:lstStyle>
          <a:p>
            <a:fld id="{7FAB39A5-383C-4C1E-B15D-E12C08A058FE}" type="slidenum">
              <a:rPr lang="en-US"/>
              <a:pPr/>
              <a:t>‹#›</a:t>
            </a:fld>
            <a:endParaRPr lang="en-US"/>
          </a:p>
        </p:txBody>
      </p:sp>
      <p:sp>
        <p:nvSpPr>
          <p:cNvPr id="7" name="Line 8"/>
          <p:cNvSpPr>
            <a:spLocks noChangeShapeType="1"/>
          </p:cNvSpPr>
          <p:nvPr userDrawn="1"/>
        </p:nvSpPr>
        <p:spPr bwMode="auto">
          <a:xfrm>
            <a:off x="457200" y="1085850"/>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15814221"/>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8360"/>
            <a:ext cx="2057400" cy="438983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8360"/>
            <a:ext cx="6019800" cy="43898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5" name="Footer Placeholder 4"/>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6" name="Slide Number Placeholder 5"/>
          <p:cNvSpPr>
            <a:spLocks noGrp="1"/>
          </p:cNvSpPr>
          <p:nvPr>
            <p:ph type="sldNum" sz="quarter" idx="12"/>
          </p:nvPr>
        </p:nvSpPr>
        <p:spPr/>
        <p:txBody>
          <a:bodyPr/>
          <a:lstStyle>
            <a:lvl1pPr>
              <a:defRPr/>
            </a:lvl1pPr>
          </a:lstStyle>
          <a:p>
            <a:fld id="{00F4CA57-A104-46CB-B20B-6286CFBCF274}" type="slidenum">
              <a:rPr lang="en-US"/>
              <a:pPr/>
              <a:t>‹#›</a:t>
            </a:fld>
            <a:endParaRPr lang="en-US"/>
          </a:p>
        </p:txBody>
      </p:sp>
    </p:spTree>
    <p:extLst>
      <p:ext uri="{BB962C8B-B14F-4D97-AF65-F5344CB8AC3E}">
        <p14:creationId xmlns:p14="http://schemas.microsoft.com/office/powerpoint/2010/main" val="4234754555"/>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60"/>
            <a:ext cx="8229600" cy="854869"/>
          </a:xfrm>
        </p:spPr>
        <p:txBody>
          <a:bodyPr/>
          <a:lstStyle/>
          <a:p>
            <a:r>
              <a:rPr lang="en-US"/>
              <a:t>Click to edit Master title style</a:t>
            </a:r>
          </a:p>
        </p:txBody>
      </p:sp>
      <p:sp>
        <p:nvSpPr>
          <p:cNvPr id="3" name="Text Placeholder 2"/>
          <p:cNvSpPr>
            <a:spLocks noGrp="1"/>
          </p:cNvSpPr>
          <p:nvPr>
            <p:ph type="body" sz="half" idx="1"/>
          </p:nvPr>
        </p:nvSpPr>
        <p:spPr>
          <a:xfrm>
            <a:off x="457200" y="1200150"/>
            <a:ext cx="4038600" cy="3398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200151"/>
            <a:ext cx="4038600" cy="1641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2956322"/>
            <a:ext cx="4038600" cy="1641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7" name="Footer Placeholder 6"/>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8" name="Slide Number Placeholder 7"/>
          <p:cNvSpPr>
            <a:spLocks noGrp="1"/>
          </p:cNvSpPr>
          <p:nvPr>
            <p:ph type="sldNum" sz="quarter" idx="12"/>
          </p:nvPr>
        </p:nvSpPr>
        <p:spPr>
          <a:xfrm>
            <a:off x="6553200" y="4686300"/>
            <a:ext cx="2133600" cy="342900"/>
          </a:xfrm>
        </p:spPr>
        <p:txBody>
          <a:bodyPr/>
          <a:lstStyle>
            <a:lvl1pPr>
              <a:defRPr/>
            </a:lvl1pPr>
          </a:lstStyle>
          <a:p>
            <a:fld id="{2DAD04CB-67C6-4DA5-8463-036D7B9243B7}" type="slidenum">
              <a:rPr lang="en-US"/>
              <a:pPr/>
              <a:t>‹#›</a:t>
            </a:fld>
            <a:endParaRPr lang="en-US"/>
          </a:p>
        </p:txBody>
      </p:sp>
      <p:sp>
        <p:nvSpPr>
          <p:cNvPr id="9" name="Line 8"/>
          <p:cNvSpPr>
            <a:spLocks noChangeShapeType="1"/>
          </p:cNvSpPr>
          <p:nvPr userDrawn="1"/>
        </p:nvSpPr>
        <p:spPr bwMode="auto">
          <a:xfrm>
            <a:off x="457200" y="1085850"/>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55595838"/>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60"/>
            <a:ext cx="8229600" cy="854869"/>
          </a:xfrm>
        </p:spPr>
        <p:txBody>
          <a:bodyPr/>
          <a:lstStyle/>
          <a:p>
            <a:r>
              <a:rPr lang="en-US"/>
              <a:t>Click to edit Master title style</a:t>
            </a:r>
          </a:p>
        </p:txBody>
      </p:sp>
      <p:sp>
        <p:nvSpPr>
          <p:cNvPr id="3" name="Text Placeholder 2"/>
          <p:cNvSpPr>
            <a:spLocks noGrp="1"/>
          </p:cNvSpPr>
          <p:nvPr>
            <p:ph type="body" sz="half" idx="1"/>
          </p:nvPr>
        </p:nvSpPr>
        <p:spPr>
          <a:xfrm>
            <a:off x="457200" y="1200150"/>
            <a:ext cx="4038600" cy="3398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200150"/>
            <a:ext cx="4038600" cy="3398044"/>
          </a:xfrm>
        </p:spPr>
        <p:txBody>
          <a:bodyPr/>
          <a:lstStyle/>
          <a:p>
            <a:r>
              <a:rPr lang="en-US"/>
              <a:t>Click icon to add clip art</a:t>
            </a:r>
          </a:p>
        </p:txBody>
      </p:sp>
      <p:sp>
        <p:nvSpPr>
          <p:cNvPr id="5" name="Date Placeholder 4"/>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6" name="Footer Placeholder 5"/>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7" name="Slide Number Placeholder 6"/>
          <p:cNvSpPr>
            <a:spLocks noGrp="1"/>
          </p:cNvSpPr>
          <p:nvPr>
            <p:ph type="sldNum" sz="quarter" idx="12"/>
          </p:nvPr>
        </p:nvSpPr>
        <p:spPr>
          <a:xfrm>
            <a:off x="6553200" y="4686300"/>
            <a:ext cx="2133600" cy="342900"/>
          </a:xfrm>
        </p:spPr>
        <p:txBody>
          <a:bodyPr/>
          <a:lstStyle>
            <a:lvl1pPr>
              <a:defRPr/>
            </a:lvl1pPr>
          </a:lstStyle>
          <a:p>
            <a:fld id="{E60F0DFF-59C1-48D2-93BC-79534E5D7AB6}" type="slidenum">
              <a:rPr lang="en-US"/>
              <a:pPr/>
              <a:t>‹#›</a:t>
            </a:fld>
            <a:endParaRPr lang="en-US"/>
          </a:p>
        </p:txBody>
      </p:sp>
      <p:sp>
        <p:nvSpPr>
          <p:cNvPr id="8" name="Line 8"/>
          <p:cNvSpPr>
            <a:spLocks noChangeShapeType="1"/>
          </p:cNvSpPr>
          <p:nvPr userDrawn="1"/>
        </p:nvSpPr>
        <p:spPr bwMode="auto">
          <a:xfrm>
            <a:off x="457200" y="1085850"/>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331767773"/>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69786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60"/>
            <a:ext cx="8229600" cy="676311"/>
          </a:xfrm>
        </p:spPr>
        <p:txBody>
          <a:bodyPr/>
          <a:lstStyle>
            <a:lvl1pPr>
              <a:defRPr sz="3600">
                <a:latin typeface="Atkinson Hyperlegible"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tkinson Hyperlegible" pitchFamily="2" charset="0"/>
              </a:defRPr>
            </a:lvl1pPr>
            <a:lvl2pPr>
              <a:defRPr>
                <a:latin typeface="Atkinson Hyperlegible" pitchFamily="2" charset="0"/>
              </a:defRPr>
            </a:lvl2pPr>
            <a:lvl3pPr>
              <a:defRPr>
                <a:latin typeface="Atkinson Hyperlegible" pitchFamily="2" charset="0"/>
              </a:defRPr>
            </a:lvl3pPr>
            <a:lvl4pPr>
              <a:defRPr>
                <a:latin typeface="Atkinson Hyperlegible" pitchFamily="2" charset="0"/>
              </a:defRPr>
            </a:lvl4pPr>
            <a:lvl5pPr>
              <a:defRPr>
                <a:latin typeface="Atkinson Hyperlegible"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5" name="Footer Placeholder 4"/>
          <p:cNvSpPr>
            <a:spLocks noGrp="1"/>
          </p:cNvSpPr>
          <p:nvPr>
            <p:ph type="ftr" sz="quarter" idx="11"/>
          </p:nvPr>
        </p:nvSpPr>
        <p:spPr>
          <a:xfrm>
            <a:off x="3124200" y="4686300"/>
            <a:ext cx="2895600" cy="3429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8641D1-CF69-413C-AF7A-E3E0A5071BA7}" type="slidenum">
              <a:rPr lang="en-US"/>
              <a:pPr/>
              <a:t>‹#›</a:t>
            </a:fld>
            <a:endParaRPr lang="en-US"/>
          </a:p>
        </p:txBody>
      </p:sp>
      <p:sp>
        <p:nvSpPr>
          <p:cNvPr id="7" name="Line 8"/>
          <p:cNvSpPr>
            <a:spLocks noChangeShapeType="1"/>
          </p:cNvSpPr>
          <p:nvPr userDrawn="1"/>
        </p:nvSpPr>
        <p:spPr bwMode="auto">
          <a:xfrm>
            <a:off x="420624" y="884682"/>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773433774"/>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5" name="Footer Placeholder 4"/>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6" name="Slide Number Placeholder 5"/>
          <p:cNvSpPr>
            <a:spLocks noGrp="1"/>
          </p:cNvSpPr>
          <p:nvPr>
            <p:ph type="sldNum" sz="quarter" idx="12"/>
          </p:nvPr>
        </p:nvSpPr>
        <p:spPr/>
        <p:txBody>
          <a:bodyPr/>
          <a:lstStyle>
            <a:lvl1pPr>
              <a:defRPr/>
            </a:lvl1pPr>
          </a:lstStyle>
          <a:p>
            <a:fld id="{E4CF2BBB-7411-4874-A19A-8E5DEA92C9E6}" type="slidenum">
              <a:rPr lang="en-US"/>
              <a:pPr/>
              <a:t>‹#›</a:t>
            </a:fld>
            <a:endParaRPr lang="en-US"/>
          </a:p>
        </p:txBody>
      </p:sp>
    </p:spTree>
    <p:extLst>
      <p:ext uri="{BB962C8B-B14F-4D97-AF65-F5344CB8AC3E}">
        <p14:creationId xmlns:p14="http://schemas.microsoft.com/office/powerpoint/2010/main" val="903443614"/>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80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80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6" name="Footer Placeholder 5"/>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7" name="Slide Number Placeholder 6"/>
          <p:cNvSpPr>
            <a:spLocks noGrp="1"/>
          </p:cNvSpPr>
          <p:nvPr>
            <p:ph type="sldNum" sz="quarter" idx="12"/>
          </p:nvPr>
        </p:nvSpPr>
        <p:spPr/>
        <p:txBody>
          <a:bodyPr/>
          <a:lstStyle>
            <a:lvl1pPr>
              <a:defRPr/>
            </a:lvl1pPr>
          </a:lstStyle>
          <a:p>
            <a:fld id="{9BA7C3EF-5BC0-419B-BBD4-4F2491E4942F}" type="slidenum">
              <a:rPr lang="en-US"/>
              <a:pPr/>
              <a:t>‹#›</a:t>
            </a:fld>
            <a:endParaRPr lang="en-US"/>
          </a:p>
        </p:txBody>
      </p:sp>
      <p:sp>
        <p:nvSpPr>
          <p:cNvPr id="8" name="Line 8"/>
          <p:cNvSpPr>
            <a:spLocks noChangeShapeType="1"/>
          </p:cNvSpPr>
          <p:nvPr userDrawn="1"/>
        </p:nvSpPr>
        <p:spPr bwMode="auto">
          <a:xfrm>
            <a:off x="457200" y="1085850"/>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503134264"/>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8" name="Footer Placeholder 7"/>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9" name="Slide Number Placeholder 8"/>
          <p:cNvSpPr>
            <a:spLocks noGrp="1"/>
          </p:cNvSpPr>
          <p:nvPr>
            <p:ph type="sldNum" sz="quarter" idx="12"/>
          </p:nvPr>
        </p:nvSpPr>
        <p:spPr/>
        <p:txBody>
          <a:bodyPr/>
          <a:lstStyle>
            <a:lvl1pPr>
              <a:defRPr/>
            </a:lvl1pPr>
          </a:lstStyle>
          <a:p>
            <a:fld id="{6EAA040E-9FB1-4EE4-9030-546FA668C4DE}" type="slidenum">
              <a:rPr lang="en-US"/>
              <a:pPr/>
              <a:t>‹#›</a:t>
            </a:fld>
            <a:endParaRPr lang="en-US"/>
          </a:p>
        </p:txBody>
      </p:sp>
      <p:sp>
        <p:nvSpPr>
          <p:cNvPr id="10" name="Line 8"/>
          <p:cNvSpPr>
            <a:spLocks noChangeShapeType="1"/>
          </p:cNvSpPr>
          <p:nvPr userDrawn="1"/>
        </p:nvSpPr>
        <p:spPr bwMode="auto">
          <a:xfrm>
            <a:off x="457200" y="1085850"/>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407443182"/>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tkinson Hyperlegible" pitchFamily="2" charset="0"/>
              </a:defRPr>
            </a:lvl1p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fld id="{0761EAC1-94B8-4E7C-B4A7-D87FC09C25AB}" type="slidenum">
              <a:rPr lang="en-US"/>
              <a:pPr/>
              <a:t>‹#›</a:t>
            </a:fld>
            <a:endParaRPr lang="en-US"/>
          </a:p>
        </p:txBody>
      </p:sp>
      <p:sp>
        <p:nvSpPr>
          <p:cNvPr id="6" name="Line 8"/>
          <p:cNvSpPr>
            <a:spLocks noChangeShapeType="1"/>
          </p:cNvSpPr>
          <p:nvPr userDrawn="1"/>
        </p:nvSpPr>
        <p:spPr bwMode="auto">
          <a:xfrm>
            <a:off x="457200" y="1085850"/>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647711991"/>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3" name="Footer Placeholder 2"/>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4" name="Slide Number Placeholder 3"/>
          <p:cNvSpPr>
            <a:spLocks noGrp="1"/>
          </p:cNvSpPr>
          <p:nvPr>
            <p:ph type="sldNum" sz="quarter" idx="12"/>
          </p:nvPr>
        </p:nvSpPr>
        <p:spPr/>
        <p:txBody>
          <a:bodyPr/>
          <a:lstStyle>
            <a:lvl1pPr>
              <a:defRPr/>
            </a:lvl1pPr>
          </a:lstStyle>
          <a:p>
            <a:fld id="{5EC4E141-6451-4695-B651-29CC9641BE5E}" type="slidenum">
              <a:rPr lang="en-US"/>
              <a:pPr/>
              <a:t>‹#›</a:t>
            </a:fld>
            <a:endParaRPr lang="en-US"/>
          </a:p>
        </p:txBody>
      </p:sp>
    </p:spTree>
    <p:extLst>
      <p:ext uri="{BB962C8B-B14F-4D97-AF65-F5344CB8AC3E}">
        <p14:creationId xmlns:p14="http://schemas.microsoft.com/office/powerpoint/2010/main" val="584500712"/>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6" name="Footer Placeholder 5"/>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7" name="Slide Number Placeholder 6"/>
          <p:cNvSpPr>
            <a:spLocks noGrp="1"/>
          </p:cNvSpPr>
          <p:nvPr>
            <p:ph type="sldNum" sz="quarter" idx="12"/>
          </p:nvPr>
        </p:nvSpPr>
        <p:spPr/>
        <p:txBody>
          <a:bodyPr/>
          <a:lstStyle>
            <a:lvl1pPr>
              <a:defRPr/>
            </a:lvl1pPr>
          </a:lstStyle>
          <a:p>
            <a:fld id="{020F0E11-CB09-447C-95BE-1CC7FB6E05A5}" type="slidenum">
              <a:rPr lang="en-US"/>
              <a:pPr/>
              <a:t>‹#›</a:t>
            </a:fld>
            <a:endParaRPr lang="en-US"/>
          </a:p>
        </p:txBody>
      </p:sp>
      <p:sp>
        <p:nvSpPr>
          <p:cNvPr id="8" name="Line 8"/>
          <p:cNvSpPr>
            <a:spLocks noChangeShapeType="1"/>
          </p:cNvSpPr>
          <p:nvPr userDrawn="1"/>
        </p:nvSpPr>
        <p:spPr bwMode="auto">
          <a:xfrm>
            <a:off x="457200" y="1085850"/>
            <a:ext cx="8077200" cy="0"/>
          </a:xfrm>
          <a:prstGeom prst="line">
            <a:avLst/>
          </a:prstGeom>
          <a:noFill/>
          <a:ln w="19050">
            <a:solidFill>
              <a:srgbClr val="89B30B"/>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76196167"/>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686300"/>
            <a:ext cx="2133600" cy="342900"/>
          </a:xfrm>
          <a:prstGeom prst="rect">
            <a:avLst/>
          </a:prstGeom>
        </p:spPr>
        <p:txBody>
          <a:bodyPr/>
          <a:lstStyle>
            <a:lvl1pPr>
              <a:defRPr/>
            </a:lvl1pPr>
          </a:lstStyle>
          <a:p>
            <a:r>
              <a:rPr lang="en-US"/>
              <a:t>‹#›</a:t>
            </a:r>
          </a:p>
        </p:txBody>
      </p:sp>
      <p:sp>
        <p:nvSpPr>
          <p:cNvPr id="6" name="Footer Placeholder 5"/>
          <p:cNvSpPr>
            <a:spLocks noGrp="1"/>
          </p:cNvSpPr>
          <p:nvPr>
            <p:ph type="ftr" sz="quarter" idx="11"/>
          </p:nvPr>
        </p:nvSpPr>
        <p:spPr>
          <a:xfrm>
            <a:off x="3124200" y="4686300"/>
            <a:ext cx="2895600" cy="342900"/>
          </a:xfrm>
          <a:prstGeom prst="rect">
            <a:avLst/>
          </a:prstGeom>
        </p:spPr>
        <p:txBody>
          <a:bodyPr/>
          <a:lstStyle>
            <a:lvl1pPr>
              <a:defRPr/>
            </a:lvl1pPr>
          </a:lstStyle>
          <a:p>
            <a:r>
              <a:rPr lang="en-US"/>
              <a:t>© 2016, Book Industry Study Group, Inc. </a:t>
            </a:r>
          </a:p>
        </p:txBody>
      </p:sp>
      <p:sp>
        <p:nvSpPr>
          <p:cNvPr id="7" name="Slide Number Placeholder 6"/>
          <p:cNvSpPr>
            <a:spLocks noGrp="1"/>
          </p:cNvSpPr>
          <p:nvPr>
            <p:ph type="sldNum" sz="quarter" idx="12"/>
          </p:nvPr>
        </p:nvSpPr>
        <p:spPr/>
        <p:txBody>
          <a:bodyPr/>
          <a:lstStyle>
            <a:lvl1pPr>
              <a:defRPr/>
            </a:lvl1pPr>
          </a:lstStyle>
          <a:p>
            <a:fld id="{BE1406D9-C6FA-44AE-AD4E-563045C79586}" type="slidenum">
              <a:rPr lang="en-US"/>
              <a:pPr/>
              <a:t>‹#›</a:t>
            </a:fld>
            <a:endParaRPr lang="en-US"/>
          </a:p>
        </p:txBody>
      </p:sp>
    </p:spTree>
    <p:extLst>
      <p:ext uri="{BB962C8B-B14F-4D97-AF65-F5344CB8AC3E}">
        <p14:creationId xmlns:p14="http://schemas.microsoft.com/office/powerpoint/2010/main" val="3686820750"/>
      </p:ext>
    </p:extLst>
  </p:cSld>
  <p:clrMapOvr>
    <a:masterClrMapping/>
  </p:clrMapOvr>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08360"/>
            <a:ext cx="8229600" cy="8774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457200" y="1200150"/>
            <a:ext cx="8229600" cy="33980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6" name="Rectangle 6"/>
          <p:cNvSpPr>
            <a:spLocks noGrp="1" noChangeArrowheads="1"/>
          </p:cNvSpPr>
          <p:nvPr>
            <p:ph type="sldNum" sz="quarter" idx="4"/>
          </p:nvPr>
        </p:nvSpPr>
        <p:spPr bwMode="auto">
          <a:xfrm>
            <a:off x="6553200" y="211455"/>
            <a:ext cx="2133600" cy="3771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BAA41D02-A315-494A-B31D-FAC270823544}" type="slidenum">
              <a:rPr lang="en-US"/>
              <a:pPr/>
              <a:t>‹#›</a:t>
            </a:fld>
            <a:endParaRPr lang="en-US"/>
          </a:p>
        </p:txBody>
      </p:sp>
      <p:sp>
        <p:nvSpPr>
          <p:cNvPr id="15367" name="Rectangle 7" descr="Gold bar"/>
          <p:cNvSpPr>
            <a:spLocks noChangeArrowheads="1"/>
          </p:cNvSpPr>
          <p:nvPr/>
        </p:nvSpPr>
        <p:spPr bwMode="auto">
          <a:xfrm>
            <a:off x="0" y="0"/>
            <a:ext cx="228600" cy="1714500"/>
          </a:xfrm>
          <a:prstGeom prst="rect">
            <a:avLst/>
          </a:prstGeom>
          <a:solidFill>
            <a:srgbClr val="0D94CF"/>
          </a:solidFill>
          <a:ln>
            <a:solidFill>
              <a:srgbClr val="0D94CF"/>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5369" name="Rectangle 9" descr="Orange bar"/>
          <p:cNvSpPr>
            <a:spLocks noChangeArrowheads="1"/>
          </p:cNvSpPr>
          <p:nvPr/>
        </p:nvSpPr>
        <p:spPr bwMode="auto">
          <a:xfrm>
            <a:off x="0" y="1714500"/>
            <a:ext cx="228600" cy="1714500"/>
          </a:xfrm>
          <a:prstGeom prst="rect">
            <a:avLst/>
          </a:prstGeom>
          <a:solidFill>
            <a:srgbClr val="58595B"/>
          </a:solidFill>
          <a:ln>
            <a:solidFill>
              <a:srgbClr val="58595B"/>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5370" name="Rectangle 10" descr="Slate bar"/>
          <p:cNvSpPr>
            <a:spLocks noChangeArrowheads="1"/>
          </p:cNvSpPr>
          <p:nvPr/>
        </p:nvSpPr>
        <p:spPr bwMode="auto">
          <a:xfrm>
            <a:off x="0" y="3429000"/>
            <a:ext cx="228600" cy="1714500"/>
          </a:xfrm>
          <a:prstGeom prst="rect">
            <a:avLst/>
          </a:prstGeom>
          <a:solidFill>
            <a:srgbClr val="89B30B"/>
          </a:solidFill>
          <a:ln>
            <a:solidFill>
              <a:srgbClr val="89B30B"/>
            </a:solidFill>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mc:AlternateContent xmlns:mc="http://schemas.openxmlformats.org/markup-compatibility/2006" xmlns:p14="http://schemas.microsoft.com/office/powerpoint/2010/main">
    <mc:Choice Requires="p14">
      <p:transition spd="med" p14:dur="700">
        <p:dissolve/>
      </p:transition>
    </mc:Choice>
    <mc:Fallback xmlns="">
      <p:transition spd="med">
        <p:dissolve/>
      </p:transition>
    </mc:Fallback>
  </mc:AlternateContent>
  <p:hf sldNum="0" hdr="0" ftr="0" dt="0"/>
  <p:txStyles>
    <p:titleStyle>
      <a:lvl1pPr algn="l" rtl="0" eaLnBrk="1" fontAlgn="base" hangingPunct="1">
        <a:spcBef>
          <a:spcPct val="0"/>
        </a:spcBef>
        <a:spcAft>
          <a:spcPct val="0"/>
        </a:spcAft>
        <a:defRPr sz="4400">
          <a:solidFill>
            <a:srgbClr val="414042"/>
          </a:solidFill>
          <a:latin typeface="Atkinson Hyperlegible" pitchFamily="2" charset="0"/>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rgbClr val="0D94CF"/>
        </a:buClr>
        <a:buSzPct val="75000"/>
        <a:buFont typeface="Wingdings" pitchFamily="2" charset="2"/>
        <a:buChar char="p"/>
        <a:defRPr sz="2800">
          <a:solidFill>
            <a:schemeClr val="tx1"/>
          </a:solidFill>
          <a:latin typeface="Atkinson Hyperlegible" pitchFamily="2" charset="0"/>
          <a:ea typeface="+mn-ea"/>
          <a:cs typeface="+mn-cs"/>
        </a:defRPr>
      </a:lvl1pPr>
      <a:lvl2pPr marL="742950" indent="-285750" algn="l" rtl="0" eaLnBrk="1" fontAlgn="base" hangingPunct="1">
        <a:spcBef>
          <a:spcPct val="20000"/>
        </a:spcBef>
        <a:spcAft>
          <a:spcPct val="0"/>
        </a:spcAft>
        <a:buClr>
          <a:srgbClr val="58595B"/>
        </a:buClr>
        <a:buSzPct val="75000"/>
        <a:buFont typeface="Wingdings" pitchFamily="2" charset="2"/>
        <a:buChar char="n"/>
        <a:defRPr sz="2400">
          <a:solidFill>
            <a:schemeClr val="tx1"/>
          </a:solidFill>
          <a:latin typeface="Atkinson Hyperlegible" pitchFamily="2" charset="0"/>
        </a:defRPr>
      </a:lvl2pPr>
      <a:lvl3pPr marL="1143000" indent="-228600" algn="l" rtl="0" eaLnBrk="1" fontAlgn="base" hangingPunct="1">
        <a:spcBef>
          <a:spcPct val="20000"/>
        </a:spcBef>
        <a:spcAft>
          <a:spcPct val="0"/>
        </a:spcAft>
        <a:buClr>
          <a:srgbClr val="89B30B"/>
        </a:buClr>
        <a:buSzPct val="65000"/>
        <a:buFont typeface="Wingdings" pitchFamily="2" charset="2"/>
        <a:buChar char="p"/>
        <a:defRPr sz="2000">
          <a:solidFill>
            <a:schemeClr val="tx1"/>
          </a:solidFill>
          <a:latin typeface="Atkinson Hyperlegible" pitchFamily="2" charset="0"/>
        </a:defRPr>
      </a:lvl3pPr>
      <a:lvl4pPr marL="1600200" indent="-228600" algn="l" rtl="0" eaLnBrk="1" fontAlgn="base" hangingPunct="1">
        <a:spcBef>
          <a:spcPct val="20000"/>
        </a:spcBef>
        <a:spcAft>
          <a:spcPct val="0"/>
        </a:spcAft>
        <a:buClr>
          <a:srgbClr val="0D94CF"/>
        </a:buClr>
        <a:buFont typeface="Wingdings" pitchFamily="2" charset="2"/>
        <a:buChar char="§"/>
        <a:defRPr>
          <a:solidFill>
            <a:schemeClr val="tx1"/>
          </a:solidFill>
          <a:latin typeface="Atkinson Hyperlegible" pitchFamily="2" charset="0"/>
        </a:defRPr>
      </a:lvl4pPr>
      <a:lvl5pPr marL="2057400" indent="-228600" algn="l" rtl="0" eaLnBrk="1" fontAlgn="base" hangingPunct="1">
        <a:spcBef>
          <a:spcPct val="20000"/>
        </a:spcBef>
        <a:spcAft>
          <a:spcPct val="0"/>
        </a:spcAft>
        <a:buClr>
          <a:srgbClr val="89B30B"/>
        </a:buClr>
        <a:buSzPct val="80000"/>
        <a:buFont typeface="Wingdings" pitchFamily="2" charset="2"/>
        <a:buChar char="§"/>
        <a:defRPr>
          <a:solidFill>
            <a:schemeClr val="tx1"/>
          </a:solidFill>
          <a:latin typeface="Atkinson Hyperlegible" pitchFamily="2" charset="0"/>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3.org/TR/wai-aria-practices-1.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3.org/WAI/G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w3.org/TR/dpub-aria-1.0/" TargetMode="External"/><Relationship Id="rId3" Type="http://schemas.openxmlformats.org/officeDocument/2006/relationships/hyperlink" Target="https://www.w3.org/blog/2020/05/publishingw3c-epub-survey-results/" TargetMode="External"/><Relationship Id="rId7" Type="http://schemas.openxmlformats.org/officeDocument/2006/relationships/hyperlink" Target="http://www.a11ymetadata.org/the-specification/metadata-crosswal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arisademeglio.github.io/worlds-best-audiobook/web/library/" TargetMode="External"/><Relationship Id="rId5" Type="http://schemas.openxmlformats.org/officeDocument/2006/relationships/hyperlink" Target="https://w3c.github.io/epub-3-wg-charter/" TargetMode="External"/><Relationship Id="rId4" Type="http://schemas.openxmlformats.org/officeDocument/2006/relationships/hyperlink" Target="https://www.w3.org/publishing/epub32/" TargetMode="External"/><Relationship Id="rId9" Type="http://schemas.openxmlformats.org/officeDocument/2006/relationships/hyperlink" Target="https://www.w3.org/TR/wai-aria-practices-1.1/"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mailto:tsiegman@wiley.com" TargetMode="External"/><Relationship Id="rId3" Type="http://schemas.openxmlformats.org/officeDocument/2006/relationships/image" Target="../media/image2.png"/><Relationship Id="rId7" Type="http://schemas.openxmlformats.org/officeDocument/2006/relationships/hyperlink" Target="mailto:dave.cramer@hbgusa.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wendy.reid@rakuten.com"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ebinar series">
            <a:extLst>
              <a:ext uri="{FF2B5EF4-FFF2-40B4-BE49-F238E27FC236}">
                <a16:creationId xmlns:a16="http://schemas.microsoft.com/office/drawing/2014/main" id="{52D8C91F-ACE8-4B02-A172-4AD4C80B6C82}"/>
              </a:ext>
            </a:extLst>
          </p:cNvPr>
          <p:cNvSpPr txBox="1"/>
          <p:nvPr/>
        </p:nvSpPr>
        <p:spPr>
          <a:xfrm>
            <a:off x="1447800" y="4089826"/>
            <a:ext cx="7391400" cy="738664"/>
          </a:xfrm>
          <a:prstGeom prst="rect">
            <a:avLst/>
          </a:prstGeom>
          <a:noFill/>
        </p:spPr>
        <p:txBody>
          <a:bodyPr wrap="square" rtlCol="0">
            <a:spAutoFit/>
          </a:bodyPr>
          <a:lstStyle/>
          <a:p>
            <a:r>
              <a:rPr lang="en-US" dirty="0">
                <a:latin typeface="Atkinson Hyperlegible" pitchFamily="2" charset="0"/>
              </a:rPr>
              <a:t>Accessible Publishing and Reading Webinars</a:t>
            </a:r>
            <a:br>
              <a:rPr lang="en-US" dirty="0">
                <a:latin typeface="Atkinson Hyperlegible" pitchFamily="2" charset="0"/>
              </a:rPr>
            </a:br>
            <a:r>
              <a:rPr lang="en-US" sz="2400" dirty="0">
                <a:latin typeface="Atkinson Hyperlegible" pitchFamily="2" charset="0"/>
              </a:rPr>
              <a:t>daisy.org/webinars</a:t>
            </a:r>
          </a:p>
        </p:txBody>
      </p:sp>
      <p:pic>
        <p:nvPicPr>
          <p:cNvPr id="6" name="logo" descr="logo: DAISY Consortium">
            <a:extLst>
              <a:ext uri="{FF2B5EF4-FFF2-40B4-BE49-F238E27FC236}">
                <a16:creationId xmlns:a16="http://schemas.microsoft.com/office/drawing/2014/main" id="{2DCC460A-896B-4593-8D35-557F101DB2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4019550"/>
            <a:ext cx="1089660" cy="971550"/>
          </a:xfrm>
          <a:prstGeom prst="rect">
            <a:avLst/>
          </a:prstGeom>
        </p:spPr>
      </p:pic>
      <p:sp>
        <p:nvSpPr>
          <p:cNvPr id="9" name="date">
            <a:extLst>
              <a:ext uri="{FF2B5EF4-FFF2-40B4-BE49-F238E27FC236}">
                <a16:creationId xmlns:a16="http://schemas.microsoft.com/office/drawing/2014/main" id="{352BDBAC-3D65-4FCD-802E-B9916492EB2C}"/>
              </a:ext>
            </a:extLst>
          </p:cNvPr>
          <p:cNvSpPr txBox="1"/>
          <p:nvPr/>
        </p:nvSpPr>
        <p:spPr>
          <a:xfrm>
            <a:off x="4861426" y="173943"/>
            <a:ext cx="4053974" cy="461665"/>
          </a:xfrm>
          <a:prstGeom prst="rect">
            <a:avLst/>
          </a:prstGeom>
          <a:noFill/>
        </p:spPr>
        <p:txBody>
          <a:bodyPr wrap="square" rtlCol="0">
            <a:spAutoFit/>
          </a:bodyPr>
          <a:lstStyle/>
          <a:p>
            <a:pPr algn="r"/>
            <a:r>
              <a:rPr lang="en-US" sz="2400" dirty="0">
                <a:latin typeface="Atkinson Hyperlegible" pitchFamily="2" charset="0"/>
              </a:rPr>
              <a:t>June 3, 2020</a:t>
            </a:r>
          </a:p>
        </p:txBody>
      </p:sp>
      <p:sp>
        <p:nvSpPr>
          <p:cNvPr id="3" name="subtitle">
            <a:extLst>
              <a:ext uri="{FF2B5EF4-FFF2-40B4-BE49-F238E27FC236}">
                <a16:creationId xmlns:a16="http://schemas.microsoft.com/office/drawing/2014/main" id="{E6A15FFE-087B-4DE7-9DC0-97AA045FF8C7}"/>
              </a:ext>
            </a:extLst>
          </p:cNvPr>
          <p:cNvSpPr txBox="1"/>
          <p:nvPr/>
        </p:nvSpPr>
        <p:spPr>
          <a:xfrm>
            <a:off x="304800" y="2355630"/>
            <a:ext cx="8534400" cy="738664"/>
          </a:xfrm>
          <a:prstGeom prst="rect">
            <a:avLst/>
          </a:prstGeom>
          <a:noFill/>
        </p:spPr>
        <p:txBody>
          <a:bodyPr wrap="square" rtlCol="0">
            <a:spAutoFit/>
          </a:bodyPr>
          <a:lstStyle/>
          <a:p>
            <a:r>
              <a:rPr lang="en-GB" sz="2400" dirty="0"/>
              <a:t>Where are we going?</a:t>
            </a:r>
            <a:endParaRPr lang="en-US" sz="2400" dirty="0"/>
          </a:p>
          <a:p>
            <a:endParaRPr lang="en-GB" dirty="0"/>
          </a:p>
        </p:txBody>
      </p:sp>
      <p:sp>
        <p:nvSpPr>
          <p:cNvPr id="2050" name="webinar title"/>
          <p:cNvSpPr>
            <a:spLocks noGrp="1" noChangeArrowheads="1"/>
          </p:cNvSpPr>
          <p:nvPr>
            <p:ph type="ctrTitle"/>
          </p:nvPr>
        </p:nvSpPr>
        <p:spPr>
          <a:xfrm>
            <a:off x="228600" y="819149"/>
            <a:ext cx="8907982" cy="1551518"/>
          </a:xfrm>
        </p:spPr>
        <p:txBody>
          <a:bodyPr/>
          <a:lstStyle/>
          <a:p>
            <a:pPr algn="l"/>
            <a:r>
              <a:rPr lang="en-GB" sz="5400" dirty="0"/>
              <a:t>Publishing, accessibility, W3C standards</a:t>
            </a:r>
            <a:endParaRPr lang="en-US" sz="1600" dirty="0">
              <a:solidFill>
                <a:schemeClr val="tx1"/>
              </a:solidFill>
              <a:latin typeface="Atkinson Hyperlegible" pitchFamily="2"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US" sz="2000" dirty="0"/>
              <a:t>The Accessibility Metadata Crosswalk is a project being worked on by a number of members of the publishing activity meeting as the EPUB Accessibility Taskforce. </a:t>
            </a:r>
            <a:endParaRPr lang="en-US" sz="1600" dirty="0"/>
          </a:p>
          <a:p>
            <a:pPr marL="0" indent="0">
              <a:buNone/>
            </a:pPr>
            <a:r>
              <a:rPr lang="en-US" sz="2000" dirty="0"/>
              <a:t>The goal of the crosswalk is to identify any gaps between the accessibility metadata in the major industry standards (Schema, ONIX, and MARC), and suggest methods for filling the gaps in a standardized way.</a:t>
            </a:r>
            <a:endParaRPr lang="en-US" sz="1600" dirty="0"/>
          </a:p>
          <a:p>
            <a:pPr marL="0" indent="0">
              <a:buNone/>
            </a:pPr>
            <a:r>
              <a:rPr lang="en-US" sz="2000" dirty="0"/>
              <a:t>This work is ongoing.</a:t>
            </a:r>
            <a:endParaRPr lang="en-US" sz="16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GB" dirty="0"/>
              <a:t>Accessibility Metadata Crosswalk</a:t>
            </a:r>
            <a:endParaRPr lang="en-US" dirty="0"/>
          </a:p>
        </p:txBody>
      </p:sp>
    </p:spTree>
    <p:extLst>
      <p:ext uri="{BB962C8B-B14F-4D97-AF65-F5344CB8AC3E}">
        <p14:creationId xmlns:p14="http://schemas.microsoft.com/office/powerpoint/2010/main" val="1015293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US" sz="2000" dirty="0"/>
              <a:t>What is ARIA? </a:t>
            </a:r>
            <a:r>
              <a:rPr lang="en-US" sz="2000" b="1" dirty="0"/>
              <a:t>A</a:t>
            </a:r>
            <a:r>
              <a:rPr lang="en-US" sz="2000" dirty="0"/>
              <a:t>ccessible </a:t>
            </a:r>
            <a:r>
              <a:rPr lang="en-US" sz="2000" b="1" dirty="0"/>
              <a:t>R</a:t>
            </a:r>
            <a:r>
              <a:rPr lang="en-US" sz="2000" dirty="0"/>
              <a:t>ich </a:t>
            </a:r>
            <a:r>
              <a:rPr lang="en-US" sz="2000" b="1" dirty="0"/>
              <a:t>I</a:t>
            </a:r>
            <a:r>
              <a:rPr lang="en-US" sz="2000" dirty="0"/>
              <a:t>nternet </a:t>
            </a:r>
            <a:r>
              <a:rPr lang="en-US" sz="2000" b="1" dirty="0"/>
              <a:t>A</a:t>
            </a:r>
            <a:r>
              <a:rPr lang="en-US" sz="2000" dirty="0"/>
              <a:t>pplications</a:t>
            </a:r>
            <a:endParaRPr lang="en-US" sz="1600" dirty="0"/>
          </a:p>
          <a:p>
            <a:pPr marL="0" indent="0">
              <a:buNone/>
            </a:pPr>
            <a:r>
              <a:rPr lang="en-US" sz="2000" dirty="0"/>
              <a:t>Functionally, ARIA roles, states, and properties are analogous to CSS for assistive technologies. For screen reader users, ARIA controls the rendering of their non-visual experience. Incorrect ARIA misrepresents visual experiences, with potentially devastating effects on their corresponding non-visual experiences. </a:t>
            </a:r>
            <a:endParaRPr lang="en-US" sz="1600" dirty="0"/>
          </a:p>
          <a:p>
            <a:pPr marL="0" indent="0">
              <a:buNone/>
            </a:pPr>
            <a:r>
              <a:rPr lang="en-US" sz="2000" dirty="0"/>
              <a:t>What purpose does DPUB-ARIA serve?</a:t>
            </a:r>
            <a:endParaRPr lang="en-US" sz="1600" dirty="0"/>
          </a:p>
          <a:p>
            <a:pPr marL="0" indent="0">
              <a:buNone/>
            </a:pPr>
            <a:r>
              <a:rPr lang="en-US" sz="2000" dirty="0"/>
              <a:t>How can you use it CORRECTLY?</a:t>
            </a:r>
            <a:endParaRPr lang="en-US" sz="1600" dirty="0"/>
          </a:p>
          <a:p>
            <a:pPr marL="0" indent="0">
              <a:buNone/>
            </a:pPr>
            <a:r>
              <a:rPr lang="en-US" sz="2000" dirty="0"/>
              <a:t>ARIA Authoring Practices </a:t>
            </a:r>
            <a:r>
              <a:rPr lang="en-US" sz="2000" u="sng" dirty="0">
                <a:hlinkClick r:id="rId3"/>
              </a:rPr>
              <a:t>https://www.w3.org/TR/wai-aria-practices-1.1/</a:t>
            </a:r>
            <a:endParaRPr lang="en-US" sz="16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GB" dirty="0"/>
              <a:t>DPUB-ARIA </a:t>
            </a:r>
            <a:endParaRPr lang="en-US" dirty="0"/>
          </a:p>
        </p:txBody>
      </p:sp>
    </p:spTree>
    <p:extLst>
      <p:ext uri="{BB962C8B-B14F-4D97-AF65-F5344CB8AC3E}">
        <p14:creationId xmlns:p14="http://schemas.microsoft.com/office/powerpoint/2010/main" val="4806945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a:buFont typeface="Arial" panose="020B0604020202020204" pitchFamily="34" charset="0"/>
              <a:buChar char="•"/>
            </a:pPr>
            <a:r>
              <a:rPr lang="en-US" sz="2400" dirty="0"/>
              <a:t>bug fixes related to HTML validation </a:t>
            </a:r>
          </a:p>
          <a:p>
            <a:pPr>
              <a:buFont typeface="Arial" panose="020B0604020202020204" pitchFamily="34" charset="0"/>
              <a:buChar char="•"/>
            </a:pPr>
            <a:r>
              <a:rPr lang="en-US" sz="2400" dirty="0"/>
              <a:t>deprecation of some </a:t>
            </a:r>
            <a:r>
              <a:rPr lang="en-US" sz="2400" dirty="0" err="1"/>
              <a:t>dpub</a:t>
            </a:r>
            <a:r>
              <a:rPr lang="en-US" sz="2400" dirty="0"/>
              <a:t> roles that never worked quite right</a:t>
            </a:r>
          </a:p>
          <a:p>
            <a:pPr lvl="1">
              <a:buFont typeface="Arial" panose="020B0604020202020204" pitchFamily="34" charset="0"/>
              <a:buChar char="•"/>
            </a:pPr>
            <a:r>
              <a:rPr lang="en-US" sz="2000" dirty="0"/>
              <a:t>Doc-endnote (to be deprecated, replace by tagging as &lt;li&gt; within parent doc-endnotes)</a:t>
            </a:r>
            <a:endParaRPr lang="en-US" sz="1400" dirty="0"/>
          </a:p>
          <a:p>
            <a:pPr lvl="1">
              <a:buFont typeface="Arial" panose="020B0604020202020204" pitchFamily="34" charset="0"/>
              <a:buChar char="•"/>
            </a:pPr>
            <a:r>
              <a:rPr lang="en-US" sz="2000" dirty="0"/>
              <a:t>Doc-</a:t>
            </a:r>
            <a:r>
              <a:rPr lang="en-US" sz="2000" dirty="0" err="1"/>
              <a:t>biblioentry</a:t>
            </a:r>
            <a:r>
              <a:rPr lang="en-US" sz="2000" dirty="0"/>
              <a:t> (to be deprecated, replace by tagging as &lt;li&gt; within parent doc-bibliography)</a:t>
            </a:r>
            <a:endParaRPr lang="en-US" sz="14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GB" dirty="0"/>
              <a:t>Coming soon… DPUB-ARIA 1.1</a:t>
            </a:r>
            <a:endParaRPr lang="en-US" dirty="0"/>
          </a:p>
        </p:txBody>
      </p:sp>
    </p:spTree>
    <p:extLst>
      <p:ext uri="{BB962C8B-B14F-4D97-AF65-F5344CB8AC3E}">
        <p14:creationId xmlns:p14="http://schemas.microsoft.com/office/powerpoint/2010/main" val="3229695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078895"/>
            <a:ext cx="8229600" cy="3778855"/>
          </a:xfrm>
        </p:spPr>
        <p:txBody>
          <a:bodyPr/>
          <a:lstStyle/>
          <a:p>
            <a:pPr marL="0" indent="0">
              <a:buNone/>
            </a:pPr>
            <a:r>
              <a:rPr lang="en-US" sz="2000" dirty="0"/>
              <a:t>The W3C Accessibility Guidelines Working Group (</a:t>
            </a:r>
            <a:r>
              <a:rPr lang="en-US" sz="2000" u="sng" dirty="0">
                <a:hlinkClick r:id="rId3"/>
              </a:rPr>
              <a:t>https://www.w3.org/WAI/GL/</a:t>
            </a:r>
            <a:r>
              <a:rPr lang="en-US" sz="2000" dirty="0"/>
              <a:t>) works to develop guidelines and support materials to make web content accessible for people with disabilities.</a:t>
            </a:r>
            <a:endParaRPr lang="en-US" sz="1600" dirty="0"/>
          </a:p>
          <a:p>
            <a:pPr marL="0" indent="0">
              <a:buNone/>
            </a:pPr>
            <a:r>
              <a:rPr lang="en-US" sz="2000" b="1" dirty="0"/>
              <a:t>WCAG 2.2</a:t>
            </a:r>
            <a:r>
              <a:rPr lang="en-US" sz="2000" dirty="0"/>
              <a:t> expected in Q4 2020, with several new success criteria</a:t>
            </a:r>
            <a:endParaRPr lang="en-US" sz="1600" dirty="0"/>
          </a:p>
          <a:p>
            <a:pPr>
              <a:buFont typeface="Arial" panose="020B0604020202020204" pitchFamily="34" charset="0"/>
              <a:buChar char="•"/>
            </a:pPr>
            <a:r>
              <a:rPr lang="en-US" sz="2000" b="1" dirty="0"/>
              <a:t>Cognitive/Learning Disabilities:</a:t>
            </a:r>
            <a:r>
              <a:rPr lang="en-US" sz="2000" dirty="0"/>
              <a:t> Accessible Authentication, Hidden Controls, Findable Help, Redundant Entry, Error Correction (Processes)</a:t>
            </a:r>
          </a:p>
          <a:p>
            <a:pPr>
              <a:buFont typeface="Arial" panose="020B0604020202020204" pitchFamily="34" charset="0"/>
              <a:buChar char="•"/>
            </a:pPr>
            <a:r>
              <a:rPr lang="en-US" sz="2000" b="1" dirty="0"/>
              <a:t>EPUB:</a:t>
            </a:r>
            <a:r>
              <a:rPr lang="en-US" sz="2000" dirty="0"/>
              <a:t> Fixed Reference Points</a:t>
            </a:r>
          </a:p>
          <a:p>
            <a:pPr>
              <a:buFont typeface="Arial" panose="020B0604020202020204" pitchFamily="34" charset="0"/>
              <a:buChar char="•"/>
            </a:pPr>
            <a:r>
              <a:rPr lang="en-US" sz="2000" b="1" dirty="0"/>
              <a:t>Low Vision:</a:t>
            </a:r>
            <a:r>
              <a:rPr lang="en-US" sz="2000" dirty="0"/>
              <a:t> Focus Visible (Enhanced)</a:t>
            </a:r>
          </a:p>
          <a:p>
            <a:pPr>
              <a:buFont typeface="Arial" panose="020B0604020202020204" pitchFamily="34" charset="0"/>
              <a:buChar char="•"/>
            </a:pPr>
            <a:r>
              <a:rPr lang="en-US" sz="2000" b="1" dirty="0"/>
              <a:t>Mobile:</a:t>
            </a:r>
            <a:r>
              <a:rPr lang="en-US" sz="2000" dirty="0"/>
              <a:t> Dragging</a:t>
            </a:r>
            <a:endParaRPr lang="en-US" sz="16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GB" dirty="0"/>
              <a:t>Accessibility Guidelines </a:t>
            </a:r>
            <a:endParaRPr lang="en-US" dirty="0"/>
          </a:p>
        </p:txBody>
      </p:sp>
    </p:spTree>
    <p:extLst>
      <p:ext uri="{BB962C8B-B14F-4D97-AF65-F5344CB8AC3E}">
        <p14:creationId xmlns:p14="http://schemas.microsoft.com/office/powerpoint/2010/main" val="42274765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US" sz="2000" dirty="0"/>
              <a:t>This is the next generation of WCAG,</a:t>
            </a:r>
            <a:endParaRPr lang="en-US" sz="1600" dirty="0"/>
          </a:p>
          <a:p>
            <a:pPr marL="0" indent="0">
              <a:buNone/>
            </a:pPr>
            <a:r>
              <a:rPr lang="en-US" sz="2000" dirty="0"/>
              <a:t>WCAG 3.0 guidelines are working to incorporate a new approach to testing and conformance that will improve usability and measurability of the Accessibility Guidelines as well a providing a harmonized guidance that applies across web-related technologies. </a:t>
            </a:r>
            <a:endParaRPr lang="en-US" sz="1600" dirty="0"/>
          </a:p>
          <a:p>
            <a:pPr marL="0" indent="0">
              <a:buNone/>
            </a:pPr>
            <a:r>
              <a:rPr lang="en-US" sz="2000" dirty="0"/>
              <a:t>There is so much on the web or with a web interface. WCAG 3.0 looks at a way to offer guidance across technologies as well as provide testing methodologies.</a:t>
            </a:r>
            <a:endParaRPr lang="en-US" sz="16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US" dirty="0"/>
              <a:t>WCAG 3.0 - on the horizon</a:t>
            </a:r>
          </a:p>
        </p:txBody>
      </p:sp>
    </p:spTree>
    <p:extLst>
      <p:ext uri="{BB962C8B-B14F-4D97-AF65-F5344CB8AC3E}">
        <p14:creationId xmlns:p14="http://schemas.microsoft.com/office/powerpoint/2010/main" val="20605737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US" sz="2000" dirty="0"/>
              <a:t>The future looks bright for audiobooks!</a:t>
            </a:r>
            <a:endParaRPr lang="en-US" sz="1600" dirty="0"/>
          </a:p>
          <a:p>
            <a:pPr marL="0" indent="0">
              <a:buNone/>
            </a:pPr>
            <a:r>
              <a:rPr lang="en-US" sz="2000" dirty="0"/>
              <a:t>The W3C Audiobooks specification is on track to reach recommendation status in Q3 2020. </a:t>
            </a:r>
            <a:endParaRPr lang="en-US" sz="1600" dirty="0"/>
          </a:p>
          <a:p>
            <a:pPr marL="0" indent="0">
              <a:buNone/>
            </a:pPr>
            <a:r>
              <a:rPr lang="en-US" sz="2000" dirty="0"/>
              <a:t>Audiobooks has two accompanying specification notes, Lightweight Packaging and Sync Narration, which complete the Audiobooks standard, making it portable, informative, and accessible. </a:t>
            </a:r>
            <a:endParaRPr lang="en-US" sz="1600" dirty="0"/>
          </a:p>
          <a:p>
            <a:pPr marL="0" indent="0">
              <a:buNone/>
            </a:pPr>
            <a:r>
              <a:rPr lang="en-US" sz="2000" dirty="0"/>
              <a:t>Looking to the future, Audiobooks should become the mainstream publishing standard for audio, allowing for more publishers/studios to create born accessible content.</a:t>
            </a:r>
            <a:endParaRPr lang="en-US" sz="16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US" dirty="0"/>
              <a:t>Audiobooks</a:t>
            </a:r>
          </a:p>
        </p:txBody>
      </p:sp>
    </p:spTree>
    <p:extLst>
      <p:ext uri="{BB962C8B-B14F-4D97-AF65-F5344CB8AC3E}">
        <p14:creationId xmlns:p14="http://schemas.microsoft.com/office/powerpoint/2010/main" val="1922418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US" sz="2400" dirty="0"/>
              <a:t>The accompanying note for Audiobooks accessibility is Synchronized Narration, the successor to SMIL for content built for the web. </a:t>
            </a:r>
            <a:endParaRPr lang="en-US" sz="1800" dirty="0"/>
          </a:p>
          <a:p>
            <a:pPr marL="0" indent="0">
              <a:buNone/>
            </a:pPr>
            <a:r>
              <a:rPr lang="en-US" sz="2400" dirty="0"/>
              <a:t>Synchronized Narration is a JSON-based method for linking text and media content, in Audiobooks it is used to provide synchronized text to the audio experience. </a:t>
            </a:r>
            <a:endParaRPr lang="en-US" sz="18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GB" dirty="0"/>
              <a:t>Synchronized Narration </a:t>
            </a:r>
            <a:endParaRPr lang="en-US" dirty="0"/>
          </a:p>
        </p:txBody>
      </p:sp>
    </p:spTree>
    <p:extLst>
      <p:ext uri="{BB962C8B-B14F-4D97-AF65-F5344CB8AC3E}">
        <p14:creationId xmlns:p14="http://schemas.microsoft.com/office/powerpoint/2010/main" val="213373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GB" dirty="0"/>
              <a:t>Web Publication Manifest</a:t>
            </a:r>
            <a:endParaRPr lang="en-GB" sz="2000" dirty="0"/>
          </a:p>
          <a:p>
            <a:pPr marL="0" indent="0">
              <a:buNone/>
            </a:pPr>
            <a:r>
              <a:rPr lang="en-GB" dirty="0"/>
              <a:t>Manga/Comics/BD</a:t>
            </a:r>
            <a:endParaRPr lang="en-GB" sz="2000" dirty="0"/>
          </a:p>
          <a:p>
            <a:pPr marL="0" indent="0">
              <a:buNone/>
            </a:pPr>
            <a:r>
              <a:rPr lang="en-GB" dirty="0"/>
              <a:t>Print CSS</a:t>
            </a:r>
            <a:endParaRPr lang="en-GB" sz="2000" dirty="0"/>
          </a:p>
          <a:p>
            <a:pPr marL="0" indent="0">
              <a:buNone/>
            </a:pPr>
            <a:r>
              <a:rPr lang="en-GB" dirty="0"/>
              <a:t>Web Packaging</a:t>
            </a:r>
            <a:endParaRPr lang="en-GB" sz="20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GB" dirty="0"/>
              <a:t>Further into the Future…</a:t>
            </a:r>
            <a:endParaRPr lang="en-US" dirty="0"/>
          </a:p>
        </p:txBody>
      </p:sp>
    </p:spTree>
    <p:extLst>
      <p:ext uri="{BB962C8B-B14F-4D97-AF65-F5344CB8AC3E}">
        <p14:creationId xmlns:p14="http://schemas.microsoft.com/office/powerpoint/2010/main" val="3386275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US" sz="1800" dirty="0"/>
              <a:t>EPUB Survey Overview and Results: </a:t>
            </a:r>
            <a:r>
              <a:rPr lang="en-US" sz="1800" u="sng" dirty="0">
                <a:hlinkClick r:id="rId3"/>
              </a:rPr>
              <a:t>Publishing@W3C EPUB Survey Results</a:t>
            </a:r>
            <a:endParaRPr lang="en-US" sz="1400" dirty="0"/>
          </a:p>
          <a:p>
            <a:pPr marL="0" indent="0">
              <a:buNone/>
            </a:pPr>
            <a:r>
              <a:rPr lang="en-US" sz="1800" dirty="0"/>
              <a:t>EPUB 3.2 Specification: </a:t>
            </a:r>
            <a:r>
              <a:rPr lang="en-US" sz="1800" u="sng" dirty="0">
                <a:hlinkClick r:id="rId4"/>
              </a:rPr>
              <a:t>https://www.w3.org/publishing/epub32/</a:t>
            </a:r>
            <a:endParaRPr lang="en-US" sz="1400" dirty="0"/>
          </a:p>
          <a:p>
            <a:pPr marL="0" indent="0">
              <a:buNone/>
            </a:pPr>
            <a:r>
              <a:rPr lang="en-US" sz="1800" dirty="0"/>
              <a:t>Draft EPUB 3 Working Group Charter: </a:t>
            </a:r>
            <a:r>
              <a:rPr lang="en-US" sz="1800" u="sng" dirty="0">
                <a:hlinkClick r:id="rId5"/>
              </a:rPr>
              <a:t>https://w3c.github.io/epub-3-wg-charter/</a:t>
            </a:r>
            <a:endParaRPr lang="en-US" sz="1400" dirty="0"/>
          </a:p>
          <a:p>
            <a:pPr marL="0" indent="0">
              <a:buNone/>
            </a:pPr>
            <a:r>
              <a:rPr lang="en-US" sz="1800" dirty="0"/>
              <a:t>Audiobooks Demo: </a:t>
            </a:r>
            <a:r>
              <a:rPr lang="en-US" sz="1800" u="sng" dirty="0">
                <a:hlinkClick r:id="rId6"/>
              </a:rPr>
              <a:t>https://marisademeglio.github.io/worlds-best-audiobook/web/library/</a:t>
            </a:r>
            <a:endParaRPr lang="en-US" sz="1400" dirty="0"/>
          </a:p>
          <a:p>
            <a:pPr marL="0" indent="0">
              <a:buNone/>
            </a:pPr>
            <a:r>
              <a:rPr lang="en-US" sz="1800" dirty="0"/>
              <a:t>Accessibility Metadata Crosswalk: </a:t>
            </a:r>
            <a:r>
              <a:rPr lang="en-US" sz="1800" u="sng" dirty="0">
                <a:hlinkClick r:id="rId7"/>
              </a:rPr>
              <a:t>http://www.a11ymetadata.org/the-specification/metadata-crosswalk/</a:t>
            </a:r>
            <a:endParaRPr lang="en-US" sz="1400" dirty="0"/>
          </a:p>
          <a:p>
            <a:pPr marL="0" indent="0">
              <a:buNone/>
            </a:pPr>
            <a:r>
              <a:rPr lang="en-US" sz="1800" dirty="0"/>
              <a:t>DPUB-ARIA 1.0 </a:t>
            </a:r>
            <a:r>
              <a:rPr lang="en-US" sz="1800" u="sng" dirty="0">
                <a:hlinkClick r:id="rId8"/>
              </a:rPr>
              <a:t>https://www.w3.org/TR/dpub-aria-1.0/</a:t>
            </a:r>
            <a:endParaRPr lang="en-US" sz="1400" dirty="0"/>
          </a:p>
          <a:p>
            <a:pPr marL="0" indent="0">
              <a:buNone/>
            </a:pPr>
            <a:r>
              <a:rPr lang="en-US" sz="1800" dirty="0"/>
              <a:t>ARIA Authoring Practices </a:t>
            </a:r>
            <a:r>
              <a:rPr lang="en-US" sz="1800" u="sng" dirty="0">
                <a:hlinkClick r:id="rId9"/>
              </a:rPr>
              <a:t>https://www.w3.org/TR/wai-aria-practices-1.1/</a:t>
            </a:r>
            <a:endParaRPr lang="en-US" sz="1400" dirty="0"/>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GB" dirty="0"/>
              <a:t>Links</a:t>
            </a:r>
            <a:endParaRPr lang="en-US" dirty="0"/>
          </a:p>
        </p:txBody>
      </p:sp>
    </p:spTree>
    <p:extLst>
      <p:ext uri="{BB962C8B-B14F-4D97-AF65-F5344CB8AC3E}">
        <p14:creationId xmlns:p14="http://schemas.microsoft.com/office/powerpoint/2010/main" val="1389519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hoto: Wendy Reid">
            <a:extLst>
              <a:ext uri="{FF2B5EF4-FFF2-40B4-BE49-F238E27FC236}">
                <a16:creationId xmlns:a16="http://schemas.microsoft.com/office/drawing/2014/main" id="{F2F4A51F-BA78-4368-BE71-101B9A2EC018}"/>
              </a:ext>
              <a:ext uri="{C183D7F6-B498-43B3-948B-1728B52AA6E4}">
                <adec:decorative xmlns:adec="http://schemas.microsoft.com/office/drawing/2017/decorative" val="0"/>
              </a:ext>
            </a:extLst>
          </p:cNvPr>
          <p:cNvPicPr>
            <a:picLocks noChangeAspect="1"/>
          </p:cNvPicPr>
          <p:nvPr/>
        </p:nvPicPr>
        <p:blipFill rotWithShape="1">
          <a:blip r:embed="rId3"/>
          <a:srcRect l="20614" r="15232" b="35131"/>
          <a:stretch/>
        </p:blipFill>
        <p:spPr>
          <a:xfrm>
            <a:off x="3449266" y="3425670"/>
            <a:ext cx="1088274" cy="1088274"/>
          </a:xfrm>
          <a:prstGeom prst="rect">
            <a:avLst/>
          </a:prstGeom>
        </p:spPr>
      </p:pic>
      <p:pic>
        <p:nvPicPr>
          <p:cNvPr id="1026" name="Picture 2" descr="Photo: Dave Cramer">
            <a:extLst>
              <a:ext uri="{FF2B5EF4-FFF2-40B4-BE49-F238E27FC236}">
                <a16:creationId xmlns:a16="http://schemas.microsoft.com/office/drawing/2014/main" id="{1F534B56-4A0E-43B1-A695-DAA7EA95A994}"/>
              </a:ext>
              <a:ext uri="{C183D7F6-B498-43B3-948B-1728B52AA6E4}">
                <adec:decorative xmlns:adec="http://schemas.microsoft.com/office/drawing/2017/decorative" val="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48847" y="2322287"/>
            <a:ext cx="1088274" cy="10882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Photo: Tzviya Siegman">
            <a:extLst>
              <a:ext uri="{FF2B5EF4-FFF2-40B4-BE49-F238E27FC236}">
                <a16:creationId xmlns:a16="http://schemas.microsoft.com/office/drawing/2014/main" id="{4FBDF080-7BE8-4407-8C0C-B50B0166CB27}"/>
              </a:ext>
              <a:ext uri="{C183D7F6-B498-43B3-948B-1728B52AA6E4}">
                <adec:decorative xmlns:adec="http://schemas.microsoft.com/office/drawing/2017/decorative" val="0"/>
              </a:ext>
            </a:extLst>
          </p:cNvPr>
          <p:cNvPicPr>
            <a:picLocks noChangeAspect="1"/>
          </p:cNvPicPr>
          <p:nvPr/>
        </p:nvPicPr>
        <p:blipFill>
          <a:blip r:embed="rId5"/>
          <a:stretch>
            <a:fillRect/>
          </a:stretch>
        </p:blipFill>
        <p:spPr>
          <a:xfrm>
            <a:off x="526447" y="1218904"/>
            <a:ext cx="1088274" cy="1088274"/>
          </a:xfrm>
          <a:prstGeom prst="rect">
            <a:avLst/>
          </a:prstGeom>
        </p:spPr>
      </p:pic>
      <p:sp>
        <p:nvSpPr>
          <p:cNvPr id="12" name="TextBox 11">
            <a:extLst>
              <a:ext uri="{FF2B5EF4-FFF2-40B4-BE49-F238E27FC236}">
                <a16:creationId xmlns:a16="http://schemas.microsoft.com/office/drawing/2014/main" id="{96CA548B-B9A8-4B5D-9F62-2B3456D69A59}"/>
              </a:ext>
            </a:extLst>
          </p:cNvPr>
          <p:cNvSpPr txBox="1"/>
          <p:nvPr/>
        </p:nvSpPr>
        <p:spPr>
          <a:xfrm>
            <a:off x="4560374" y="3662030"/>
            <a:ext cx="4399777" cy="615553"/>
          </a:xfrm>
          <a:prstGeom prst="rect">
            <a:avLst/>
          </a:prstGeom>
          <a:noFill/>
        </p:spPr>
        <p:txBody>
          <a:bodyPr wrap="square" rtlCol="0">
            <a:spAutoFit/>
          </a:bodyPr>
          <a:lstStyle/>
          <a:p>
            <a:r>
              <a:rPr lang="en-GB" dirty="0"/>
              <a:t>Wendy Reid, Rakuten</a:t>
            </a:r>
            <a:br>
              <a:rPr lang="en-GB" dirty="0"/>
            </a:br>
            <a:r>
              <a:rPr lang="en-GB" sz="1600" u="sng" dirty="0">
                <a:hlinkClick r:id="rId6"/>
              </a:rPr>
              <a:t>wendy.reid@rakuten.com</a:t>
            </a:r>
            <a:r>
              <a:rPr lang="en-GB" sz="1600" dirty="0"/>
              <a:t> @</a:t>
            </a:r>
            <a:r>
              <a:rPr lang="en-GB" sz="1600" dirty="0" err="1"/>
              <a:t>wendy_a_reid</a:t>
            </a:r>
            <a:endParaRPr lang="en-GB" dirty="0"/>
          </a:p>
        </p:txBody>
      </p:sp>
      <p:sp>
        <p:nvSpPr>
          <p:cNvPr id="15" name="TextBox 14">
            <a:extLst>
              <a:ext uri="{FF2B5EF4-FFF2-40B4-BE49-F238E27FC236}">
                <a16:creationId xmlns:a16="http://schemas.microsoft.com/office/drawing/2014/main" id="{57BEEA91-FB2E-471C-918D-039D9B767C62}"/>
              </a:ext>
            </a:extLst>
          </p:cNvPr>
          <p:cNvSpPr txBox="1"/>
          <p:nvPr/>
        </p:nvSpPr>
        <p:spPr>
          <a:xfrm>
            <a:off x="3037121" y="2557237"/>
            <a:ext cx="5670248" cy="615553"/>
          </a:xfrm>
          <a:prstGeom prst="rect">
            <a:avLst/>
          </a:prstGeom>
          <a:noFill/>
        </p:spPr>
        <p:txBody>
          <a:bodyPr wrap="square" rtlCol="0">
            <a:spAutoFit/>
          </a:bodyPr>
          <a:lstStyle/>
          <a:p>
            <a:r>
              <a:rPr lang="en-GB" dirty="0"/>
              <a:t>Dave Cramer, Hachette Book Group</a:t>
            </a:r>
            <a:br>
              <a:rPr lang="en-GB" dirty="0"/>
            </a:br>
            <a:r>
              <a:rPr lang="en-GB" sz="1600" u="sng" dirty="0">
                <a:hlinkClick r:id="rId7"/>
              </a:rPr>
              <a:t>dave.cramer@hbgusa.com</a:t>
            </a:r>
            <a:r>
              <a:rPr lang="en-GB" sz="1600" dirty="0"/>
              <a:t> @</a:t>
            </a:r>
            <a:r>
              <a:rPr lang="en-GB" sz="1600" dirty="0" err="1"/>
              <a:t>dauwhe</a:t>
            </a:r>
            <a:endParaRPr lang="en-GB" dirty="0"/>
          </a:p>
        </p:txBody>
      </p:sp>
      <p:sp>
        <p:nvSpPr>
          <p:cNvPr id="6" name="TextBox 5">
            <a:extLst>
              <a:ext uri="{FF2B5EF4-FFF2-40B4-BE49-F238E27FC236}">
                <a16:creationId xmlns:a16="http://schemas.microsoft.com/office/drawing/2014/main" id="{BFC46081-2CFB-4D84-A696-49A5A00D6196}"/>
              </a:ext>
            </a:extLst>
          </p:cNvPr>
          <p:cNvSpPr txBox="1"/>
          <p:nvPr/>
        </p:nvSpPr>
        <p:spPr>
          <a:xfrm>
            <a:off x="1614721" y="1452444"/>
            <a:ext cx="7131961" cy="615553"/>
          </a:xfrm>
          <a:prstGeom prst="rect">
            <a:avLst/>
          </a:prstGeom>
          <a:noFill/>
        </p:spPr>
        <p:txBody>
          <a:bodyPr wrap="square" rtlCol="0">
            <a:spAutoFit/>
          </a:bodyPr>
          <a:lstStyle/>
          <a:p>
            <a:r>
              <a:rPr lang="en-GB" dirty="0"/>
              <a:t>Tzviya Siegman, Wiley</a:t>
            </a:r>
            <a:br>
              <a:rPr lang="en-GB" dirty="0"/>
            </a:br>
            <a:r>
              <a:rPr lang="en-GB" sz="1600" u="sng" dirty="0">
                <a:hlinkClick r:id="rId8"/>
              </a:rPr>
              <a:t>tsiegman@wiley.com</a:t>
            </a:r>
            <a:r>
              <a:rPr lang="en-GB" sz="1600" dirty="0"/>
              <a:t> @</a:t>
            </a:r>
            <a:r>
              <a:rPr lang="en-GB" sz="1600" dirty="0" err="1"/>
              <a:t>TzviyaSiegman</a:t>
            </a:r>
            <a:endParaRPr lang="en-GB" dirty="0"/>
          </a:p>
        </p:txBody>
      </p:sp>
      <p:sp>
        <p:nvSpPr>
          <p:cNvPr id="13" name="Title 1">
            <a:extLst>
              <a:ext uri="{FF2B5EF4-FFF2-40B4-BE49-F238E27FC236}">
                <a16:creationId xmlns:a16="http://schemas.microsoft.com/office/drawing/2014/main" id="{87E68BDF-BCC9-4F74-A016-20E99697CD6B}"/>
              </a:ext>
            </a:extLst>
          </p:cNvPr>
          <p:cNvSpPr>
            <a:spLocks noGrp="1"/>
          </p:cNvSpPr>
          <p:nvPr>
            <p:ph type="title"/>
          </p:nvPr>
        </p:nvSpPr>
        <p:spPr>
          <a:xfrm>
            <a:off x="457200" y="219328"/>
            <a:ext cx="8077200" cy="655441"/>
          </a:xfrm>
        </p:spPr>
        <p:txBody>
          <a:bodyPr/>
          <a:lstStyle/>
          <a:p>
            <a:r>
              <a:rPr lang="en-US" dirty="0"/>
              <a:t>Contact information</a:t>
            </a:r>
            <a:endParaRPr lang="en-GB" dirty="0"/>
          </a:p>
        </p:txBody>
      </p:sp>
    </p:spTree>
    <p:extLst>
      <p:ext uri="{BB962C8B-B14F-4D97-AF65-F5344CB8AC3E}">
        <p14:creationId xmlns:p14="http://schemas.microsoft.com/office/powerpoint/2010/main" val="1906264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hoto: Wendy Reid">
            <a:extLst>
              <a:ext uri="{FF2B5EF4-FFF2-40B4-BE49-F238E27FC236}">
                <a16:creationId xmlns:a16="http://schemas.microsoft.com/office/drawing/2014/main" id="{F2F4A51F-BA78-4368-BE71-101B9A2EC018}"/>
              </a:ext>
              <a:ext uri="{C183D7F6-B498-43B3-948B-1728B52AA6E4}">
                <adec:decorative xmlns:adec="http://schemas.microsoft.com/office/drawing/2017/decorative" val="0"/>
              </a:ext>
            </a:extLst>
          </p:cNvPr>
          <p:cNvPicPr>
            <a:picLocks noChangeAspect="1"/>
          </p:cNvPicPr>
          <p:nvPr/>
        </p:nvPicPr>
        <p:blipFill rotWithShape="1">
          <a:blip r:embed="rId3"/>
          <a:srcRect l="20614" r="15232" b="35131"/>
          <a:stretch/>
        </p:blipFill>
        <p:spPr>
          <a:xfrm>
            <a:off x="3449266" y="3425670"/>
            <a:ext cx="1088274" cy="1088274"/>
          </a:xfrm>
          <a:prstGeom prst="rect">
            <a:avLst/>
          </a:prstGeom>
        </p:spPr>
      </p:pic>
      <p:sp>
        <p:nvSpPr>
          <p:cNvPr id="12" name="TextBox 11">
            <a:extLst>
              <a:ext uri="{FF2B5EF4-FFF2-40B4-BE49-F238E27FC236}">
                <a16:creationId xmlns:a16="http://schemas.microsoft.com/office/drawing/2014/main" id="{96CA548B-B9A8-4B5D-9F62-2B3456D69A59}"/>
              </a:ext>
            </a:extLst>
          </p:cNvPr>
          <p:cNvSpPr txBox="1"/>
          <p:nvPr/>
        </p:nvSpPr>
        <p:spPr>
          <a:xfrm>
            <a:off x="4717141" y="3425669"/>
            <a:ext cx="4399777" cy="1107996"/>
          </a:xfrm>
          <a:prstGeom prst="rect">
            <a:avLst/>
          </a:prstGeom>
          <a:noFill/>
        </p:spPr>
        <p:txBody>
          <a:bodyPr wrap="square" rtlCol="0">
            <a:spAutoFit/>
          </a:bodyPr>
          <a:lstStyle/>
          <a:p>
            <a:r>
              <a:rPr lang="en-GB" dirty="0"/>
              <a:t>Wendy Reid, Rakuten</a:t>
            </a:r>
            <a:br>
              <a:rPr lang="en-GB" dirty="0"/>
            </a:br>
            <a:r>
              <a:rPr lang="en-US" sz="1600" dirty="0"/>
              <a:t>Editor of Audiobooks, Chair of the Publishing Working Group, Chair of the upcoming EPUB3 Working Group</a:t>
            </a:r>
            <a:endParaRPr lang="en-GB" dirty="0"/>
          </a:p>
        </p:txBody>
      </p:sp>
      <p:pic>
        <p:nvPicPr>
          <p:cNvPr id="1026" name="Picture 2" descr="Photo: Dave Cramer">
            <a:extLst>
              <a:ext uri="{FF2B5EF4-FFF2-40B4-BE49-F238E27FC236}">
                <a16:creationId xmlns:a16="http://schemas.microsoft.com/office/drawing/2014/main" id="{1F534B56-4A0E-43B1-A695-DAA7EA95A99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48847" y="2322287"/>
            <a:ext cx="1088274" cy="1088274"/>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57BEEA91-FB2E-471C-918D-039D9B767C62}"/>
              </a:ext>
            </a:extLst>
          </p:cNvPr>
          <p:cNvSpPr txBox="1"/>
          <p:nvPr/>
        </p:nvSpPr>
        <p:spPr>
          <a:xfrm>
            <a:off x="3247997" y="2318087"/>
            <a:ext cx="5670248" cy="861774"/>
          </a:xfrm>
          <a:prstGeom prst="rect">
            <a:avLst/>
          </a:prstGeom>
          <a:noFill/>
        </p:spPr>
        <p:txBody>
          <a:bodyPr wrap="square" rtlCol="0">
            <a:spAutoFit/>
          </a:bodyPr>
          <a:lstStyle/>
          <a:p>
            <a:r>
              <a:rPr lang="en-GB" dirty="0"/>
              <a:t>Dave Cramer, Hachette Book Group</a:t>
            </a:r>
            <a:br>
              <a:rPr lang="en-GB" dirty="0"/>
            </a:br>
            <a:r>
              <a:rPr lang="en-US" sz="1600" dirty="0"/>
              <a:t>Editor of EPUB 3.2, Chair of the upcoming EPUB3 Working Group, Chair of the former EPUB Community Group</a:t>
            </a:r>
            <a:endParaRPr lang="en-GB" dirty="0"/>
          </a:p>
        </p:txBody>
      </p:sp>
      <p:pic>
        <p:nvPicPr>
          <p:cNvPr id="4" name="Picture 3" descr="Photo: Tzviya Siegman">
            <a:extLst>
              <a:ext uri="{FF2B5EF4-FFF2-40B4-BE49-F238E27FC236}">
                <a16:creationId xmlns:a16="http://schemas.microsoft.com/office/drawing/2014/main" id="{4FBDF080-7BE8-4407-8C0C-B50B0166CB27}"/>
              </a:ext>
              <a:ext uri="{C183D7F6-B498-43B3-948B-1728B52AA6E4}">
                <adec:decorative xmlns:adec="http://schemas.microsoft.com/office/drawing/2017/decorative" val="0"/>
              </a:ext>
            </a:extLst>
          </p:cNvPr>
          <p:cNvPicPr>
            <a:picLocks noChangeAspect="1"/>
          </p:cNvPicPr>
          <p:nvPr/>
        </p:nvPicPr>
        <p:blipFill>
          <a:blip r:embed="rId5"/>
          <a:stretch>
            <a:fillRect/>
          </a:stretch>
        </p:blipFill>
        <p:spPr>
          <a:xfrm>
            <a:off x="526447" y="1218904"/>
            <a:ext cx="1088274" cy="1088274"/>
          </a:xfrm>
          <a:prstGeom prst="rect">
            <a:avLst/>
          </a:prstGeom>
        </p:spPr>
      </p:pic>
      <p:sp>
        <p:nvSpPr>
          <p:cNvPr id="6" name="TextBox 5">
            <a:extLst>
              <a:ext uri="{FF2B5EF4-FFF2-40B4-BE49-F238E27FC236}">
                <a16:creationId xmlns:a16="http://schemas.microsoft.com/office/drawing/2014/main" id="{BFC46081-2CFB-4D84-A696-49A5A00D6196}"/>
              </a:ext>
            </a:extLst>
          </p:cNvPr>
          <p:cNvSpPr txBox="1"/>
          <p:nvPr/>
        </p:nvSpPr>
        <p:spPr>
          <a:xfrm>
            <a:off x="1828190" y="1167641"/>
            <a:ext cx="7131961" cy="861774"/>
          </a:xfrm>
          <a:prstGeom prst="rect">
            <a:avLst/>
          </a:prstGeom>
          <a:noFill/>
        </p:spPr>
        <p:txBody>
          <a:bodyPr wrap="square" rtlCol="0">
            <a:spAutoFit/>
          </a:bodyPr>
          <a:lstStyle/>
          <a:p>
            <a:r>
              <a:rPr lang="en-GB" dirty="0"/>
              <a:t>Tzviya Siegman, Wiley</a:t>
            </a:r>
            <a:br>
              <a:rPr lang="en-GB" dirty="0"/>
            </a:br>
            <a:r>
              <a:rPr lang="en-US" sz="1600" dirty="0"/>
              <a:t>Chair of the Publishing Working Group, member of the W3C Advisory Board, Publishing Activity Lead</a:t>
            </a:r>
            <a:endParaRPr lang="en-GB" dirty="0"/>
          </a:p>
        </p:txBody>
      </p:sp>
      <p:pic>
        <p:nvPicPr>
          <p:cNvPr id="14" name="Picture 13" descr="Photo: Richard Orme">
            <a:extLst>
              <a:ext uri="{FF2B5EF4-FFF2-40B4-BE49-F238E27FC236}">
                <a16:creationId xmlns:a16="http://schemas.microsoft.com/office/drawing/2014/main" id="{16F5A678-229D-4F7A-AE17-61FB1C483A11}"/>
              </a:ext>
              <a:ext uri="{C183D7F6-B498-43B3-948B-1728B52AA6E4}">
                <adec:decorative xmlns:adec="http://schemas.microsoft.com/office/drawing/2017/decorative" val="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243" r="6699" b="30380"/>
          <a:stretch/>
        </p:blipFill>
        <p:spPr>
          <a:xfrm>
            <a:off x="8150555" y="97243"/>
            <a:ext cx="767690" cy="877490"/>
          </a:xfrm>
          <a:prstGeom prst="rect">
            <a:avLst/>
          </a:prstGeom>
        </p:spPr>
      </p:pic>
      <p:sp>
        <p:nvSpPr>
          <p:cNvPr id="11" name="Content Placeholder 2">
            <a:extLst>
              <a:ext uri="{FF2B5EF4-FFF2-40B4-BE49-F238E27FC236}">
                <a16:creationId xmlns:a16="http://schemas.microsoft.com/office/drawing/2014/main" id="{137C69BF-FF74-4934-9E40-ED9604948E80}"/>
              </a:ext>
            </a:extLst>
          </p:cNvPr>
          <p:cNvSpPr txBox="1">
            <a:spLocks/>
          </p:cNvSpPr>
          <p:nvPr/>
        </p:nvSpPr>
        <p:spPr bwMode="auto">
          <a:xfrm>
            <a:off x="5765824" y="440460"/>
            <a:ext cx="2507389" cy="5786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0D94CF"/>
              </a:buClr>
              <a:buSzPct val="75000"/>
              <a:buFont typeface="Wingdings" pitchFamily="2" charset="2"/>
              <a:buChar char="p"/>
              <a:defRPr sz="2800">
                <a:solidFill>
                  <a:schemeClr val="tx1"/>
                </a:solidFill>
                <a:latin typeface="Atkinson Hyperlegible" pitchFamily="2" charset="0"/>
                <a:ea typeface="+mn-ea"/>
                <a:cs typeface="+mn-cs"/>
              </a:defRPr>
            </a:lvl1pPr>
            <a:lvl2pPr marL="742950" indent="-285750" algn="l" rtl="0" eaLnBrk="1" fontAlgn="base" hangingPunct="1">
              <a:spcBef>
                <a:spcPct val="20000"/>
              </a:spcBef>
              <a:spcAft>
                <a:spcPct val="0"/>
              </a:spcAft>
              <a:buClr>
                <a:srgbClr val="58595B"/>
              </a:buClr>
              <a:buSzPct val="75000"/>
              <a:buFont typeface="Wingdings" pitchFamily="2" charset="2"/>
              <a:buChar char="n"/>
              <a:defRPr sz="2400">
                <a:solidFill>
                  <a:schemeClr val="tx1"/>
                </a:solidFill>
                <a:latin typeface="Atkinson Hyperlegible" pitchFamily="2" charset="0"/>
              </a:defRPr>
            </a:lvl2pPr>
            <a:lvl3pPr marL="1143000" indent="-228600" algn="l" rtl="0" eaLnBrk="1" fontAlgn="base" hangingPunct="1">
              <a:spcBef>
                <a:spcPct val="20000"/>
              </a:spcBef>
              <a:spcAft>
                <a:spcPct val="0"/>
              </a:spcAft>
              <a:buClr>
                <a:srgbClr val="89B30B"/>
              </a:buClr>
              <a:buSzPct val="65000"/>
              <a:buFont typeface="Wingdings" pitchFamily="2" charset="2"/>
              <a:buChar char="p"/>
              <a:defRPr sz="2000">
                <a:solidFill>
                  <a:schemeClr val="tx1"/>
                </a:solidFill>
                <a:latin typeface="Atkinson Hyperlegible" pitchFamily="2" charset="0"/>
              </a:defRPr>
            </a:lvl3pPr>
            <a:lvl4pPr marL="1600200" indent="-228600" algn="l" rtl="0" eaLnBrk="1" fontAlgn="base" hangingPunct="1">
              <a:spcBef>
                <a:spcPct val="20000"/>
              </a:spcBef>
              <a:spcAft>
                <a:spcPct val="0"/>
              </a:spcAft>
              <a:buClr>
                <a:srgbClr val="0D94CF"/>
              </a:buClr>
              <a:buFont typeface="Wingdings" pitchFamily="2" charset="2"/>
              <a:buChar char="§"/>
              <a:defRPr>
                <a:solidFill>
                  <a:schemeClr val="tx1"/>
                </a:solidFill>
                <a:latin typeface="Atkinson Hyperlegible" pitchFamily="2" charset="0"/>
              </a:defRPr>
            </a:lvl4pPr>
            <a:lvl5pPr marL="2057400" indent="-228600" algn="l" rtl="0" eaLnBrk="1" fontAlgn="base" hangingPunct="1">
              <a:spcBef>
                <a:spcPct val="20000"/>
              </a:spcBef>
              <a:spcAft>
                <a:spcPct val="0"/>
              </a:spcAft>
              <a:buClr>
                <a:srgbClr val="89B30B"/>
              </a:buClr>
              <a:buSzPct val="80000"/>
              <a:buFont typeface="Wingdings" pitchFamily="2" charset="2"/>
              <a:buChar char="§"/>
              <a:defRPr>
                <a:solidFill>
                  <a:schemeClr val="tx1"/>
                </a:solidFill>
                <a:latin typeface="Atkinson Hyperlegible" pitchFamily="2" charset="0"/>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a:lstStyle>
          <a:p>
            <a:pPr marL="0" indent="0">
              <a:spcBef>
                <a:spcPts val="0"/>
              </a:spcBef>
              <a:spcAft>
                <a:spcPts val="600"/>
              </a:spcAft>
              <a:buNone/>
            </a:pPr>
            <a:r>
              <a:rPr lang="en-US" sz="2000" dirty="0"/>
              <a:t>Host: Richard Orme</a:t>
            </a:r>
            <a:endParaRPr lang="en-GB" kern="0" dirty="0"/>
          </a:p>
        </p:txBody>
      </p:sp>
      <p:sp>
        <p:nvSpPr>
          <p:cNvPr id="13" name="Title 1">
            <a:extLst>
              <a:ext uri="{FF2B5EF4-FFF2-40B4-BE49-F238E27FC236}">
                <a16:creationId xmlns:a16="http://schemas.microsoft.com/office/drawing/2014/main" id="{87E68BDF-BCC9-4F74-A016-20E99697CD6B}"/>
              </a:ext>
            </a:extLst>
          </p:cNvPr>
          <p:cNvSpPr>
            <a:spLocks noGrp="1"/>
          </p:cNvSpPr>
          <p:nvPr>
            <p:ph type="title"/>
          </p:nvPr>
        </p:nvSpPr>
        <p:spPr>
          <a:xfrm>
            <a:off x="457200" y="219328"/>
            <a:ext cx="8077200" cy="655441"/>
          </a:xfrm>
        </p:spPr>
        <p:txBody>
          <a:bodyPr/>
          <a:lstStyle/>
          <a:p>
            <a:r>
              <a:rPr lang="en-US" dirty="0"/>
              <a:t>Your panel</a:t>
            </a:r>
            <a:endParaRPr lang="en-GB" dirty="0"/>
          </a:p>
        </p:txBody>
      </p:sp>
    </p:spTree>
    <p:extLst>
      <p:ext uri="{BB962C8B-B14F-4D97-AF65-F5344CB8AC3E}">
        <p14:creationId xmlns:p14="http://schemas.microsoft.com/office/powerpoint/2010/main" val="2533990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pic>
        <p:nvPicPr>
          <p:cNvPr id="325" name="Picture" descr="Drawing of abstract figures with speech bubbles"/>
          <p:cNvPicPr preferRelativeResize="0">
            <a:picLocks noGrp="1"/>
          </p:cNvPicPr>
          <p:nvPr>
            <p:ph type="body" idx="1"/>
          </p:nvPr>
        </p:nvPicPr>
        <p:blipFill rotWithShape="1">
          <a:blip r:embed="rId3">
            <a:extLst>
              <a:ext uri="{28A0092B-C50C-407E-A947-70E740481C1C}">
                <a14:useLocalDpi xmlns:a14="http://schemas.microsoft.com/office/drawing/2010/main" val="0"/>
              </a:ext>
            </a:extLst>
          </a:blip>
          <a:srcRect/>
          <a:stretch/>
        </p:blipFill>
        <p:spPr>
          <a:xfrm>
            <a:off x="1953420" y="1425304"/>
            <a:ext cx="5237162" cy="3491441"/>
          </a:xfrm>
          <a:prstGeom prst="rect">
            <a:avLst/>
          </a:prstGeom>
          <a:noFill/>
          <a:ln>
            <a:noFill/>
          </a:ln>
        </p:spPr>
      </p:pic>
      <p:sp>
        <p:nvSpPr>
          <p:cNvPr id="326" name="Slide title"/>
          <p:cNvSpPr txBox="1">
            <a:spLocks noGrp="1"/>
          </p:cNvSpPr>
          <p:nvPr>
            <p:ph type="title"/>
          </p:nvPr>
        </p:nvSpPr>
        <p:spPr>
          <a:xfrm>
            <a:off x="457200" y="77410"/>
            <a:ext cx="8229600" cy="759580"/>
          </a:xfrm>
          <a:prstGeom prst="rect">
            <a:avLst/>
          </a:prstGeom>
          <a:noFill/>
          <a:ln>
            <a:noFill/>
          </a:ln>
        </p:spPr>
        <p:txBody>
          <a:bodyPr spcFirstLastPara="1" vert="horz" wrap="square" lIns="91425" tIns="45700" rIns="91425" bIns="45700" numCol="1" anchor="b" anchorCtr="0" compatLnSpc="1">
            <a:prstTxWarp prst="textNoShape">
              <a:avLst/>
            </a:prstTxWarp>
            <a:normAutofit/>
          </a:bodyPr>
          <a:lstStyle/>
          <a:p>
            <a:r>
              <a:rPr lang="en-US" dirty="0"/>
              <a:t>Discussion and Q&amp;A</a:t>
            </a:r>
            <a:endParaRPr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199" y="1200150"/>
            <a:ext cx="8440057" cy="3657600"/>
          </a:xfrm>
        </p:spPr>
        <p:txBody>
          <a:bodyPr/>
          <a:lstStyle/>
          <a:p>
            <a:pPr marL="0" indent="0">
              <a:spcBef>
                <a:spcPts val="0"/>
              </a:spcBef>
              <a:buNone/>
            </a:pPr>
            <a:r>
              <a:rPr lang="en-US" sz="2400" dirty="0"/>
              <a:t>Webinar video, slide deck and links to resources will be posted at:</a:t>
            </a:r>
          </a:p>
          <a:p>
            <a:pPr marL="0" indent="0">
              <a:spcBef>
                <a:spcPts val="0"/>
              </a:spcBef>
              <a:buNone/>
            </a:pPr>
            <a:r>
              <a:rPr lang="en-US" sz="2200" dirty="0"/>
              <a:t>		</a:t>
            </a:r>
            <a:r>
              <a:rPr lang="en-US" sz="3200" dirty="0"/>
              <a:t>daisy.org/webinars</a:t>
            </a:r>
          </a:p>
          <a:p>
            <a:pPr marL="0" indent="0">
              <a:buNone/>
            </a:pPr>
            <a:r>
              <a:rPr lang="en-US" sz="2200" dirty="0"/>
              <a:t>Coming up:</a:t>
            </a:r>
            <a:br>
              <a:rPr lang="en-US" sz="2200" dirty="0"/>
            </a:br>
            <a:r>
              <a:rPr lang="en-US" sz="2000" dirty="0"/>
              <a:t>June 10		European Accessibility Act: Considerations for the</a:t>
            </a:r>
            <a:br>
              <a:rPr lang="en-US" sz="2000" dirty="0"/>
            </a:br>
            <a:r>
              <a:rPr lang="en-US" sz="2000" dirty="0"/>
              <a:t>		Publishing Industry and Benefits to Consumers Globally</a:t>
            </a:r>
          </a:p>
          <a:p>
            <a:pPr marL="0" indent="0">
              <a:buNone/>
            </a:pPr>
            <a:r>
              <a:rPr lang="en-US" sz="2000" dirty="0"/>
              <a:t>June 17		Describing Images in Publications – Guidance, Best</a:t>
            </a:r>
            <a:br>
              <a:rPr lang="en-US" sz="2000" dirty="0"/>
            </a:br>
            <a:r>
              <a:rPr lang="en-US" sz="2000" dirty="0"/>
              <a:t>		Practices and the Promise of Technology</a:t>
            </a:r>
          </a:p>
          <a:p>
            <a:pPr marL="0" indent="-756000">
              <a:buNone/>
            </a:pPr>
            <a:r>
              <a:rPr lang="en-US" sz="2000" dirty="0"/>
              <a:t>June 24		Metadata in publishing – the hidden information</a:t>
            </a:r>
            <a:br>
              <a:rPr lang="en-US" sz="2000" dirty="0"/>
            </a:br>
            <a:r>
              <a:rPr lang="en-US" sz="2000" dirty="0"/>
              <a:t>		essential for accessibility</a:t>
            </a:r>
            <a:endParaRPr lang="en-US" sz="2000" dirty="0">
              <a:highlight>
                <a:srgbClr val="FFFF00"/>
              </a:highlight>
            </a:endParaRPr>
          </a:p>
        </p:txBody>
      </p:sp>
      <p:pic>
        <p:nvPicPr>
          <p:cNvPr id="4" name="Picture 3" descr="logo: DAISY Consortium">
            <a:extLst>
              <a:ext uri="{FF2B5EF4-FFF2-40B4-BE49-F238E27FC236}">
                <a16:creationId xmlns:a16="http://schemas.microsoft.com/office/drawing/2014/main" id="{30C86A4E-379F-4DAA-9E19-244C1AD87E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57150"/>
            <a:ext cx="1089660" cy="971550"/>
          </a:xfrm>
          <a:prstGeom prst="rect">
            <a:avLst/>
          </a:prstGeom>
        </p:spPr>
      </p:pic>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a:xfrm>
            <a:off x="457200" y="208361"/>
            <a:ext cx="8229600" cy="599602"/>
          </a:xfrm>
        </p:spPr>
        <p:txBody>
          <a:bodyPr/>
          <a:lstStyle/>
          <a:p>
            <a:r>
              <a:rPr lang="en-US" dirty="0"/>
              <a:t>Wrap up</a:t>
            </a:r>
          </a:p>
        </p:txBody>
      </p:sp>
    </p:spTree>
    <p:extLst>
      <p:ext uri="{BB962C8B-B14F-4D97-AF65-F5344CB8AC3E}">
        <p14:creationId xmlns:p14="http://schemas.microsoft.com/office/powerpoint/2010/main" val="1620301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836990"/>
            <a:ext cx="8229600" cy="4020760"/>
          </a:xfrm>
        </p:spPr>
        <p:txBody>
          <a:bodyPr/>
          <a:lstStyle/>
          <a:p>
            <a:pPr marL="514350" indent="-514350">
              <a:buFont typeface="+mj-lt"/>
              <a:buAutoNum type="arabicPeriod"/>
            </a:pPr>
            <a:r>
              <a:rPr lang="en-GB" sz="2000" dirty="0"/>
              <a:t>Introduction</a:t>
            </a:r>
          </a:p>
          <a:p>
            <a:pPr marL="914400" lvl="1" indent="-457200">
              <a:buFont typeface="+mj-lt"/>
              <a:buAutoNum type="alphaLcParenR"/>
            </a:pPr>
            <a:r>
              <a:rPr lang="en-GB" sz="1800" dirty="0"/>
              <a:t>Overview of the EPUB ecosystem</a:t>
            </a:r>
          </a:p>
          <a:p>
            <a:pPr marL="914400" lvl="1" indent="-457200">
              <a:buFont typeface="+mj-lt"/>
              <a:buAutoNum type="alphaLcParenR"/>
            </a:pPr>
            <a:r>
              <a:rPr lang="en-GB" sz="1800" dirty="0"/>
              <a:t>How standards evolve, etc.</a:t>
            </a:r>
          </a:p>
          <a:p>
            <a:pPr marL="514350" indent="-514350">
              <a:buFont typeface="+mj-lt"/>
              <a:buAutoNum type="arabicPeriod"/>
            </a:pPr>
            <a:r>
              <a:rPr lang="en-GB" sz="2000" dirty="0"/>
              <a:t>EPUB 3 Working Group</a:t>
            </a:r>
          </a:p>
          <a:p>
            <a:pPr marL="914400" lvl="1" indent="-457200">
              <a:buFont typeface="+mj-lt"/>
              <a:buAutoNum type="alphaLcParenR"/>
            </a:pPr>
            <a:r>
              <a:rPr lang="en-GB" sz="1800" dirty="0"/>
              <a:t>Reading system conformance</a:t>
            </a:r>
          </a:p>
          <a:p>
            <a:pPr marL="914400" lvl="1" indent="-457200">
              <a:buFont typeface="+mj-lt"/>
              <a:buAutoNum type="alphaLcParenR"/>
            </a:pPr>
            <a:r>
              <a:rPr lang="en-GB" sz="1800" dirty="0"/>
              <a:t>Very limited new features</a:t>
            </a:r>
          </a:p>
          <a:p>
            <a:pPr marL="514350" indent="-514350">
              <a:buFont typeface="+mj-lt"/>
              <a:buAutoNum type="arabicPeriod"/>
            </a:pPr>
            <a:r>
              <a:rPr lang="en-GB" sz="2000" dirty="0"/>
              <a:t>EPUB Accessibility</a:t>
            </a:r>
          </a:p>
          <a:p>
            <a:pPr marL="914400" lvl="1" indent="-457200">
              <a:buFont typeface="+mj-lt"/>
              <a:buAutoNum type="alphaLcParenR"/>
            </a:pPr>
            <a:r>
              <a:rPr lang="en-GB" sz="1800" dirty="0"/>
              <a:t>Update to EPUB Accessibility spec</a:t>
            </a:r>
          </a:p>
          <a:p>
            <a:pPr marL="914400" lvl="1" indent="-457200">
              <a:buFont typeface="+mj-lt"/>
              <a:buAutoNum type="alphaLcParenR"/>
            </a:pPr>
            <a:r>
              <a:rPr lang="en-GB" sz="1800" dirty="0"/>
              <a:t>Accessibility metadata crosswalk </a:t>
            </a:r>
          </a:p>
          <a:p>
            <a:pPr marL="514350" indent="-514350">
              <a:buFont typeface="+mj-lt"/>
              <a:buAutoNum type="arabicPeriod"/>
            </a:pPr>
            <a:r>
              <a:rPr lang="en-GB" sz="2000" dirty="0"/>
              <a:t>DPUB-ARIA and WCAG</a:t>
            </a:r>
          </a:p>
          <a:p>
            <a:pPr marL="514350" indent="-514350">
              <a:buFont typeface="+mj-lt"/>
              <a:buAutoNum type="arabicPeriod"/>
            </a:pPr>
            <a:r>
              <a:rPr lang="en-GB" sz="2000" dirty="0"/>
              <a:t>Audiobooks and Synchronized Narration</a:t>
            </a:r>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501426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28" name="Rectangle: Top Corners Rounded 5">
            <a:extLst>
              <a:ext uri="{FF2B5EF4-FFF2-40B4-BE49-F238E27FC236}">
                <a16:creationId xmlns:a16="http://schemas.microsoft.com/office/drawing/2014/main" id="{F0D7D3F7-6639-4646-98B5-E937E6794BF4}"/>
              </a:ext>
            </a:extLst>
          </p:cNvPr>
          <p:cNvSpPr/>
          <p:nvPr/>
        </p:nvSpPr>
        <p:spPr bwMode="auto">
          <a:xfrm>
            <a:off x="2293506" y="3765259"/>
            <a:ext cx="1354485" cy="795136"/>
          </a:xfrm>
          <a:prstGeom prst="trapezoid">
            <a:avLst/>
          </a:prstGeom>
          <a:solidFill>
            <a:schemeClr val="accent3">
              <a:lumMod val="9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Publishing Steering Committee</a:t>
            </a:r>
            <a:endParaRPr kumimoji="0" lang="en-GB" sz="1800" b="0" i="0" u="none" strike="noStrike" cap="none" normalizeH="0" baseline="0" dirty="0">
              <a:ln>
                <a:noFill/>
              </a:ln>
              <a:solidFill>
                <a:schemeClr val="tx1"/>
              </a:solidFill>
              <a:effectLst/>
              <a:latin typeface="Arial" charset="0"/>
            </a:endParaRPr>
          </a:p>
        </p:txBody>
      </p:sp>
      <p:sp>
        <p:nvSpPr>
          <p:cNvPr id="27" name="Rectangle: Top Corners Rounded 5">
            <a:extLst>
              <a:ext uri="{FF2B5EF4-FFF2-40B4-BE49-F238E27FC236}">
                <a16:creationId xmlns:a16="http://schemas.microsoft.com/office/drawing/2014/main" id="{27782ACB-59C8-45C0-B62F-38703EBACC0B}"/>
              </a:ext>
            </a:extLst>
          </p:cNvPr>
          <p:cNvSpPr/>
          <p:nvPr/>
        </p:nvSpPr>
        <p:spPr bwMode="auto">
          <a:xfrm>
            <a:off x="7127708" y="2682309"/>
            <a:ext cx="1354485" cy="795136"/>
          </a:xfrm>
          <a:prstGeom prst="trapezoid">
            <a:avLst/>
          </a:prstGeom>
          <a:solidFill>
            <a:schemeClr val="accent3">
              <a:lumMod val="9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EPUB3 Community   Group</a:t>
            </a:r>
            <a:endParaRPr kumimoji="0" lang="en-GB" sz="1800" b="0" i="0" u="none" strike="noStrike" cap="none" normalizeH="0" baseline="0" dirty="0">
              <a:ln>
                <a:noFill/>
              </a:ln>
              <a:solidFill>
                <a:schemeClr val="tx1"/>
              </a:solidFill>
              <a:effectLst/>
              <a:latin typeface="Arial" charset="0"/>
            </a:endParaRPr>
          </a:p>
        </p:txBody>
      </p:sp>
      <p:sp>
        <p:nvSpPr>
          <p:cNvPr id="26" name="Rectangle: Top Corners Rounded 5">
            <a:extLst>
              <a:ext uri="{FF2B5EF4-FFF2-40B4-BE49-F238E27FC236}">
                <a16:creationId xmlns:a16="http://schemas.microsoft.com/office/drawing/2014/main" id="{F7C72DE0-ACFC-46D9-8341-504BEA96D1A1}"/>
              </a:ext>
            </a:extLst>
          </p:cNvPr>
          <p:cNvSpPr/>
          <p:nvPr/>
        </p:nvSpPr>
        <p:spPr bwMode="auto">
          <a:xfrm>
            <a:off x="5454568" y="2659795"/>
            <a:ext cx="1354485" cy="795136"/>
          </a:xfrm>
          <a:prstGeom prst="trapezoid">
            <a:avLst/>
          </a:prstGeom>
          <a:solidFill>
            <a:schemeClr val="accent3">
              <a:lumMod val="9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EPUB3 Working  Group</a:t>
            </a:r>
            <a:endParaRPr kumimoji="0" lang="en-GB" sz="1800" b="0" i="0" u="none" strike="noStrike" cap="none" normalizeH="0" baseline="0" dirty="0">
              <a:ln>
                <a:noFill/>
              </a:ln>
              <a:solidFill>
                <a:schemeClr val="tx1"/>
              </a:solidFill>
              <a:effectLst/>
              <a:latin typeface="Arial" charset="0"/>
            </a:endParaRPr>
          </a:p>
        </p:txBody>
      </p:sp>
      <p:sp>
        <p:nvSpPr>
          <p:cNvPr id="21" name="Rectangle: Top Corners Rounded 5">
            <a:extLst>
              <a:ext uri="{FF2B5EF4-FFF2-40B4-BE49-F238E27FC236}">
                <a16:creationId xmlns:a16="http://schemas.microsoft.com/office/drawing/2014/main" id="{8739476C-DD66-4902-9E1E-B318CA6D4E38}"/>
              </a:ext>
            </a:extLst>
          </p:cNvPr>
          <p:cNvSpPr/>
          <p:nvPr/>
        </p:nvSpPr>
        <p:spPr bwMode="auto">
          <a:xfrm>
            <a:off x="3845860" y="2682309"/>
            <a:ext cx="1354485" cy="795136"/>
          </a:xfrm>
          <a:prstGeom prst="trapezoid">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Publishing Business Group</a:t>
            </a:r>
            <a:endParaRPr kumimoji="0" lang="en-GB" sz="1800" b="0" i="0" u="none" strike="noStrike" cap="none" normalizeH="0" baseline="0" dirty="0">
              <a:ln>
                <a:noFill/>
              </a:ln>
              <a:solidFill>
                <a:schemeClr val="tx1"/>
              </a:solidFill>
              <a:effectLst/>
              <a:latin typeface="Arial" charset="0"/>
            </a:endParaRPr>
          </a:p>
        </p:txBody>
      </p:sp>
      <p:sp>
        <p:nvSpPr>
          <p:cNvPr id="24" name="Rectangle: Top Corners Rounded 5">
            <a:extLst>
              <a:ext uri="{FF2B5EF4-FFF2-40B4-BE49-F238E27FC236}">
                <a16:creationId xmlns:a16="http://schemas.microsoft.com/office/drawing/2014/main" id="{9185358A-4F2B-443C-A173-209FE89AC06B}"/>
              </a:ext>
            </a:extLst>
          </p:cNvPr>
          <p:cNvSpPr/>
          <p:nvPr/>
        </p:nvSpPr>
        <p:spPr bwMode="auto">
          <a:xfrm>
            <a:off x="2268750" y="2673157"/>
            <a:ext cx="1354485" cy="795136"/>
          </a:xfrm>
          <a:prstGeom prst="trapezoid">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Publishing Community Group</a:t>
            </a:r>
            <a:endParaRPr kumimoji="0" lang="en-GB" sz="1800" b="0" i="0" u="none" strike="noStrike" cap="none" normalizeH="0" baseline="0" dirty="0">
              <a:ln>
                <a:noFill/>
              </a:ln>
              <a:solidFill>
                <a:schemeClr val="tx1"/>
              </a:solidFill>
              <a:effectLst/>
              <a:latin typeface="Arial" charset="0"/>
            </a:endParaRPr>
          </a:p>
        </p:txBody>
      </p:sp>
      <p:sp>
        <p:nvSpPr>
          <p:cNvPr id="25" name="Rectangle: Top Corners Rounded 5">
            <a:extLst>
              <a:ext uri="{FF2B5EF4-FFF2-40B4-BE49-F238E27FC236}">
                <a16:creationId xmlns:a16="http://schemas.microsoft.com/office/drawing/2014/main" id="{A9C9DECA-FC02-4B9F-A77D-EDBA9D85C2F7}"/>
              </a:ext>
            </a:extLst>
          </p:cNvPr>
          <p:cNvSpPr/>
          <p:nvPr/>
        </p:nvSpPr>
        <p:spPr bwMode="auto">
          <a:xfrm>
            <a:off x="717003" y="2673157"/>
            <a:ext cx="1354485" cy="795136"/>
          </a:xfrm>
          <a:prstGeom prst="trapezoid">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Publishing Working  Group</a:t>
            </a:r>
            <a:endParaRPr kumimoji="0" lang="en-GB" sz="1800" b="0" i="0" u="none" strike="noStrike" cap="none" normalizeH="0" baseline="0" dirty="0">
              <a:ln>
                <a:noFill/>
              </a:ln>
              <a:solidFill>
                <a:schemeClr val="tx1"/>
              </a:solidFill>
              <a:effectLst/>
              <a:latin typeface="Arial" charset="0"/>
            </a:endParaRPr>
          </a:p>
        </p:txBody>
      </p:sp>
      <p:sp>
        <p:nvSpPr>
          <p:cNvPr id="5" name="Isosceles Triangle 4">
            <a:extLst>
              <a:ext uri="{FF2B5EF4-FFF2-40B4-BE49-F238E27FC236}">
                <a16:creationId xmlns:a16="http://schemas.microsoft.com/office/drawing/2014/main" id="{138C7239-F6E7-4A54-A306-8A3B6C02B0AC}"/>
              </a:ext>
              <a:ext uri="{C183D7F6-B498-43B3-948B-1728B52AA6E4}">
                <adec:decorative xmlns:adec="http://schemas.microsoft.com/office/drawing/2017/decorative" val="1"/>
              </a:ext>
            </a:extLst>
          </p:cNvPr>
          <p:cNvSpPr/>
          <p:nvPr/>
        </p:nvSpPr>
        <p:spPr bwMode="auto">
          <a:xfrm rot="10800000">
            <a:off x="2816720" y="2354995"/>
            <a:ext cx="308060" cy="228554"/>
          </a:xfrm>
          <a:prstGeom prst="triangle">
            <a:avLst>
              <a:gd name="adj" fmla="val 50000"/>
            </a:avLst>
          </a:prstGeom>
          <a:solidFill>
            <a:schemeClr val="accent3">
              <a:lumMod val="9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 name="Cloud 1">
            <a:extLst>
              <a:ext uri="{FF2B5EF4-FFF2-40B4-BE49-F238E27FC236}">
                <a16:creationId xmlns:a16="http://schemas.microsoft.com/office/drawing/2014/main" id="{7DBB6CD9-96F2-4F37-8581-0F14D0753C1F}"/>
              </a:ext>
            </a:extLst>
          </p:cNvPr>
          <p:cNvSpPr/>
          <p:nvPr/>
        </p:nvSpPr>
        <p:spPr bwMode="auto">
          <a:xfrm>
            <a:off x="2481766" y="1421674"/>
            <a:ext cx="977968" cy="757926"/>
          </a:xfrm>
          <a:prstGeom prst="cloud">
            <a:avLst/>
          </a:prstGeom>
          <a:solidFill>
            <a:schemeClr val="accent3">
              <a:lumMod val="9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idea</a:t>
            </a:r>
            <a:endParaRPr kumimoji="0" lang="en-GB" sz="1800" b="0" i="0" u="none" strike="noStrike" cap="none" normalizeH="0" baseline="0" dirty="0">
              <a:ln>
                <a:noFill/>
              </a:ln>
              <a:solidFill>
                <a:schemeClr val="tx1"/>
              </a:solidFill>
              <a:effectLst/>
              <a:latin typeface="Arial" charset="0"/>
            </a:endParaRPr>
          </a:p>
        </p:txBody>
      </p:sp>
      <p:sp>
        <p:nvSpPr>
          <p:cNvPr id="4" name="Title 3">
            <a:extLst>
              <a:ext uri="{FF2B5EF4-FFF2-40B4-BE49-F238E27FC236}">
                <a16:creationId xmlns:a16="http://schemas.microsoft.com/office/drawing/2014/main" id="{B2A4E82F-E6C5-4748-A8D6-DD133D0F8A8E}"/>
              </a:ext>
            </a:extLst>
          </p:cNvPr>
          <p:cNvSpPr>
            <a:spLocks noGrp="1"/>
          </p:cNvSpPr>
          <p:nvPr>
            <p:ph type="title"/>
          </p:nvPr>
        </p:nvSpPr>
        <p:spPr/>
        <p:txBody>
          <a:bodyPr/>
          <a:lstStyle/>
          <a:p>
            <a:r>
              <a:rPr lang="en-US" dirty="0"/>
              <a:t>How Publishing@W3C works</a:t>
            </a:r>
            <a:endParaRPr lang="en-GB" dirty="0"/>
          </a:p>
        </p:txBody>
      </p:sp>
    </p:spTree>
    <p:extLst>
      <p:ext uri="{BB962C8B-B14F-4D97-AF65-F5344CB8AC3E}">
        <p14:creationId xmlns:p14="http://schemas.microsoft.com/office/powerpoint/2010/main" val="3654014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0" indent="0">
              <a:buNone/>
            </a:pPr>
            <a:r>
              <a:rPr lang="en-US" sz="2000" dirty="0"/>
              <a:t>Earlier in 2020 Publishing@W3C hosted a survey of the publishing industry to understand how EPUB was being used. </a:t>
            </a:r>
          </a:p>
          <a:p>
            <a:pPr marL="0" indent="0">
              <a:buNone/>
            </a:pPr>
            <a:r>
              <a:rPr lang="en-US" sz="2000" dirty="0"/>
              <a:t>From that data, we learned that EPUB is the format of choice, and publishers like the format, but need it to do more. </a:t>
            </a:r>
          </a:p>
          <a:p>
            <a:pPr marL="0" indent="0">
              <a:buNone/>
            </a:pPr>
            <a:r>
              <a:rPr lang="en-US" sz="2000" dirty="0"/>
              <a:t>Requests included things like modernizing our support for HTML and CSS, clarifying support for </a:t>
            </a:r>
            <a:r>
              <a:rPr lang="en-US" sz="2000" dirty="0" err="1"/>
              <a:t>Javascript</a:t>
            </a:r>
            <a:r>
              <a:rPr lang="en-US" sz="2000" dirty="0"/>
              <a:t>, support for </a:t>
            </a:r>
            <a:r>
              <a:rPr lang="en-US" sz="2000" dirty="0" err="1"/>
              <a:t>WebAPIs</a:t>
            </a:r>
            <a:r>
              <a:rPr lang="en-US" sz="2000" dirty="0"/>
              <a:t>, and increasing information for reading system conformance via tests. </a:t>
            </a:r>
          </a:p>
          <a:p>
            <a:pPr marL="0" indent="0">
              <a:buNone/>
            </a:pPr>
            <a:r>
              <a:rPr lang="en-US" sz="2000" dirty="0"/>
              <a:t>One big thing we learned is that there’s a lot of misunderstandings about EPUB, which we hope improvements to the spec and more communication will fix.</a:t>
            </a:r>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US" dirty="0"/>
              <a:t>EPUB Today, Tomorrow, Next Year</a:t>
            </a:r>
          </a:p>
        </p:txBody>
      </p:sp>
    </p:spTree>
    <p:extLst>
      <p:ext uri="{BB962C8B-B14F-4D97-AF65-F5344CB8AC3E}">
        <p14:creationId xmlns:p14="http://schemas.microsoft.com/office/powerpoint/2010/main" val="14473806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a:buFont typeface="Arial" panose="020B0604020202020204" pitchFamily="34" charset="0"/>
              <a:buChar char="•"/>
            </a:pPr>
            <a:r>
              <a:rPr lang="en-US" sz="2000" dirty="0"/>
              <a:t>20 years of evolution of EPUB, from OEB 1.0 in 1999</a:t>
            </a:r>
          </a:p>
          <a:p>
            <a:pPr>
              <a:buFont typeface="Arial" panose="020B0604020202020204" pitchFamily="34" charset="0"/>
              <a:buChar char="•"/>
            </a:pPr>
            <a:r>
              <a:rPr lang="en-US" sz="2000" dirty="0"/>
              <a:t>Some “aspirational” spec writing: “If we build it, they will come”</a:t>
            </a:r>
          </a:p>
          <a:p>
            <a:pPr>
              <a:buFont typeface="Arial" panose="020B0604020202020204" pitchFamily="34" charset="0"/>
              <a:buChar char="•"/>
            </a:pPr>
            <a:r>
              <a:rPr lang="en-US" sz="2000" dirty="0"/>
              <a:t>Lots of existing content of questionable quality, which reading systems sometimes try to patch</a:t>
            </a:r>
          </a:p>
          <a:p>
            <a:pPr>
              <a:buFont typeface="Arial" panose="020B0604020202020204" pitchFamily="34" charset="0"/>
              <a:buChar char="•"/>
            </a:pPr>
            <a:r>
              <a:rPr lang="en-US" sz="2000" dirty="0"/>
              <a:t>EPUB spec offers little guidance to reading systems</a:t>
            </a:r>
          </a:p>
          <a:p>
            <a:pPr>
              <a:buFont typeface="Arial" panose="020B0604020202020204" pitchFamily="34" charset="0"/>
              <a:buChar char="•"/>
            </a:pPr>
            <a:r>
              <a:rPr lang="en-US" sz="2000" dirty="0"/>
              <a:t>Diversity of reading systems and underlying platforms—not all reading systems use modern browser rendering engines like </a:t>
            </a:r>
            <a:r>
              <a:rPr lang="en-US" sz="2000" dirty="0" err="1"/>
              <a:t>WebKit</a:t>
            </a:r>
            <a:r>
              <a:rPr lang="en-US" sz="2000" dirty="0"/>
              <a:t>; the same reading system may work differently on Android vs iOS</a:t>
            </a:r>
          </a:p>
          <a:p>
            <a:pPr>
              <a:buFont typeface="Arial" panose="020B0604020202020204" pitchFamily="34" charset="0"/>
              <a:buChar char="•"/>
            </a:pPr>
            <a:r>
              <a:rPr lang="en-US" sz="2000" dirty="0"/>
              <a:t>All these issues combine to make interoperability a challenge</a:t>
            </a:r>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US" dirty="0"/>
              <a:t>EPUB 3 Working Group: Background</a:t>
            </a:r>
          </a:p>
        </p:txBody>
      </p:sp>
    </p:spTree>
    <p:extLst>
      <p:ext uri="{BB962C8B-B14F-4D97-AF65-F5344CB8AC3E}">
        <p14:creationId xmlns:p14="http://schemas.microsoft.com/office/powerpoint/2010/main" val="2640659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marL="457200" indent="-457200">
              <a:buFont typeface="+mj-lt"/>
              <a:buAutoNum type="arabicPeriod"/>
            </a:pPr>
            <a:r>
              <a:rPr lang="en-US" sz="2000" dirty="0"/>
              <a:t>Improve spec quality via W3C’s process and rigorous testing</a:t>
            </a:r>
          </a:p>
          <a:p>
            <a:pPr lvl="1">
              <a:buFont typeface="Arial" panose="020B0604020202020204" pitchFamily="34" charset="0"/>
              <a:buChar char="•"/>
            </a:pPr>
            <a:r>
              <a:rPr lang="en-US" sz="1800" dirty="0"/>
              <a:t>Must have multiple implementations of each feature, determined by tests</a:t>
            </a:r>
          </a:p>
          <a:p>
            <a:pPr lvl="1">
              <a:buFont typeface="Arial" panose="020B0604020202020204" pitchFamily="34" charset="0"/>
              <a:buChar char="•"/>
            </a:pPr>
            <a:r>
              <a:rPr lang="en-US" sz="1800" dirty="0"/>
              <a:t>Horizontal review for accessibility, internationalization, security, privacy</a:t>
            </a:r>
          </a:p>
          <a:p>
            <a:pPr marL="457200" indent="-457200">
              <a:buFont typeface="+mj-lt"/>
              <a:buAutoNum type="arabicPeriod"/>
            </a:pPr>
            <a:r>
              <a:rPr lang="en-US" sz="2000" dirty="0"/>
              <a:t>Improve spec acceptance by governments via W3C’s reputation</a:t>
            </a:r>
          </a:p>
          <a:p>
            <a:pPr marL="457200" indent="-457200">
              <a:buFont typeface="+mj-lt"/>
              <a:buAutoNum type="arabicPeriod"/>
            </a:pPr>
            <a:r>
              <a:rPr lang="en-US" sz="2000" dirty="0"/>
              <a:t>Update spec based on user needs and feedback</a:t>
            </a:r>
          </a:p>
          <a:p>
            <a:pPr marL="457200" indent="-457200">
              <a:buFont typeface="+mj-lt"/>
              <a:buAutoNum type="arabicPeriod"/>
            </a:pPr>
            <a:r>
              <a:rPr lang="en-US" sz="2000" dirty="0"/>
              <a:t>Keep up with the evolution of the web platform</a:t>
            </a:r>
          </a:p>
          <a:p>
            <a:pPr marL="457200" indent="-457200">
              <a:buFont typeface="+mj-lt"/>
              <a:buAutoNum type="arabicPeriod"/>
            </a:pPr>
            <a:r>
              <a:rPr lang="en-US" sz="2000" dirty="0"/>
              <a:t>Retain compatibility with existing content and ecosystem</a:t>
            </a:r>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US" dirty="0"/>
              <a:t>EPUB 3 Working Group: Goals</a:t>
            </a:r>
          </a:p>
        </p:txBody>
      </p:sp>
    </p:spTree>
    <p:extLst>
      <p:ext uri="{BB962C8B-B14F-4D97-AF65-F5344CB8AC3E}">
        <p14:creationId xmlns:p14="http://schemas.microsoft.com/office/powerpoint/2010/main" val="2216782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1200150"/>
            <a:ext cx="8229600" cy="3657600"/>
          </a:xfrm>
        </p:spPr>
        <p:txBody>
          <a:bodyPr/>
          <a:lstStyle/>
          <a:p>
            <a:pPr>
              <a:buFont typeface="Arial" panose="020B0604020202020204" pitchFamily="34" charset="0"/>
              <a:buChar char="•"/>
            </a:pPr>
            <a:r>
              <a:rPr lang="en-US" sz="2000" dirty="0"/>
              <a:t>Testing, Testing, Testing</a:t>
            </a:r>
          </a:p>
          <a:p>
            <a:pPr>
              <a:buFont typeface="Arial" panose="020B0604020202020204" pitchFamily="34" charset="0"/>
              <a:buChar char="•"/>
            </a:pPr>
            <a:r>
              <a:rPr lang="en-US" sz="2000" dirty="0"/>
              <a:t>Reading System Conformance</a:t>
            </a:r>
          </a:p>
          <a:p>
            <a:pPr>
              <a:buFont typeface="Arial" panose="020B0604020202020204" pitchFamily="34" charset="0"/>
              <a:buChar char="•"/>
            </a:pPr>
            <a:r>
              <a:rPr lang="en-US" sz="2000" dirty="0"/>
              <a:t>More Testing</a:t>
            </a:r>
          </a:p>
          <a:p>
            <a:pPr>
              <a:buFont typeface="Arial" panose="020B0604020202020204" pitchFamily="34" charset="0"/>
              <a:buChar char="•"/>
            </a:pPr>
            <a:r>
              <a:rPr lang="en-US" sz="2000" dirty="0"/>
              <a:t>Possible New Features</a:t>
            </a:r>
          </a:p>
          <a:p>
            <a:pPr lvl="1">
              <a:buFont typeface="Arial" panose="020B0604020202020204" pitchFamily="34" charset="0"/>
              <a:buChar char="•"/>
            </a:pPr>
            <a:r>
              <a:rPr lang="en-US" sz="1800" dirty="0"/>
              <a:t>Clarifications on scripting and storage</a:t>
            </a:r>
          </a:p>
          <a:p>
            <a:pPr lvl="1">
              <a:buFont typeface="Arial" panose="020B0604020202020204" pitchFamily="34" charset="0"/>
              <a:buChar char="•"/>
            </a:pPr>
            <a:r>
              <a:rPr lang="en-US" sz="1800" dirty="0"/>
              <a:t>Full-bleed images</a:t>
            </a:r>
          </a:p>
          <a:p>
            <a:pPr lvl="1">
              <a:buFont typeface="Arial" panose="020B0604020202020204" pitchFamily="34" charset="0"/>
              <a:buChar char="•"/>
            </a:pPr>
            <a:r>
              <a:rPr lang="en-US" sz="1800" dirty="0"/>
              <a:t>New media types</a:t>
            </a:r>
          </a:p>
          <a:p>
            <a:pPr>
              <a:buFont typeface="Arial" panose="020B0604020202020204" pitchFamily="34" charset="0"/>
              <a:buChar char="•"/>
            </a:pPr>
            <a:r>
              <a:rPr lang="en-US" sz="2000" dirty="0"/>
              <a:t>Still More Testing</a:t>
            </a:r>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p:txBody>
          <a:bodyPr/>
          <a:lstStyle/>
          <a:p>
            <a:r>
              <a:rPr lang="en-US" dirty="0"/>
              <a:t>EPUB 3 Working Group: Focus</a:t>
            </a:r>
            <a:br>
              <a:rPr lang="en-US" dirty="0"/>
            </a:br>
            <a:br>
              <a:rPr lang="en-US" dirty="0"/>
            </a:br>
            <a:r>
              <a:rPr lang="en-US" dirty="0"/>
              <a:t>EPUB 3 Working Group: Focus</a:t>
            </a:r>
          </a:p>
        </p:txBody>
      </p:sp>
    </p:spTree>
    <p:extLst>
      <p:ext uri="{BB962C8B-B14F-4D97-AF65-F5344CB8AC3E}">
        <p14:creationId xmlns:p14="http://schemas.microsoft.com/office/powerpoint/2010/main" val="3831410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E3186-2019-D946-8C67-BE83FFBCC65E}"/>
              </a:ext>
            </a:extLst>
          </p:cNvPr>
          <p:cNvSpPr>
            <a:spLocks noGrp="1"/>
          </p:cNvSpPr>
          <p:nvPr>
            <p:ph idx="1"/>
          </p:nvPr>
        </p:nvSpPr>
        <p:spPr>
          <a:xfrm>
            <a:off x="457200" y="919238"/>
            <a:ext cx="8229600" cy="3938512"/>
          </a:xfrm>
        </p:spPr>
        <p:txBody>
          <a:bodyPr/>
          <a:lstStyle/>
          <a:p>
            <a:pPr marL="0" indent="0">
              <a:buNone/>
            </a:pPr>
            <a:r>
              <a:rPr lang="en-US" sz="2000" dirty="0"/>
              <a:t>Scope:</a:t>
            </a:r>
          </a:p>
          <a:p>
            <a:pPr>
              <a:buFont typeface="Arial" panose="020B0604020202020204" pitchFamily="34" charset="0"/>
              <a:buChar char="•"/>
            </a:pPr>
            <a:r>
              <a:rPr lang="en-US" sz="2000" dirty="0"/>
              <a:t>EPUB a11y becomes a formal W3C Recommendation</a:t>
            </a:r>
          </a:p>
          <a:p>
            <a:pPr>
              <a:buFont typeface="Arial" panose="020B0604020202020204" pitchFamily="34" charset="0"/>
              <a:buChar char="•"/>
            </a:pPr>
            <a:r>
              <a:rPr lang="en-US" sz="2000" dirty="0"/>
              <a:t>Verify that EPUB A11y Spec meets EU directives for </a:t>
            </a:r>
            <a:r>
              <a:rPr lang="en-US" sz="2000" dirty="0" err="1"/>
              <a:t>ebooks</a:t>
            </a:r>
            <a:endParaRPr lang="en-US" sz="2000" dirty="0"/>
          </a:p>
          <a:p>
            <a:pPr>
              <a:buFont typeface="Arial" panose="020B0604020202020204" pitchFamily="34" charset="0"/>
              <a:buChar char="•"/>
            </a:pPr>
            <a:r>
              <a:rPr lang="en-US" sz="2000" dirty="0"/>
              <a:t>Consider new and incremental features, as long as they comply with EAA and WCAC 2.x</a:t>
            </a:r>
          </a:p>
          <a:p>
            <a:pPr lvl="1">
              <a:buFont typeface="Arial" panose="020B0604020202020204" pitchFamily="34" charset="0"/>
              <a:buChar char="•"/>
            </a:pPr>
            <a:r>
              <a:rPr lang="en-US" sz="1800" dirty="0"/>
              <a:t>FXL accessibility</a:t>
            </a:r>
          </a:p>
          <a:p>
            <a:pPr lvl="1">
              <a:buFont typeface="Arial" panose="020B0604020202020204" pitchFamily="34" charset="0"/>
              <a:buChar char="•"/>
            </a:pPr>
            <a:r>
              <a:rPr lang="en-US" sz="1800" dirty="0"/>
              <a:t>Referencing specific versions of WCAG</a:t>
            </a:r>
          </a:p>
          <a:p>
            <a:pPr>
              <a:buFont typeface="Arial" panose="020B0604020202020204" pitchFamily="34" charset="0"/>
              <a:buChar char="•"/>
            </a:pPr>
            <a:r>
              <a:rPr lang="en-US" sz="2000" dirty="0"/>
              <a:t>Improve spec itself by providing clarifications and reducing ambiguity</a:t>
            </a:r>
          </a:p>
          <a:p>
            <a:pPr marL="0" indent="0">
              <a:buNone/>
            </a:pPr>
            <a:r>
              <a:rPr lang="en-US" sz="2000" dirty="0"/>
              <a:t>Timeline:</a:t>
            </a:r>
          </a:p>
          <a:p>
            <a:pPr>
              <a:buFont typeface="Arial" panose="020B0604020202020204" pitchFamily="34" charset="0"/>
              <a:buChar char="•"/>
            </a:pPr>
            <a:r>
              <a:rPr lang="en-US" sz="2000" dirty="0"/>
              <a:t>May 2021: First Public Working Draft</a:t>
            </a:r>
          </a:p>
        </p:txBody>
      </p:sp>
      <p:sp>
        <p:nvSpPr>
          <p:cNvPr id="2" name="Title 1">
            <a:extLst>
              <a:ext uri="{FF2B5EF4-FFF2-40B4-BE49-F238E27FC236}">
                <a16:creationId xmlns:a16="http://schemas.microsoft.com/office/drawing/2014/main" id="{4308FE79-EAE4-F946-96A3-708488D3738F}"/>
              </a:ext>
            </a:extLst>
          </p:cNvPr>
          <p:cNvSpPr>
            <a:spLocks noGrp="1"/>
          </p:cNvSpPr>
          <p:nvPr>
            <p:ph type="title"/>
          </p:nvPr>
        </p:nvSpPr>
        <p:spPr>
          <a:xfrm>
            <a:off x="457200" y="208360"/>
            <a:ext cx="8229600" cy="609278"/>
          </a:xfrm>
        </p:spPr>
        <p:txBody>
          <a:bodyPr/>
          <a:lstStyle/>
          <a:p>
            <a:r>
              <a:rPr lang="en-GB" sz="3200" dirty="0"/>
              <a:t>EPUB 3 WG: Accessibility Specification 1.X</a:t>
            </a:r>
            <a:endParaRPr lang="en-US" dirty="0"/>
          </a:p>
        </p:txBody>
      </p:sp>
    </p:spTree>
    <p:extLst>
      <p:ext uri="{BB962C8B-B14F-4D97-AF65-F5344CB8AC3E}">
        <p14:creationId xmlns:p14="http://schemas.microsoft.com/office/powerpoint/2010/main" val="2037267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Presentation_level">
  <a:themeElements>
    <a:clrScheme name="Custom 27">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Leve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Level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78F83B3EE6F34F8C8CEE2712533BEB" ma:contentTypeVersion="12" ma:contentTypeDescription="Create a new document." ma:contentTypeScope="" ma:versionID="5509f126feda860b9ef6e22c5863cfbe">
  <xsd:schema xmlns:xsd="http://www.w3.org/2001/XMLSchema" xmlns:xs="http://www.w3.org/2001/XMLSchema" xmlns:p="http://schemas.microsoft.com/office/2006/metadata/properties" xmlns:ns2="cca373d1-332c-4216-9e4a-3c49ea854ba0" xmlns:ns3="e7d089c6-2f48-4a7a-80bd-27aef5729c3b" targetNamespace="http://schemas.microsoft.com/office/2006/metadata/properties" ma:root="true" ma:fieldsID="945c59c3fde2dff88e8171d920a690f2" ns2:_="" ns3:_="">
    <xsd:import namespace="cca373d1-332c-4216-9e4a-3c49ea854ba0"/>
    <xsd:import namespace="e7d089c6-2f48-4a7a-80bd-27aef5729c3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a373d1-332c-4216-9e4a-3c49ea854b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d089c6-2f48-4a7a-80bd-27aef5729c3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C536F2-02A9-4528-9117-1BF2ED648F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a373d1-332c-4216-9e4a-3c49ea854ba0"/>
    <ds:schemaRef ds:uri="e7d089c6-2f48-4a7a-80bd-27aef5729c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C15236-0FD5-4C05-9685-FF9EB70D837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DF0D1AF-67A9-40E6-9F11-470CF4E229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Presentation_level</Template>
  <TotalTime>43</TotalTime>
  <Words>2280</Words>
  <Application>Microsoft Office PowerPoint</Application>
  <PresentationFormat>On-screen Show (16:9)</PresentationFormat>
  <Paragraphs>165</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Times New Roman</vt:lpstr>
      <vt:lpstr>Arial</vt:lpstr>
      <vt:lpstr>Wingdings</vt:lpstr>
      <vt:lpstr>Atkinson Hyperlegible</vt:lpstr>
      <vt:lpstr>Presentation_level</vt:lpstr>
      <vt:lpstr>Publishing, accessibility, W3C standards</vt:lpstr>
      <vt:lpstr>Your panel</vt:lpstr>
      <vt:lpstr>Agenda</vt:lpstr>
      <vt:lpstr>How Publishing@W3C works</vt:lpstr>
      <vt:lpstr>EPUB Today, Tomorrow, Next Year</vt:lpstr>
      <vt:lpstr>EPUB 3 Working Group: Background</vt:lpstr>
      <vt:lpstr>EPUB 3 Working Group: Goals</vt:lpstr>
      <vt:lpstr>EPUB 3 Working Group: Focus  EPUB 3 Working Group: Focus</vt:lpstr>
      <vt:lpstr>EPUB 3 WG: Accessibility Specification 1.X</vt:lpstr>
      <vt:lpstr>Accessibility Metadata Crosswalk</vt:lpstr>
      <vt:lpstr>DPUB-ARIA </vt:lpstr>
      <vt:lpstr>Coming soon… DPUB-ARIA 1.1</vt:lpstr>
      <vt:lpstr>Accessibility Guidelines </vt:lpstr>
      <vt:lpstr>WCAG 3.0 - on the horizon</vt:lpstr>
      <vt:lpstr>Audiobooks</vt:lpstr>
      <vt:lpstr>Synchronized Narration </vt:lpstr>
      <vt:lpstr>Further into the Future…</vt:lpstr>
      <vt:lpstr>Links</vt:lpstr>
      <vt:lpstr>Contact information</vt:lpstr>
      <vt:lpstr>Discussion and Q&amp;A</vt:lpstr>
      <vt:lpstr>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Orme</dc:creator>
  <cp:lastModifiedBy>Dave Gunn</cp:lastModifiedBy>
  <cp:revision>3</cp:revision>
  <cp:lastPrinted>2018-04-23T12:10:28Z</cp:lastPrinted>
  <dcterms:created xsi:type="dcterms:W3CDTF">2016-09-30T11:45:11Z</dcterms:created>
  <dcterms:modified xsi:type="dcterms:W3CDTF">2020-06-05T14:33:33Z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TC060874521033</vt:lpwstr>
  </property>
  <property fmtid="{D5CDD505-2E9C-101B-9397-08002B2CF9AE}" pid="3" name="ContentTypeId">
    <vt:lpwstr>0x0101009978F83B3EE6F34F8C8CEE2712533BEB</vt:lpwstr>
  </property>
</Properties>
</file>