
<file path=[Content_Types].xml><?xml version="1.0" encoding="utf-8"?>
<Types xmlns="http://schemas.openxmlformats.org/package/2006/content-types">
  <Default Extension="jpeg" ContentType="image/jpeg"/>
  <Default Extension="jpg" ContentType="image/jpeg"/>
  <Default Extension="mp4" ContentType="video/mp4"/>
  <Default Extension="org&amp;utm_campaign=index&amp;utm_content=thumbnail&amp;_=20080704021516" ContentType="image/png"/>
  <Default Extension="org&amp;utm_campaign=index&amp;utm_content=thumbnail&amp;_=20100929123658" ContentType="image/png"/>
  <Default Extension="org&amp;utm_campaign=index&amp;utm_content=thumbnail&amp;_=20190214145641" ContentType="image/png"/>
  <Default Extension="org&amp;utm_campaign=index&amp;utm_content=thumbnail&amp;_=20210606072043" ContentType="image/png"/>
  <Default Extension="org&amp;utm_campaign=index&amp;utm_content=thumbnail&amp;_=20230114191046" ContentType="image/png"/>
  <Default Extension="org&amp;utm_campaign=index&amp;utm_content=thumbnail&amp;_=20241107183400" ContentType="image/png"/>
  <Default Extension="org&amp;utm_campaign=index&amp;utm_content=thumbnail&amp;_=20251004083752" ContentType="image/png"/>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sldIdLst>
    <p:sldId id="2147479557" r:id="rId5"/>
    <p:sldId id="2147479627" r:id="rId6"/>
    <p:sldId id="430" r:id="rId7"/>
    <p:sldId id="2147479559" r:id="rId8"/>
    <p:sldId id="2147479561" r:id="rId9"/>
    <p:sldId id="2147479562" r:id="rId10"/>
    <p:sldId id="2147479626" r:id="rId11"/>
    <p:sldId id="2147479564" r:id="rId12"/>
    <p:sldId id="2147479628" r:id="rId13"/>
    <p:sldId id="2147479566" r:id="rId14"/>
    <p:sldId id="2147479629" r:id="rId15"/>
    <p:sldId id="2147479568" r:id="rId16"/>
    <p:sldId id="2147479569" r:id="rId17"/>
    <p:sldId id="2147479630" r:id="rId18"/>
    <p:sldId id="2147479571" r:id="rId19"/>
    <p:sldId id="288" r:id="rId20"/>
    <p:sldId id="2147479613" r:id="rId21"/>
    <p:sldId id="2147479607" r:id="rId22"/>
    <p:sldId id="2147479609" r:id="rId23"/>
    <p:sldId id="2147479614" r:id="rId24"/>
    <p:sldId id="289" r:id="rId25"/>
    <p:sldId id="2147479603" r:id="rId26"/>
    <p:sldId id="2147479579" r:id="rId27"/>
    <p:sldId id="2147479580" r:id="rId28"/>
    <p:sldId id="2147479581" r:id="rId29"/>
    <p:sldId id="2147479582" r:id="rId30"/>
    <p:sldId id="2147479583" r:id="rId31"/>
    <p:sldId id="2147479584" r:id="rId32"/>
    <p:sldId id="2147479585" r:id="rId33"/>
    <p:sldId id="2147479612" r:id="rId34"/>
    <p:sldId id="2147479604" r:id="rId35"/>
    <p:sldId id="2147479587" r:id="rId36"/>
    <p:sldId id="2147479588" r:id="rId37"/>
    <p:sldId id="2147479600" r:id="rId38"/>
    <p:sldId id="290" r:id="rId39"/>
    <p:sldId id="2147479615" r:id="rId40"/>
    <p:sldId id="2147479616" r:id="rId41"/>
    <p:sldId id="2147479617" r:id="rId42"/>
    <p:sldId id="2147479601" r:id="rId43"/>
    <p:sldId id="2147479618" r:id="rId44"/>
    <p:sldId id="2147479625" r:id="rId45"/>
    <p:sldId id="2147479606" r:id="rId46"/>
    <p:sldId id="291" r:id="rId47"/>
    <p:sldId id="2147479619" r:id="rId48"/>
    <p:sldId id="2147479594" r:id="rId49"/>
    <p:sldId id="2147479610" r:id="rId50"/>
    <p:sldId id="2147479605" r:id="rId51"/>
    <p:sldId id="2147479591" r:id="rId52"/>
    <p:sldId id="2147479631" r:id="rId53"/>
    <p:sldId id="214747963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D5ED"/>
    <a:srgbClr val="8DC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EFAA76-EED9-4EF0-A1A5-1809D0349B37}" v="11" dt="2026-05-19T05:35:25.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2" d="100"/>
          <a:sy n="62" d="100"/>
        </p:scale>
        <p:origin x="439" y="6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0D966-4BBD-4F04-813B-350BF55104C1}" type="datetimeFigureOut">
              <a:rPr lang="en-GB" smtClean="0"/>
              <a:t>19/05/2026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614419-2B32-4A11-BAB3-A1D76DA43722}" type="slidenum">
              <a:rPr lang="en-GB" smtClean="0"/>
              <a:t>‹#›</a:t>
            </a:fld>
            <a:endParaRPr lang="en-GB"/>
          </a:p>
        </p:txBody>
      </p:sp>
    </p:spTree>
    <p:extLst>
      <p:ext uri="{BB962C8B-B14F-4D97-AF65-F5344CB8AC3E}">
        <p14:creationId xmlns:p14="http://schemas.microsoft.com/office/powerpoint/2010/main" val="175082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Feedback with Sound in Word for Windows</a:t>
            </a:r>
          </a:p>
        </p:txBody>
      </p:sp>
      <p:sp>
        <p:nvSpPr>
          <p:cNvPr id="4" name="Slide Number Placeholder 3"/>
          <p:cNvSpPr>
            <a:spLocks noGrp="1"/>
          </p:cNvSpPr>
          <p:nvPr>
            <p:ph type="sldNum" sz="quarter" idx="5"/>
          </p:nvPr>
        </p:nvSpPr>
        <p:spPr/>
        <p:txBody>
          <a:bodyPr/>
          <a:lstStyle/>
          <a:p>
            <a:fld id="{C9614419-2B32-4A11-BAB3-A1D76DA43722}" type="slidenum">
              <a:rPr lang="en-GB" smtClean="0"/>
              <a:t>5</a:t>
            </a:fld>
            <a:endParaRPr lang="en-GB"/>
          </a:p>
        </p:txBody>
      </p:sp>
    </p:spTree>
    <p:extLst>
      <p:ext uri="{BB962C8B-B14F-4D97-AF65-F5344CB8AC3E}">
        <p14:creationId xmlns:p14="http://schemas.microsoft.com/office/powerpoint/2010/main" val="634682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err="1"/>
              <a:t>MSFT_MathML</a:t>
            </a:r>
            <a:r>
              <a:rPr lang="en-US"/>
              <a:t> custom attribute on the &lt;Formula&gt; tag in PDF/UA is what makes this possible.</a:t>
            </a:r>
          </a:p>
        </p:txBody>
      </p:sp>
      <p:sp>
        <p:nvSpPr>
          <p:cNvPr id="4" name="Slide Number Placeholder 3"/>
          <p:cNvSpPr>
            <a:spLocks noGrp="1"/>
          </p:cNvSpPr>
          <p:nvPr>
            <p:ph type="sldNum" sz="quarter" idx="5"/>
          </p:nvPr>
        </p:nvSpPr>
        <p:spPr/>
        <p:txBody>
          <a:bodyPr/>
          <a:lstStyle/>
          <a:p>
            <a:fld id="{5570A6B2-4A9A-47CD-86FC-8CA8C661DD2E}" type="slidenum">
              <a:rPr lang="en-US" smtClean="0"/>
              <a:t>45</a:t>
            </a:fld>
            <a:endParaRPr lang="en-US"/>
          </a:p>
        </p:txBody>
      </p:sp>
    </p:spTree>
    <p:extLst>
      <p:ext uri="{BB962C8B-B14F-4D97-AF65-F5344CB8AC3E}">
        <p14:creationId xmlns:p14="http://schemas.microsoft.com/office/powerpoint/2010/main" val="1935023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D946A95-E6A9-4070-B6B2-1A4D996A7438}" type="slidenum">
              <a:rPr lang="en-US" smtClean="0"/>
              <a:t>49</a:t>
            </a:fld>
            <a:endParaRPr lang="en-US"/>
          </a:p>
        </p:txBody>
      </p:sp>
    </p:spTree>
    <p:extLst>
      <p:ext uri="{BB962C8B-B14F-4D97-AF65-F5344CB8AC3E}">
        <p14:creationId xmlns:p14="http://schemas.microsoft.com/office/powerpoint/2010/main" val="426463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Typing math using Unicode Math in Word for </a:t>
            </a:r>
            <a:r>
              <a:rPr lang="en-US" err="1"/>
              <a:t>WIndows</a:t>
            </a:r>
            <a:endParaRPr lang="en-US"/>
          </a:p>
        </p:txBody>
      </p:sp>
      <p:sp>
        <p:nvSpPr>
          <p:cNvPr id="4" name="Slide Number Placeholder 3"/>
          <p:cNvSpPr>
            <a:spLocks noGrp="1"/>
          </p:cNvSpPr>
          <p:nvPr>
            <p:ph type="sldNum" sz="quarter" idx="5"/>
          </p:nvPr>
        </p:nvSpPr>
        <p:spPr/>
        <p:txBody>
          <a:bodyPr/>
          <a:lstStyle/>
          <a:p>
            <a:fld id="{C9614419-2B32-4A11-BAB3-A1D76DA43722}" type="slidenum">
              <a:rPr lang="en-GB" smtClean="0"/>
              <a:t>6</a:t>
            </a:fld>
            <a:endParaRPr lang="en-GB"/>
          </a:p>
        </p:txBody>
      </p:sp>
    </p:spTree>
    <p:extLst>
      <p:ext uri="{BB962C8B-B14F-4D97-AF65-F5344CB8AC3E}">
        <p14:creationId xmlns:p14="http://schemas.microsoft.com/office/powerpoint/2010/main" val="2295640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Reading math with NVDA and </a:t>
            </a:r>
            <a:r>
              <a:rPr lang="en-US" err="1"/>
              <a:t>MathCAT</a:t>
            </a:r>
            <a:r>
              <a:rPr lang="en-US"/>
              <a:t> </a:t>
            </a:r>
            <a:r>
              <a:rPr lang="en-US" err="1"/>
              <a:t>inWord</a:t>
            </a:r>
            <a:r>
              <a:rPr lang="en-US"/>
              <a:t> for Windows</a:t>
            </a:r>
          </a:p>
        </p:txBody>
      </p:sp>
      <p:sp>
        <p:nvSpPr>
          <p:cNvPr id="4" name="Slide Number Placeholder 3"/>
          <p:cNvSpPr>
            <a:spLocks noGrp="1"/>
          </p:cNvSpPr>
          <p:nvPr>
            <p:ph type="sldNum" sz="quarter" idx="5"/>
          </p:nvPr>
        </p:nvSpPr>
        <p:spPr/>
        <p:txBody>
          <a:bodyPr/>
          <a:lstStyle/>
          <a:p>
            <a:fld id="{C9614419-2B32-4A11-BAB3-A1D76DA43722}" type="slidenum">
              <a:rPr lang="en-GB" smtClean="0"/>
              <a:t>8</a:t>
            </a:fld>
            <a:endParaRPr lang="en-GB"/>
          </a:p>
        </p:txBody>
      </p:sp>
    </p:spTree>
    <p:extLst>
      <p:ext uri="{BB962C8B-B14F-4D97-AF65-F5344CB8AC3E}">
        <p14:creationId xmlns:p14="http://schemas.microsoft.com/office/powerpoint/2010/main" val="2678103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Navigate math in Word for Windows with NVDA</a:t>
            </a:r>
          </a:p>
        </p:txBody>
      </p:sp>
      <p:sp>
        <p:nvSpPr>
          <p:cNvPr id="4" name="Slide Number Placeholder 3"/>
          <p:cNvSpPr>
            <a:spLocks noGrp="1"/>
          </p:cNvSpPr>
          <p:nvPr>
            <p:ph type="sldNum" sz="quarter" idx="5"/>
          </p:nvPr>
        </p:nvSpPr>
        <p:spPr/>
        <p:txBody>
          <a:bodyPr/>
          <a:lstStyle/>
          <a:p>
            <a:fld id="{C9614419-2B32-4A11-BAB3-A1D76DA43722}" type="slidenum">
              <a:rPr lang="en-GB" smtClean="0"/>
              <a:t>10</a:t>
            </a:fld>
            <a:endParaRPr lang="en-GB"/>
          </a:p>
        </p:txBody>
      </p:sp>
    </p:spTree>
    <p:extLst>
      <p:ext uri="{BB962C8B-B14F-4D97-AF65-F5344CB8AC3E}">
        <p14:creationId xmlns:p14="http://schemas.microsoft.com/office/powerpoint/2010/main" val="1631775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Math Autocorrect</a:t>
            </a:r>
          </a:p>
        </p:txBody>
      </p:sp>
      <p:sp>
        <p:nvSpPr>
          <p:cNvPr id="4" name="Slide Number Placeholder 3"/>
          <p:cNvSpPr>
            <a:spLocks noGrp="1"/>
          </p:cNvSpPr>
          <p:nvPr>
            <p:ph type="sldNum" sz="quarter" idx="5"/>
          </p:nvPr>
        </p:nvSpPr>
        <p:spPr/>
        <p:txBody>
          <a:bodyPr/>
          <a:lstStyle/>
          <a:p>
            <a:fld id="{C9614419-2B32-4A11-BAB3-A1D76DA43722}" type="slidenum">
              <a:rPr lang="en-GB" smtClean="0"/>
              <a:t>12</a:t>
            </a:fld>
            <a:endParaRPr lang="en-GB"/>
          </a:p>
        </p:txBody>
      </p:sp>
    </p:spTree>
    <p:extLst>
      <p:ext uri="{BB962C8B-B14F-4D97-AF65-F5344CB8AC3E}">
        <p14:creationId xmlns:p14="http://schemas.microsoft.com/office/powerpoint/2010/main" val="1104909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Math autocorrect Documentation</a:t>
            </a:r>
            <a:br>
              <a:rPr lang="en-US">
                <a:cs typeface="+mn-lt"/>
              </a:rPr>
            </a:br>
            <a:br>
              <a:rPr lang="en-US">
                <a:cs typeface="+mn-lt"/>
              </a:rPr>
            </a:br>
            <a:r>
              <a:rPr lang="en-US"/>
              <a:t>https://support.microsoft.com/en-US/accessibility/word/quick-start-guide-to-math-autocorrect-commands-and-symbols</a:t>
            </a:r>
          </a:p>
        </p:txBody>
      </p:sp>
      <p:sp>
        <p:nvSpPr>
          <p:cNvPr id="4" name="Slide Number Placeholder 3"/>
          <p:cNvSpPr>
            <a:spLocks noGrp="1"/>
          </p:cNvSpPr>
          <p:nvPr>
            <p:ph type="sldNum" sz="quarter" idx="5"/>
          </p:nvPr>
        </p:nvSpPr>
        <p:spPr/>
        <p:txBody>
          <a:bodyPr/>
          <a:lstStyle/>
          <a:p>
            <a:fld id="{C9614419-2B32-4A11-BAB3-A1D76DA43722}" type="slidenum">
              <a:rPr lang="en-GB" smtClean="0"/>
              <a:t>13</a:t>
            </a:fld>
            <a:endParaRPr lang="en-GB"/>
          </a:p>
        </p:txBody>
      </p:sp>
    </p:spTree>
    <p:extLst>
      <p:ext uri="{BB962C8B-B14F-4D97-AF65-F5344CB8AC3E}">
        <p14:creationId xmlns:p14="http://schemas.microsoft.com/office/powerpoint/2010/main" val="708679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Reading math on the slide in PowerPoint </a:t>
            </a:r>
            <a:r>
              <a:rPr lang="en-US" err="1"/>
              <a:t>Livein</a:t>
            </a:r>
            <a:r>
              <a:rPr lang="en-US"/>
              <a:t> Teams using </a:t>
            </a:r>
            <a:r>
              <a:rPr lang="en-US" err="1"/>
              <a:t>VoiceOver</a:t>
            </a:r>
          </a:p>
        </p:txBody>
      </p:sp>
      <p:sp>
        <p:nvSpPr>
          <p:cNvPr id="4" name="Slide Number Placeholder 3"/>
          <p:cNvSpPr>
            <a:spLocks noGrp="1"/>
          </p:cNvSpPr>
          <p:nvPr>
            <p:ph type="sldNum" sz="quarter" idx="5"/>
          </p:nvPr>
        </p:nvSpPr>
        <p:spPr/>
        <p:txBody>
          <a:bodyPr/>
          <a:lstStyle/>
          <a:p>
            <a:fld id="{C9614419-2B32-4A11-BAB3-A1D76DA43722}" type="slidenum">
              <a:rPr lang="en-GB" smtClean="0"/>
              <a:t>15</a:t>
            </a:fld>
            <a:endParaRPr lang="en-GB"/>
          </a:p>
        </p:txBody>
      </p:sp>
    </p:spTree>
    <p:extLst>
      <p:ext uri="{BB962C8B-B14F-4D97-AF65-F5344CB8AC3E}">
        <p14:creationId xmlns:p14="http://schemas.microsoft.com/office/powerpoint/2010/main" val="1872882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C23F1-3ABE-5BAD-42F6-56E66C9A9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5295F-AE60-8E9A-37B9-4603159163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48E649-3A2D-6D9C-08B7-C3AB8A88BA66}"/>
              </a:ext>
            </a:extLst>
          </p:cNvPr>
          <p:cNvSpPr>
            <a:spLocks noGrp="1"/>
          </p:cNvSpPr>
          <p:nvPr>
            <p:ph type="body" idx="1"/>
          </p:nvPr>
        </p:nvSpPr>
        <p:spPr/>
        <p:txBody>
          <a:bodyPr/>
          <a:lstStyle/>
          <a:p>
            <a:r>
              <a:rPr lang="en-US"/>
              <a:t>Keyboard shortcuts make it faster to write math in LaTeX. Especially since Office doesn’t automatically convert as you type while using LaTeX.</a:t>
            </a:r>
          </a:p>
        </p:txBody>
      </p:sp>
      <p:sp>
        <p:nvSpPr>
          <p:cNvPr id="4" name="Slide Number Placeholder 3">
            <a:extLst>
              <a:ext uri="{FF2B5EF4-FFF2-40B4-BE49-F238E27FC236}">
                <a16:creationId xmlns:a16="http://schemas.microsoft.com/office/drawing/2014/main" id="{11ADCFEC-635D-4A4C-6D48-38BD3C079FDA}"/>
              </a:ext>
            </a:extLst>
          </p:cNvPr>
          <p:cNvSpPr>
            <a:spLocks noGrp="1"/>
          </p:cNvSpPr>
          <p:nvPr>
            <p:ph type="sldNum" sz="quarter" idx="5"/>
          </p:nvPr>
        </p:nvSpPr>
        <p:spPr/>
        <p:txBody>
          <a:bodyPr/>
          <a:lstStyle/>
          <a:p>
            <a:fld id="{54EEB602-95FC-483A-B12D-216A7AD7EA24}" type="slidenum">
              <a:rPr lang="en-US" smtClean="0"/>
              <a:t>39</a:t>
            </a:fld>
            <a:endParaRPr lang="en-US"/>
          </a:p>
        </p:txBody>
      </p:sp>
    </p:spTree>
    <p:extLst>
      <p:ext uri="{BB962C8B-B14F-4D97-AF65-F5344CB8AC3E}">
        <p14:creationId xmlns:p14="http://schemas.microsoft.com/office/powerpoint/2010/main" val="3093825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Coming soon: PDFs exported by PowerPoint will contain MathML that Adobe Reader + JAWS and NVDA can read.</a:t>
            </a:r>
          </a:p>
          <a:p>
            <a:endParaRPr lang="en-US"/>
          </a:p>
          <a:p>
            <a:r>
              <a:rPr lang="en-US"/>
              <a:t>In this example, the JAWS Math Viewer works on the math in the PDF exported by PowerPoint and can be used to read the math part-by-part.</a:t>
            </a:r>
          </a:p>
        </p:txBody>
      </p:sp>
      <p:sp>
        <p:nvSpPr>
          <p:cNvPr id="4" name="Slide Number Placeholder 3"/>
          <p:cNvSpPr>
            <a:spLocks noGrp="1"/>
          </p:cNvSpPr>
          <p:nvPr>
            <p:ph type="sldNum" sz="quarter" idx="5"/>
          </p:nvPr>
        </p:nvSpPr>
        <p:spPr/>
        <p:txBody>
          <a:bodyPr/>
          <a:lstStyle/>
          <a:p>
            <a:fld id="{5570A6B2-4A9A-47CD-86FC-8CA8C661DD2E}" type="slidenum">
              <a:rPr lang="en-US" smtClean="0"/>
              <a:t>44</a:t>
            </a:fld>
            <a:endParaRPr lang="en-US"/>
          </a:p>
        </p:txBody>
      </p:sp>
    </p:spTree>
    <p:extLst>
      <p:ext uri="{BB962C8B-B14F-4D97-AF65-F5344CB8AC3E}">
        <p14:creationId xmlns:p14="http://schemas.microsoft.com/office/powerpoint/2010/main" val="153959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F1C4-A497-F1AF-CBA0-234A693404A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FD703C6-9140-ABE7-4A52-115D66B52B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EFCEB15-91AB-C080-9588-638A386DFA2F}"/>
              </a:ext>
            </a:extLst>
          </p:cNvPr>
          <p:cNvSpPr>
            <a:spLocks noGrp="1"/>
          </p:cNvSpPr>
          <p:nvPr>
            <p:ph type="dt" sz="half" idx="10"/>
          </p:nvPr>
        </p:nvSpPr>
        <p:spPr/>
        <p:txBody>
          <a:bodyPr/>
          <a:lstStyle/>
          <a:p>
            <a:fld id="{70293738-DDFE-4238-A7EE-B6A7D64EE4A1}" type="datetimeFigureOut">
              <a:rPr lang="en-GB" smtClean="0"/>
              <a:t>19/05/2026</a:t>
            </a:fld>
            <a:endParaRPr lang="en-GB"/>
          </a:p>
        </p:txBody>
      </p:sp>
      <p:sp>
        <p:nvSpPr>
          <p:cNvPr id="5" name="Footer Placeholder 4">
            <a:extLst>
              <a:ext uri="{FF2B5EF4-FFF2-40B4-BE49-F238E27FC236}">
                <a16:creationId xmlns:a16="http://schemas.microsoft.com/office/drawing/2014/main" id="{A5C9436F-CADB-E871-2AB8-F43D90B34E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C824C1-5D87-9A70-BC82-BB38840744D0}"/>
              </a:ext>
            </a:extLst>
          </p:cNvPr>
          <p:cNvSpPr>
            <a:spLocks noGrp="1"/>
          </p:cNvSpPr>
          <p:nvPr>
            <p:ph type="sldNum" sz="quarter" idx="12"/>
          </p:nvPr>
        </p:nvSpPr>
        <p:spPr/>
        <p:txBody>
          <a:bodyPr/>
          <a:lstStyle/>
          <a:p>
            <a:fld id="{A3431A7C-7F61-403F-A60D-E0EACC7FEC42}" type="slidenum">
              <a:rPr lang="en-GB" smtClean="0"/>
              <a:t>‹#›</a:t>
            </a:fld>
            <a:endParaRPr lang="en-GB"/>
          </a:p>
        </p:txBody>
      </p:sp>
    </p:spTree>
    <p:extLst>
      <p:ext uri="{BB962C8B-B14F-4D97-AF65-F5344CB8AC3E}">
        <p14:creationId xmlns:p14="http://schemas.microsoft.com/office/powerpoint/2010/main" val="1446160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8516C-9FBE-4876-2937-19B523E2394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FF943E9-23B9-BA08-8CDB-D6E4A3C7F68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5BE395F-FC8E-2189-0546-D9FBA431403B}"/>
              </a:ext>
            </a:extLst>
          </p:cNvPr>
          <p:cNvSpPr>
            <a:spLocks noGrp="1"/>
          </p:cNvSpPr>
          <p:nvPr>
            <p:ph type="dt" sz="half" idx="10"/>
          </p:nvPr>
        </p:nvSpPr>
        <p:spPr/>
        <p:txBody>
          <a:bodyPr/>
          <a:lstStyle/>
          <a:p>
            <a:fld id="{70293738-DDFE-4238-A7EE-B6A7D64EE4A1}" type="datetimeFigureOut">
              <a:rPr lang="en-GB" smtClean="0"/>
              <a:t>19/05/2026</a:t>
            </a:fld>
            <a:endParaRPr lang="en-GB"/>
          </a:p>
        </p:txBody>
      </p:sp>
      <p:sp>
        <p:nvSpPr>
          <p:cNvPr id="5" name="Footer Placeholder 4">
            <a:extLst>
              <a:ext uri="{FF2B5EF4-FFF2-40B4-BE49-F238E27FC236}">
                <a16:creationId xmlns:a16="http://schemas.microsoft.com/office/drawing/2014/main" id="{0B0F5E84-D6C1-0054-2AAC-136256274F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AE5187-5BE4-9FFA-BE99-A30B73797421}"/>
              </a:ext>
            </a:extLst>
          </p:cNvPr>
          <p:cNvSpPr>
            <a:spLocks noGrp="1"/>
          </p:cNvSpPr>
          <p:nvPr>
            <p:ph type="sldNum" sz="quarter" idx="12"/>
          </p:nvPr>
        </p:nvSpPr>
        <p:spPr/>
        <p:txBody>
          <a:bodyPr/>
          <a:lstStyle/>
          <a:p>
            <a:fld id="{A3431A7C-7F61-403F-A60D-E0EACC7FEC42}" type="slidenum">
              <a:rPr lang="en-GB" smtClean="0"/>
              <a:t>‹#›</a:t>
            </a:fld>
            <a:endParaRPr lang="en-GB"/>
          </a:p>
        </p:txBody>
      </p:sp>
    </p:spTree>
    <p:extLst>
      <p:ext uri="{BB962C8B-B14F-4D97-AF65-F5344CB8AC3E}">
        <p14:creationId xmlns:p14="http://schemas.microsoft.com/office/powerpoint/2010/main" val="1217240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F572B9-D0AD-BDE3-BD31-08FAC904CB9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3FD8415-14B1-EFBB-51BE-463CDBC2225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61C2AE2-57C7-5886-AAF3-B54674A6640A}"/>
              </a:ext>
            </a:extLst>
          </p:cNvPr>
          <p:cNvSpPr>
            <a:spLocks noGrp="1"/>
          </p:cNvSpPr>
          <p:nvPr>
            <p:ph type="dt" sz="half" idx="10"/>
          </p:nvPr>
        </p:nvSpPr>
        <p:spPr/>
        <p:txBody>
          <a:bodyPr/>
          <a:lstStyle/>
          <a:p>
            <a:fld id="{70293738-DDFE-4238-A7EE-B6A7D64EE4A1}" type="datetimeFigureOut">
              <a:rPr lang="en-GB" smtClean="0"/>
              <a:t>19/05/2026</a:t>
            </a:fld>
            <a:endParaRPr lang="en-GB"/>
          </a:p>
        </p:txBody>
      </p:sp>
      <p:sp>
        <p:nvSpPr>
          <p:cNvPr id="5" name="Footer Placeholder 4">
            <a:extLst>
              <a:ext uri="{FF2B5EF4-FFF2-40B4-BE49-F238E27FC236}">
                <a16:creationId xmlns:a16="http://schemas.microsoft.com/office/drawing/2014/main" id="{2FE11F97-59DE-F6DE-A3D0-D18B6C4253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501FAE-A91F-14F2-8E43-296ADA750620}"/>
              </a:ext>
            </a:extLst>
          </p:cNvPr>
          <p:cNvSpPr>
            <a:spLocks noGrp="1"/>
          </p:cNvSpPr>
          <p:nvPr>
            <p:ph type="sldNum" sz="quarter" idx="12"/>
          </p:nvPr>
        </p:nvSpPr>
        <p:spPr/>
        <p:txBody>
          <a:bodyPr/>
          <a:lstStyle/>
          <a:p>
            <a:fld id="{A3431A7C-7F61-403F-A60D-E0EACC7FEC42}" type="slidenum">
              <a:rPr lang="en-GB" smtClean="0"/>
              <a:t>‹#›</a:t>
            </a:fld>
            <a:endParaRPr lang="en-GB"/>
          </a:p>
        </p:txBody>
      </p:sp>
    </p:spTree>
    <p:extLst>
      <p:ext uri="{BB962C8B-B14F-4D97-AF65-F5344CB8AC3E}">
        <p14:creationId xmlns:p14="http://schemas.microsoft.com/office/powerpoint/2010/main" val="1621666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30DFED-E135-7AD7-DB08-EFC122413426}"/>
              </a:ext>
            </a:extLst>
          </p:cNvPr>
          <p:cNvSpPr/>
          <p:nvPr userDrawn="1"/>
        </p:nvSpPr>
        <p:spPr>
          <a:xfrm>
            <a:off x="0" y="0"/>
            <a:ext cx="12192000" cy="6858000"/>
          </a:xfrm>
          <a:prstGeom prst="rect">
            <a:avLst/>
          </a:prstGeom>
          <a:gradFill>
            <a:gsLst>
              <a:gs pos="0">
                <a:srgbClr val="202430">
                  <a:alpha val="20000"/>
                </a:srgbClr>
              </a:gs>
              <a:gs pos="100000">
                <a:srgbClr val="202430">
                  <a:alpha val="4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14567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805F0-F456-8739-29C3-086CA4CC296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8E718F7-2FAE-3C5A-BCEC-69A28EDB8B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73F1A4E-24FE-7001-835C-009068F3CBDE}"/>
              </a:ext>
            </a:extLst>
          </p:cNvPr>
          <p:cNvSpPr>
            <a:spLocks noGrp="1"/>
          </p:cNvSpPr>
          <p:nvPr>
            <p:ph type="dt" sz="half" idx="10"/>
          </p:nvPr>
        </p:nvSpPr>
        <p:spPr/>
        <p:txBody>
          <a:bodyPr/>
          <a:lstStyle/>
          <a:p>
            <a:fld id="{70293738-DDFE-4238-A7EE-B6A7D64EE4A1}" type="datetimeFigureOut">
              <a:rPr lang="en-GB" smtClean="0"/>
              <a:t>19/05/2026</a:t>
            </a:fld>
            <a:endParaRPr lang="en-GB"/>
          </a:p>
        </p:txBody>
      </p:sp>
      <p:sp>
        <p:nvSpPr>
          <p:cNvPr id="5" name="Footer Placeholder 4">
            <a:extLst>
              <a:ext uri="{FF2B5EF4-FFF2-40B4-BE49-F238E27FC236}">
                <a16:creationId xmlns:a16="http://schemas.microsoft.com/office/drawing/2014/main" id="{741BB11E-EBDB-58F6-D0A2-05175E587E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88BAD9-8B87-C5C5-B243-2C9EA12A6096}"/>
              </a:ext>
            </a:extLst>
          </p:cNvPr>
          <p:cNvSpPr>
            <a:spLocks noGrp="1"/>
          </p:cNvSpPr>
          <p:nvPr>
            <p:ph type="sldNum" sz="quarter" idx="12"/>
          </p:nvPr>
        </p:nvSpPr>
        <p:spPr/>
        <p:txBody>
          <a:bodyPr/>
          <a:lstStyle/>
          <a:p>
            <a:fld id="{A3431A7C-7F61-403F-A60D-E0EACC7FEC42}" type="slidenum">
              <a:rPr lang="en-GB" smtClean="0"/>
              <a:t>‹#›</a:t>
            </a:fld>
            <a:endParaRPr lang="en-GB"/>
          </a:p>
        </p:txBody>
      </p:sp>
    </p:spTree>
    <p:extLst>
      <p:ext uri="{BB962C8B-B14F-4D97-AF65-F5344CB8AC3E}">
        <p14:creationId xmlns:p14="http://schemas.microsoft.com/office/powerpoint/2010/main" val="2802971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2F3F0-9023-A6BE-1FC7-E594F325825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95D194B-30B3-84C9-1FC6-8327B3D374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C9233ED-2DF4-E580-9A29-84542DFFCBF9}"/>
              </a:ext>
            </a:extLst>
          </p:cNvPr>
          <p:cNvSpPr>
            <a:spLocks noGrp="1"/>
          </p:cNvSpPr>
          <p:nvPr>
            <p:ph type="dt" sz="half" idx="10"/>
          </p:nvPr>
        </p:nvSpPr>
        <p:spPr/>
        <p:txBody>
          <a:bodyPr/>
          <a:lstStyle/>
          <a:p>
            <a:fld id="{70293738-DDFE-4238-A7EE-B6A7D64EE4A1}" type="datetimeFigureOut">
              <a:rPr lang="en-GB" smtClean="0"/>
              <a:t>19/05/2026</a:t>
            </a:fld>
            <a:endParaRPr lang="en-GB"/>
          </a:p>
        </p:txBody>
      </p:sp>
      <p:sp>
        <p:nvSpPr>
          <p:cNvPr id="5" name="Footer Placeholder 4">
            <a:extLst>
              <a:ext uri="{FF2B5EF4-FFF2-40B4-BE49-F238E27FC236}">
                <a16:creationId xmlns:a16="http://schemas.microsoft.com/office/drawing/2014/main" id="{1037DE6E-F681-6B6C-C211-C18DFC2E71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E557C4-4F2D-B8D3-C98F-8FF88B029DA4}"/>
              </a:ext>
            </a:extLst>
          </p:cNvPr>
          <p:cNvSpPr>
            <a:spLocks noGrp="1"/>
          </p:cNvSpPr>
          <p:nvPr>
            <p:ph type="sldNum" sz="quarter" idx="12"/>
          </p:nvPr>
        </p:nvSpPr>
        <p:spPr/>
        <p:txBody>
          <a:bodyPr/>
          <a:lstStyle/>
          <a:p>
            <a:fld id="{A3431A7C-7F61-403F-A60D-E0EACC7FEC42}" type="slidenum">
              <a:rPr lang="en-GB" smtClean="0"/>
              <a:t>‹#›</a:t>
            </a:fld>
            <a:endParaRPr lang="en-GB"/>
          </a:p>
        </p:txBody>
      </p:sp>
    </p:spTree>
    <p:extLst>
      <p:ext uri="{BB962C8B-B14F-4D97-AF65-F5344CB8AC3E}">
        <p14:creationId xmlns:p14="http://schemas.microsoft.com/office/powerpoint/2010/main" val="110849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AE27-F00B-0D90-8EF9-1C88288528F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9EFC98F-63B9-78B1-BA8B-0C4FA9D0AB7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A4FBD20-37DE-BB2C-4F22-531A3F5CFCC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D4D6D08-0B01-F0DB-A443-DA55ADB6C4C8}"/>
              </a:ext>
            </a:extLst>
          </p:cNvPr>
          <p:cNvSpPr>
            <a:spLocks noGrp="1"/>
          </p:cNvSpPr>
          <p:nvPr>
            <p:ph type="dt" sz="half" idx="10"/>
          </p:nvPr>
        </p:nvSpPr>
        <p:spPr/>
        <p:txBody>
          <a:bodyPr/>
          <a:lstStyle/>
          <a:p>
            <a:fld id="{70293738-DDFE-4238-A7EE-B6A7D64EE4A1}" type="datetimeFigureOut">
              <a:rPr lang="en-GB" smtClean="0"/>
              <a:t>19/05/2026</a:t>
            </a:fld>
            <a:endParaRPr lang="en-GB"/>
          </a:p>
        </p:txBody>
      </p:sp>
      <p:sp>
        <p:nvSpPr>
          <p:cNvPr id="6" name="Footer Placeholder 5">
            <a:extLst>
              <a:ext uri="{FF2B5EF4-FFF2-40B4-BE49-F238E27FC236}">
                <a16:creationId xmlns:a16="http://schemas.microsoft.com/office/drawing/2014/main" id="{256DCD4F-546B-75B3-A531-7DFF9FA97C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710C98-C1FA-D71B-CB8D-FD6F49B8F532}"/>
              </a:ext>
            </a:extLst>
          </p:cNvPr>
          <p:cNvSpPr>
            <a:spLocks noGrp="1"/>
          </p:cNvSpPr>
          <p:nvPr>
            <p:ph type="sldNum" sz="quarter" idx="12"/>
          </p:nvPr>
        </p:nvSpPr>
        <p:spPr/>
        <p:txBody>
          <a:bodyPr/>
          <a:lstStyle/>
          <a:p>
            <a:fld id="{A3431A7C-7F61-403F-A60D-E0EACC7FEC42}" type="slidenum">
              <a:rPr lang="en-GB" smtClean="0"/>
              <a:t>‹#›</a:t>
            </a:fld>
            <a:endParaRPr lang="en-GB"/>
          </a:p>
        </p:txBody>
      </p:sp>
    </p:spTree>
    <p:extLst>
      <p:ext uri="{BB962C8B-B14F-4D97-AF65-F5344CB8AC3E}">
        <p14:creationId xmlns:p14="http://schemas.microsoft.com/office/powerpoint/2010/main" val="472955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28F11-E25C-2BAF-8E24-5A9124FCDCB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7B77195-EDA9-5B07-ECB6-4F4DA8BC3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4F6423C-AA8D-2EFB-1A20-4677A505B7D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1886181-F8CC-F775-4AD5-DED5FECF05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2385D59-D8B3-0598-3A17-E2EDB108343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F518E78-BD06-8936-92E8-9F3BD0AA69B8}"/>
              </a:ext>
            </a:extLst>
          </p:cNvPr>
          <p:cNvSpPr>
            <a:spLocks noGrp="1"/>
          </p:cNvSpPr>
          <p:nvPr>
            <p:ph type="dt" sz="half" idx="10"/>
          </p:nvPr>
        </p:nvSpPr>
        <p:spPr/>
        <p:txBody>
          <a:bodyPr/>
          <a:lstStyle/>
          <a:p>
            <a:fld id="{70293738-DDFE-4238-A7EE-B6A7D64EE4A1}" type="datetimeFigureOut">
              <a:rPr lang="en-GB" smtClean="0"/>
              <a:t>19/05/2026</a:t>
            </a:fld>
            <a:endParaRPr lang="en-GB"/>
          </a:p>
        </p:txBody>
      </p:sp>
      <p:sp>
        <p:nvSpPr>
          <p:cNvPr id="8" name="Footer Placeholder 7">
            <a:extLst>
              <a:ext uri="{FF2B5EF4-FFF2-40B4-BE49-F238E27FC236}">
                <a16:creationId xmlns:a16="http://schemas.microsoft.com/office/drawing/2014/main" id="{41630D51-E512-6763-51F8-8DBB8316B73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B3A60B3-6511-0C96-5A32-29E91BD13283}"/>
              </a:ext>
            </a:extLst>
          </p:cNvPr>
          <p:cNvSpPr>
            <a:spLocks noGrp="1"/>
          </p:cNvSpPr>
          <p:nvPr>
            <p:ph type="sldNum" sz="quarter" idx="12"/>
          </p:nvPr>
        </p:nvSpPr>
        <p:spPr/>
        <p:txBody>
          <a:bodyPr/>
          <a:lstStyle/>
          <a:p>
            <a:fld id="{A3431A7C-7F61-403F-A60D-E0EACC7FEC42}" type="slidenum">
              <a:rPr lang="en-GB" smtClean="0"/>
              <a:t>‹#›</a:t>
            </a:fld>
            <a:endParaRPr lang="en-GB"/>
          </a:p>
        </p:txBody>
      </p:sp>
    </p:spTree>
    <p:extLst>
      <p:ext uri="{BB962C8B-B14F-4D97-AF65-F5344CB8AC3E}">
        <p14:creationId xmlns:p14="http://schemas.microsoft.com/office/powerpoint/2010/main" val="876189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BAA37-2955-7109-EA4F-FDA3C1DF9B1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564ADA1-B9DB-FA73-72C1-324957169495}"/>
              </a:ext>
            </a:extLst>
          </p:cNvPr>
          <p:cNvSpPr>
            <a:spLocks noGrp="1"/>
          </p:cNvSpPr>
          <p:nvPr>
            <p:ph type="dt" sz="half" idx="10"/>
          </p:nvPr>
        </p:nvSpPr>
        <p:spPr/>
        <p:txBody>
          <a:bodyPr/>
          <a:lstStyle/>
          <a:p>
            <a:fld id="{70293738-DDFE-4238-A7EE-B6A7D64EE4A1}" type="datetimeFigureOut">
              <a:rPr lang="en-GB" smtClean="0"/>
              <a:t>19/05/2026</a:t>
            </a:fld>
            <a:endParaRPr lang="en-GB"/>
          </a:p>
        </p:txBody>
      </p:sp>
      <p:sp>
        <p:nvSpPr>
          <p:cNvPr id="4" name="Footer Placeholder 3">
            <a:extLst>
              <a:ext uri="{FF2B5EF4-FFF2-40B4-BE49-F238E27FC236}">
                <a16:creationId xmlns:a16="http://schemas.microsoft.com/office/drawing/2014/main" id="{185CAE9B-5FA5-AAA9-D78E-FDB1E40997B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E63E680-E25C-D44F-5B7E-EB2E35C696BA}"/>
              </a:ext>
            </a:extLst>
          </p:cNvPr>
          <p:cNvSpPr>
            <a:spLocks noGrp="1"/>
          </p:cNvSpPr>
          <p:nvPr>
            <p:ph type="sldNum" sz="quarter" idx="12"/>
          </p:nvPr>
        </p:nvSpPr>
        <p:spPr/>
        <p:txBody>
          <a:bodyPr/>
          <a:lstStyle/>
          <a:p>
            <a:fld id="{A3431A7C-7F61-403F-A60D-E0EACC7FEC42}" type="slidenum">
              <a:rPr lang="en-GB" smtClean="0"/>
              <a:t>‹#›</a:t>
            </a:fld>
            <a:endParaRPr lang="en-GB"/>
          </a:p>
        </p:txBody>
      </p:sp>
    </p:spTree>
    <p:extLst>
      <p:ext uri="{BB962C8B-B14F-4D97-AF65-F5344CB8AC3E}">
        <p14:creationId xmlns:p14="http://schemas.microsoft.com/office/powerpoint/2010/main" val="2572057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1D7EF0-B808-B2EB-68A3-E8E054FBB390}"/>
              </a:ext>
            </a:extLst>
          </p:cNvPr>
          <p:cNvSpPr>
            <a:spLocks noGrp="1"/>
          </p:cNvSpPr>
          <p:nvPr>
            <p:ph type="dt" sz="half" idx="10"/>
          </p:nvPr>
        </p:nvSpPr>
        <p:spPr/>
        <p:txBody>
          <a:bodyPr/>
          <a:lstStyle/>
          <a:p>
            <a:fld id="{70293738-DDFE-4238-A7EE-B6A7D64EE4A1}" type="datetimeFigureOut">
              <a:rPr lang="en-GB" smtClean="0"/>
              <a:t>19/05/2026</a:t>
            </a:fld>
            <a:endParaRPr lang="en-GB"/>
          </a:p>
        </p:txBody>
      </p:sp>
      <p:sp>
        <p:nvSpPr>
          <p:cNvPr id="3" name="Footer Placeholder 2">
            <a:extLst>
              <a:ext uri="{FF2B5EF4-FFF2-40B4-BE49-F238E27FC236}">
                <a16:creationId xmlns:a16="http://schemas.microsoft.com/office/drawing/2014/main" id="{6831FB85-E54A-D6A3-1A1B-1BEE576895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9378177-0037-3410-B193-2753EDD64528}"/>
              </a:ext>
            </a:extLst>
          </p:cNvPr>
          <p:cNvSpPr>
            <a:spLocks noGrp="1"/>
          </p:cNvSpPr>
          <p:nvPr>
            <p:ph type="sldNum" sz="quarter" idx="12"/>
          </p:nvPr>
        </p:nvSpPr>
        <p:spPr/>
        <p:txBody>
          <a:bodyPr/>
          <a:lstStyle/>
          <a:p>
            <a:fld id="{A3431A7C-7F61-403F-A60D-E0EACC7FEC42}" type="slidenum">
              <a:rPr lang="en-GB" smtClean="0"/>
              <a:t>‹#›</a:t>
            </a:fld>
            <a:endParaRPr lang="en-GB"/>
          </a:p>
        </p:txBody>
      </p:sp>
    </p:spTree>
    <p:extLst>
      <p:ext uri="{BB962C8B-B14F-4D97-AF65-F5344CB8AC3E}">
        <p14:creationId xmlns:p14="http://schemas.microsoft.com/office/powerpoint/2010/main" val="2687393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9F2B-4BA7-0D09-FB0C-B24A0CE4A0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80B2B89-EFCC-9D9C-4537-C0424CA080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7CC5C9F-D248-26A1-6F5C-9430B527A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9F1540-7873-025B-3859-2D9DA902C796}"/>
              </a:ext>
            </a:extLst>
          </p:cNvPr>
          <p:cNvSpPr>
            <a:spLocks noGrp="1"/>
          </p:cNvSpPr>
          <p:nvPr>
            <p:ph type="dt" sz="half" idx="10"/>
          </p:nvPr>
        </p:nvSpPr>
        <p:spPr/>
        <p:txBody>
          <a:bodyPr/>
          <a:lstStyle/>
          <a:p>
            <a:fld id="{70293738-DDFE-4238-A7EE-B6A7D64EE4A1}" type="datetimeFigureOut">
              <a:rPr lang="en-GB" smtClean="0"/>
              <a:t>19/05/2026</a:t>
            </a:fld>
            <a:endParaRPr lang="en-GB"/>
          </a:p>
        </p:txBody>
      </p:sp>
      <p:sp>
        <p:nvSpPr>
          <p:cNvPr id="6" name="Footer Placeholder 5">
            <a:extLst>
              <a:ext uri="{FF2B5EF4-FFF2-40B4-BE49-F238E27FC236}">
                <a16:creationId xmlns:a16="http://schemas.microsoft.com/office/drawing/2014/main" id="{BE736117-7FDA-34A6-F5DA-AC9480D4D3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5E41BA-DF41-DA36-5B33-5954C956F03F}"/>
              </a:ext>
            </a:extLst>
          </p:cNvPr>
          <p:cNvSpPr>
            <a:spLocks noGrp="1"/>
          </p:cNvSpPr>
          <p:nvPr>
            <p:ph type="sldNum" sz="quarter" idx="12"/>
          </p:nvPr>
        </p:nvSpPr>
        <p:spPr/>
        <p:txBody>
          <a:bodyPr/>
          <a:lstStyle/>
          <a:p>
            <a:fld id="{A3431A7C-7F61-403F-A60D-E0EACC7FEC42}" type="slidenum">
              <a:rPr lang="en-GB" smtClean="0"/>
              <a:t>‹#›</a:t>
            </a:fld>
            <a:endParaRPr lang="en-GB"/>
          </a:p>
        </p:txBody>
      </p:sp>
    </p:spTree>
    <p:extLst>
      <p:ext uri="{BB962C8B-B14F-4D97-AF65-F5344CB8AC3E}">
        <p14:creationId xmlns:p14="http://schemas.microsoft.com/office/powerpoint/2010/main" val="96132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1F63-6F4A-E0F6-D9D8-04047EED3F8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1DEB35D-C6E0-CA3D-F8AE-2E9434AD07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B35326F-AE3F-BAAC-008D-521CB7630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66A625-0E30-BFF4-C74B-D5C5DCEC81CA}"/>
              </a:ext>
            </a:extLst>
          </p:cNvPr>
          <p:cNvSpPr>
            <a:spLocks noGrp="1"/>
          </p:cNvSpPr>
          <p:nvPr>
            <p:ph type="dt" sz="half" idx="10"/>
          </p:nvPr>
        </p:nvSpPr>
        <p:spPr/>
        <p:txBody>
          <a:bodyPr/>
          <a:lstStyle/>
          <a:p>
            <a:fld id="{70293738-DDFE-4238-A7EE-B6A7D64EE4A1}" type="datetimeFigureOut">
              <a:rPr lang="en-GB" smtClean="0"/>
              <a:t>19/05/2026</a:t>
            </a:fld>
            <a:endParaRPr lang="en-GB"/>
          </a:p>
        </p:txBody>
      </p:sp>
      <p:sp>
        <p:nvSpPr>
          <p:cNvPr id="6" name="Footer Placeholder 5">
            <a:extLst>
              <a:ext uri="{FF2B5EF4-FFF2-40B4-BE49-F238E27FC236}">
                <a16:creationId xmlns:a16="http://schemas.microsoft.com/office/drawing/2014/main" id="{ADD0251B-7A63-EBF1-E7C7-D5C31F224D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FF192D-5D14-1FBB-52B2-2E55FB14F6CD}"/>
              </a:ext>
            </a:extLst>
          </p:cNvPr>
          <p:cNvSpPr>
            <a:spLocks noGrp="1"/>
          </p:cNvSpPr>
          <p:nvPr>
            <p:ph type="sldNum" sz="quarter" idx="12"/>
          </p:nvPr>
        </p:nvSpPr>
        <p:spPr/>
        <p:txBody>
          <a:bodyPr/>
          <a:lstStyle/>
          <a:p>
            <a:fld id="{A3431A7C-7F61-403F-A60D-E0EACC7FEC42}" type="slidenum">
              <a:rPr lang="en-GB" smtClean="0"/>
              <a:t>‹#›</a:t>
            </a:fld>
            <a:endParaRPr lang="en-GB"/>
          </a:p>
        </p:txBody>
      </p:sp>
    </p:spTree>
    <p:extLst>
      <p:ext uri="{BB962C8B-B14F-4D97-AF65-F5344CB8AC3E}">
        <p14:creationId xmlns:p14="http://schemas.microsoft.com/office/powerpoint/2010/main" val="3927588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348AD7-950A-1587-E97D-878A9D5E1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CFE1EF2-F61E-E2A9-49FD-F2FB77FBBA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930B9CA-4A4F-B88B-A28E-ECF25A6E6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293738-DDFE-4238-A7EE-B6A7D64EE4A1}" type="datetimeFigureOut">
              <a:rPr lang="en-GB" smtClean="0"/>
              <a:t>19/05/2026</a:t>
            </a:fld>
            <a:endParaRPr lang="en-GB"/>
          </a:p>
        </p:txBody>
      </p:sp>
      <p:sp>
        <p:nvSpPr>
          <p:cNvPr id="5" name="Footer Placeholder 4">
            <a:extLst>
              <a:ext uri="{FF2B5EF4-FFF2-40B4-BE49-F238E27FC236}">
                <a16:creationId xmlns:a16="http://schemas.microsoft.com/office/drawing/2014/main" id="{1B67AA5F-7567-5713-230E-C97FC0D742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E633FEB-8CF3-2B8D-42D9-66BB250658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431A7C-7F61-403F-A60D-E0EACC7FEC42}" type="slidenum">
              <a:rPr lang="en-GB" smtClean="0"/>
              <a:t>‹#›</a:t>
            </a:fld>
            <a:endParaRPr lang="en-GB"/>
          </a:p>
        </p:txBody>
      </p:sp>
    </p:spTree>
    <p:extLst>
      <p:ext uri="{BB962C8B-B14F-4D97-AF65-F5344CB8AC3E}">
        <p14:creationId xmlns:p14="http://schemas.microsoft.com/office/powerpoint/2010/main" val="73693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s://www.linkedin.com/in/ways2read/" TargetMode="External"/><Relationship Id="rId7" Type="http://schemas.openxmlformats.org/officeDocument/2006/relationships/image" Target="../media/image3.jpeg"/><Relationship Id="rId12" Type="http://schemas.openxmlformats.org/officeDocument/2006/relationships/image" Target="../media/image6.png"/><Relationship Id="rId2" Type="http://schemas.openxmlformats.org/officeDocument/2006/relationships/hyperlink" Target="https://www.linkedin.com/in/peter-wu-b458864/" TargetMode="External"/><Relationship Id="rId1" Type="http://schemas.openxmlformats.org/officeDocument/2006/relationships/slideLayout" Target="../slideLayouts/slideLayout12.xml"/><Relationship Id="rId6" Type="http://schemas.openxmlformats.org/officeDocument/2006/relationships/image" Target="../media/image2.jpeg"/><Relationship Id="rId11" Type="http://schemas.openxmlformats.org/officeDocument/2006/relationships/hyperlink" Target="https://techcommunity.microsoft.com/blog/microsoft365insiderblog/make-math-inclusive-for-everyone-with-microsoft-365/4489147" TargetMode="External"/><Relationship Id="rId5" Type="http://schemas.openxmlformats.org/officeDocument/2006/relationships/hyperlink" Target="https://www.linkedin.com/in/sara-shunkwiler/" TargetMode="External"/><Relationship Id="rId10" Type="http://schemas.openxmlformats.org/officeDocument/2006/relationships/hyperlink" Target="https://techcommunity.microsoft.com/blog/microsoft365insiderblog/writing-and-presenting-about-math-is-easy-and-inclusive-with-microsoft-365/4439216?previewMessage=true" TargetMode="External"/><Relationship Id="rId4" Type="http://schemas.openxmlformats.org/officeDocument/2006/relationships/hyperlink" Target="https://www.linkedin.com/in/george-kerscher-45a5369/" TargetMode="Externa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microsoft.com/office/2017/04/relationships/track" Target="../media/track5.vtt"/><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7.png"/><Relationship Id="rId5" Type="http://schemas.microsoft.com/office/2017/04/relationships/track" Target="../media/track6.vtt"/><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9.png"/><Relationship Id="rId5" Type="http://schemas.microsoft.com/office/2017/04/relationships/track" Target="../media/track7.vtt"/><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image" Target="../media/image20.jpg"/><Relationship Id="rId1" Type="http://schemas.openxmlformats.org/officeDocument/2006/relationships/slideLayout" Target="../slideLayouts/slideLayout1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org&amp;utm_campaign=index&amp;utm_content=thumbnail&amp;_=20251004083752"/></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4.org&amp;utm_campaign=index&amp;utm_content=thumbnail&amp;_=20190214145641"/><Relationship Id="rId18" Type="http://schemas.openxmlformats.org/officeDocument/2006/relationships/image" Target="../media/image39.png"/><Relationship Id="rId26" Type="http://schemas.openxmlformats.org/officeDocument/2006/relationships/image" Target="../media/image47.png"/><Relationship Id="rId3" Type="http://schemas.openxmlformats.org/officeDocument/2006/relationships/image" Target="../media/image21.png"/><Relationship Id="rId21" Type="http://schemas.openxmlformats.org/officeDocument/2006/relationships/image" Target="../media/image42.png"/><Relationship Id="rId7" Type="http://schemas.openxmlformats.org/officeDocument/2006/relationships/image" Target="../media/image25.sv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2" Type="http://schemas.openxmlformats.org/officeDocument/2006/relationships/image" Target="../media/image20.jpg"/><Relationship Id="rId16" Type="http://schemas.openxmlformats.org/officeDocument/2006/relationships/image" Target="../media/image37.jpg"/><Relationship Id="rId20"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24.svg"/><Relationship Id="rId11" Type="http://schemas.openxmlformats.org/officeDocument/2006/relationships/image" Target="../media/image32.png"/><Relationship Id="rId24" Type="http://schemas.openxmlformats.org/officeDocument/2006/relationships/image" Target="../media/image45.png"/><Relationship Id="rId5" Type="http://schemas.openxmlformats.org/officeDocument/2006/relationships/image" Target="../media/image23.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10" Type="http://schemas.openxmlformats.org/officeDocument/2006/relationships/image" Target="../media/image30.png"/><Relationship Id="rId19" Type="http://schemas.openxmlformats.org/officeDocument/2006/relationships/image" Target="../media/image40.png"/><Relationship Id="rId4" Type="http://schemas.openxmlformats.org/officeDocument/2006/relationships/image" Target="../media/image22.png"/><Relationship Id="rId9" Type="http://schemas.openxmlformats.org/officeDocument/2006/relationships/image" Target="../media/image27.org&amp;utm_campaign=index&amp;utm_content=thumbnail&amp;_=20251004083752"/><Relationship Id="rId14" Type="http://schemas.openxmlformats.org/officeDocument/2006/relationships/image" Target="../media/image35.org&amp;utm_campaign=index&amp;utm_content=thumbnail&amp;_=20080704021516"/><Relationship Id="rId22" Type="http://schemas.openxmlformats.org/officeDocument/2006/relationships/image" Target="../media/image43.png"/><Relationship Id="rId27" Type="http://schemas.openxmlformats.org/officeDocument/2006/relationships/image" Target="../media/image48.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3" Type="http://schemas.openxmlformats.org/officeDocument/2006/relationships/image" Target="../media/image34.org&amp;utm_campaign=index&amp;utm_content=thumbnail&amp;_=20190214145641"/><Relationship Id="rId18" Type="http://schemas.openxmlformats.org/officeDocument/2006/relationships/image" Target="../media/image39.png"/><Relationship Id="rId26" Type="http://schemas.openxmlformats.org/officeDocument/2006/relationships/image" Target="../media/image47.png"/><Relationship Id="rId3" Type="http://schemas.openxmlformats.org/officeDocument/2006/relationships/image" Target="../media/image21.png"/><Relationship Id="rId21" Type="http://schemas.openxmlformats.org/officeDocument/2006/relationships/image" Target="../media/image42.png"/><Relationship Id="rId34" Type="http://schemas.openxmlformats.org/officeDocument/2006/relationships/image" Target="../media/image64.png"/><Relationship Id="rId7" Type="http://schemas.openxmlformats.org/officeDocument/2006/relationships/image" Target="../media/image25.sv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63.org&amp;utm_campaign=index&amp;utm_content=thumbnail&amp;_=20210606072043"/><Relationship Id="rId2" Type="http://schemas.openxmlformats.org/officeDocument/2006/relationships/image" Target="../media/image20.jpg"/><Relationship Id="rId16" Type="http://schemas.openxmlformats.org/officeDocument/2006/relationships/image" Target="../media/image37.jpg"/><Relationship Id="rId20" Type="http://schemas.openxmlformats.org/officeDocument/2006/relationships/image" Target="../media/image41.png"/><Relationship Id="rId29" Type="http://schemas.openxmlformats.org/officeDocument/2006/relationships/image" Target="../media/image59.org&amp;utm_campaign=index&amp;utm_content=thumbnail&amp;_=20241107183400"/><Relationship Id="rId1" Type="http://schemas.openxmlformats.org/officeDocument/2006/relationships/slideLayout" Target="../slideLayouts/slideLayout12.xml"/><Relationship Id="rId6" Type="http://schemas.openxmlformats.org/officeDocument/2006/relationships/image" Target="../media/image24.sv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62.org&amp;utm_campaign=index&amp;utm_content=thumbnail&amp;_=20100929123658"/><Relationship Id="rId5" Type="http://schemas.openxmlformats.org/officeDocument/2006/relationships/image" Target="../media/image23.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10" Type="http://schemas.openxmlformats.org/officeDocument/2006/relationships/image" Target="../media/image30.png"/><Relationship Id="rId19" Type="http://schemas.openxmlformats.org/officeDocument/2006/relationships/image" Target="../media/image40.png"/><Relationship Id="rId31" Type="http://schemas.openxmlformats.org/officeDocument/2006/relationships/image" Target="../media/image61.png"/><Relationship Id="rId4" Type="http://schemas.openxmlformats.org/officeDocument/2006/relationships/image" Target="../media/image22.png"/><Relationship Id="rId9" Type="http://schemas.openxmlformats.org/officeDocument/2006/relationships/image" Target="../media/image27.org&amp;utm_campaign=index&amp;utm_content=thumbnail&amp;_=20251004083752"/><Relationship Id="rId14" Type="http://schemas.openxmlformats.org/officeDocument/2006/relationships/image" Target="../media/image35.org&amp;utm_campaign=index&amp;utm_content=thumbnail&amp;_=20080704021516"/><Relationship Id="rId22" Type="http://schemas.openxmlformats.org/officeDocument/2006/relationships/image" Target="../media/image43.png"/><Relationship Id="rId27" Type="http://schemas.openxmlformats.org/officeDocument/2006/relationships/image" Target="../media/image48.svg"/><Relationship Id="rId30" Type="http://schemas.openxmlformats.org/officeDocument/2006/relationships/image" Target="../media/image60.org&amp;utm_campaign=index&amp;utm_content=thumbnail&amp;_=20230114191046"/><Relationship Id="rId8"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0.mp4"/><Relationship Id="rId1" Type="http://schemas.microsoft.com/office/2007/relationships/media" Target="../media/media20.mp4"/><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3" Type="http://schemas.openxmlformats.org/officeDocument/2006/relationships/image" Target="../media/image34.org&amp;utm_campaign=index&amp;utm_content=thumbnail&amp;_=20190214145641"/><Relationship Id="rId18" Type="http://schemas.openxmlformats.org/officeDocument/2006/relationships/image" Target="../media/image39.png"/><Relationship Id="rId26" Type="http://schemas.openxmlformats.org/officeDocument/2006/relationships/image" Target="../media/image47.png"/><Relationship Id="rId3" Type="http://schemas.openxmlformats.org/officeDocument/2006/relationships/image" Target="../media/image21.png"/><Relationship Id="rId21" Type="http://schemas.openxmlformats.org/officeDocument/2006/relationships/image" Target="../media/image42.png"/><Relationship Id="rId34" Type="http://schemas.openxmlformats.org/officeDocument/2006/relationships/image" Target="../media/image64.png"/><Relationship Id="rId7" Type="http://schemas.openxmlformats.org/officeDocument/2006/relationships/image" Target="../media/image25.sv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63.org&amp;utm_campaign=index&amp;utm_content=thumbnail&amp;_=20210606072043"/><Relationship Id="rId2" Type="http://schemas.openxmlformats.org/officeDocument/2006/relationships/image" Target="../media/image20.jpg"/><Relationship Id="rId16" Type="http://schemas.openxmlformats.org/officeDocument/2006/relationships/image" Target="../media/image37.jpg"/><Relationship Id="rId20" Type="http://schemas.openxmlformats.org/officeDocument/2006/relationships/image" Target="../media/image41.png"/><Relationship Id="rId29" Type="http://schemas.openxmlformats.org/officeDocument/2006/relationships/image" Target="../media/image59.org&amp;utm_campaign=index&amp;utm_content=thumbnail&amp;_=20241107183400"/><Relationship Id="rId1" Type="http://schemas.openxmlformats.org/officeDocument/2006/relationships/slideLayout" Target="../slideLayouts/slideLayout12.xml"/><Relationship Id="rId6" Type="http://schemas.openxmlformats.org/officeDocument/2006/relationships/image" Target="../media/image24.sv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62.org&amp;utm_campaign=index&amp;utm_content=thumbnail&amp;_=20100929123658"/><Relationship Id="rId5" Type="http://schemas.openxmlformats.org/officeDocument/2006/relationships/image" Target="../media/image23.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36" Type="http://schemas.openxmlformats.org/officeDocument/2006/relationships/image" Target="../media/image70.png"/><Relationship Id="rId10" Type="http://schemas.openxmlformats.org/officeDocument/2006/relationships/image" Target="../media/image30.png"/><Relationship Id="rId19" Type="http://schemas.openxmlformats.org/officeDocument/2006/relationships/image" Target="../media/image40.png"/><Relationship Id="rId31" Type="http://schemas.openxmlformats.org/officeDocument/2006/relationships/image" Target="../media/image61.png"/><Relationship Id="rId4" Type="http://schemas.openxmlformats.org/officeDocument/2006/relationships/image" Target="../media/image22.png"/><Relationship Id="rId9" Type="http://schemas.openxmlformats.org/officeDocument/2006/relationships/image" Target="../media/image27.org&amp;utm_campaign=index&amp;utm_content=thumbnail&amp;_=20251004083752"/><Relationship Id="rId14" Type="http://schemas.openxmlformats.org/officeDocument/2006/relationships/image" Target="../media/image35.org&amp;utm_campaign=index&amp;utm_content=thumbnail&amp;_=20080704021516"/><Relationship Id="rId22" Type="http://schemas.openxmlformats.org/officeDocument/2006/relationships/image" Target="../media/image43.png"/><Relationship Id="rId27" Type="http://schemas.openxmlformats.org/officeDocument/2006/relationships/image" Target="../media/image48.svg"/><Relationship Id="rId30" Type="http://schemas.openxmlformats.org/officeDocument/2006/relationships/image" Target="../media/image60.org&amp;utm_campaign=index&amp;utm_content=thumbnail&amp;_=20230114191046"/><Relationship Id="rId35" Type="http://schemas.openxmlformats.org/officeDocument/2006/relationships/image" Target="../media/image69.png"/><Relationship Id="rId8"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71.png"/><Relationship Id="rId5" Type="http://schemas.microsoft.com/office/2017/04/relationships/track" Target="../media/track8.vtt"/><Relationship Id="rId4" Type="http://schemas.openxmlformats.org/officeDocument/2006/relationships/notesSlide" Target="../notesSlides/notesSlide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2.mp4"/><Relationship Id="rId1" Type="http://schemas.microsoft.com/office/2007/relationships/media" Target="../media/media22.mp4"/><Relationship Id="rId5" Type="http://schemas.openxmlformats.org/officeDocument/2006/relationships/image" Target="../media/image72.png"/><Relationship Id="rId4"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3.mp4"/><Relationship Id="rId1" Type="http://schemas.microsoft.com/office/2007/relationships/media" Target="../media/media23.mp4"/><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2.vtt"/><Relationship Id="rId5" Type="http://schemas.microsoft.com/office/2017/04/relationships/track" Target="../media/track1.vtt"/><Relationship Id="rId4"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microsoft.com/office/2017/04/relationships/track" Target="../media/track3.vtt"/><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microsoft.com/office/2017/04/relationships/track" Target="../media/track4.vtt"/><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08C4-614E-D908-7292-69D6E89C13E3}"/>
              </a:ext>
            </a:extLst>
          </p:cNvPr>
          <p:cNvSpPr>
            <a:spLocks noGrp="1"/>
          </p:cNvSpPr>
          <p:nvPr>
            <p:ph type="title"/>
          </p:nvPr>
        </p:nvSpPr>
        <p:spPr>
          <a:xfrm>
            <a:off x="498505" y="267430"/>
            <a:ext cx="11095142" cy="1655494"/>
          </a:xfrm>
        </p:spPr>
        <p:txBody>
          <a:bodyPr/>
          <a:lstStyle/>
          <a:p>
            <a:r>
              <a:rPr lang="en-GB" sz="6000" b="1">
                <a:solidFill>
                  <a:schemeClr val="tx1"/>
                </a:solidFill>
                <a:cs typeface="Segoe UI"/>
              </a:rPr>
              <a:t>Accessible Math Unlocks STEM Education and Careers</a:t>
            </a:r>
            <a:endParaRPr lang="en-US" sz="6000" b="1">
              <a:solidFill>
                <a:schemeClr val="tx1"/>
              </a:solidFill>
              <a:cs typeface="Segoe UI"/>
            </a:endParaRPr>
          </a:p>
        </p:txBody>
      </p:sp>
      <p:sp>
        <p:nvSpPr>
          <p:cNvPr id="3" name="Rectangle 2">
            <a:extLst>
              <a:ext uri="{FF2B5EF4-FFF2-40B4-BE49-F238E27FC236}">
                <a16:creationId xmlns:a16="http://schemas.microsoft.com/office/drawing/2014/main" id="{6387F7CB-7CDE-F876-7CBA-A58436B4926D}"/>
              </a:ext>
            </a:extLst>
          </p:cNvPr>
          <p:cNvSpPr/>
          <p:nvPr/>
        </p:nvSpPr>
        <p:spPr bwMode="auto">
          <a:xfrm>
            <a:off x="275968" y="2004458"/>
            <a:ext cx="3733800" cy="4161476"/>
          </a:xfrm>
          <a:prstGeom prst="rect">
            <a:avLst/>
          </a:prstGeom>
          <a:solidFill>
            <a:schemeClr val="tx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a:r>
              <a:rPr lang="en-US">
                <a:solidFill>
                  <a:schemeClr val="tx1"/>
                </a:solidFill>
                <a:latin typeface="Segoe UI Semibold" panose="020B0702040204020203" pitchFamily="34" charset="0"/>
                <a:cs typeface="Segoe UI Semibold" panose="020B0702040204020203" pitchFamily="34" charset="0"/>
              </a:rPr>
              <a:t>Abstract: </a:t>
            </a:r>
          </a:p>
          <a:p>
            <a:pPr algn="l"/>
            <a:endParaRPr lang="en-US" b="0" i="0">
              <a:solidFill>
                <a:schemeClr val="tx1"/>
              </a:solidFill>
              <a:effectLst/>
              <a:latin typeface="Segoe UI" panose="020B0502040204020203" pitchFamily="34" charset="0"/>
            </a:endParaRPr>
          </a:p>
          <a:p>
            <a:r>
              <a:rPr lang="en-GB" sz="1400">
                <a:solidFill>
                  <a:schemeClr val="tx1"/>
                </a:solidFill>
                <a:latin typeface="Segoe UI"/>
                <a:cs typeface="Segoe UI"/>
              </a:rPr>
              <a:t>People with disabilities are locked out of STEM education and careers because math is typically inaccessible. Learn how Microsoft 365 is changing that with improvements to the accessibility of math and easier ways to create accessible math. In partnership with DAISY Consortium, instructional designer and disability advocate from Johns Hopkins, Sara Shunkwiler, and many others in the community, the Microsoft 365 team learned about challenges with complex STEM accessibility and delivered life-changing updates to impact who gets to be in STEM and Medicine.</a:t>
            </a:r>
            <a:endParaRPr lang="en-US" sz="1400">
              <a:solidFill>
                <a:schemeClr val="tx1"/>
              </a:solidFill>
              <a:latin typeface="Segoe UI"/>
              <a:cs typeface="Segoe UI"/>
            </a:endParaRPr>
          </a:p>
        </p:txBody>
      </p:sp>
      <p:sp>
        <p:nvSpPr>
          <p:cNvPr id="6" name="Rectangle 5">
            <a:extLst>
              <a:ext uri="{FF2B5EF4-FFF2-40B4-BE49-F238E27FC236}">
                <a16:creationId xmlns:a16="http://schemas.microsoft.com/office/drawing/2014/main" id="{3541BAF8-BED9-663D-AAF1-6EAD48736B41}"/>
              </a:ext>
            </a:extLst>
          </p:cNvPr>
          <p:cNvSpPr/>
          <p:nvPr/>
        </p:nvSpPr>
        <p:spPr bwMode="auto">
          <a:xfrm>
            <a:off x="4239484" y="2004458"/>
            <a:ext cx="3793467" cy="4161475"/>
          </a:xfrm>
          <a:prstGeom prst="rect">
            <a:avLst/>
          </a:prstGeom>
          <a:solidFill>
            <a:schemeClr val="tx1">
              <a:alpha val="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a:r>
              <a:rPr lang="en-US" b="0" i="0" dirty="0">
                <a:solidFill>
                  <a:schemeClr val="tx1"/>
                </a:solidFill>
                <a:effectLst/>
                <a:latin typeface="Segoe UI Semibold" panose="020B0702040204020203" pitchFamily="34" charset="0"/>
                <a:cs typeface="Segoe UI Semibold" panose="020B0702040204020203" pitchFamily="34" charset="0"/>
              </a:rPr>
              <a:t>Presenter</a:t>
            </a:r>
            <a:r>
              <a:rPr lang="en-US" dirty="0">
                <a:solidFill>
                  <a:schemeClr val="tx1"/>
                </a:solidFill>
                <a:latin typeface="Segoe UI Semibold" panose="020B0702040204020203" pitchFamily="34" charset="0"/>
                <a:cs typeface="Segoe UI Semibold" panose="020B0702040204020203" pitchFamily="34" charset="0"/>
              </a:rPr>
              <a:t>s:</a:t>
            </a:r>
          </a:p>
          <a:p>
            <a:pPr algn="l"/>
            <a:endParaRPr lang="en-US" dirty="0">
              <a:solidFill>
                <a:schemeClr val="tx1"/>
              </a:solidFill>
              <a:latin typeface="Segoe UI Semibold" panose="020B0702040204020203" pitchFamily="34" charset="0"/>
              <a:cs typeface="Segoe UI Semibold" panose="020B0702040204020203" pitchFamily="34" charset="0"/>
            </a:endParaRPr>
          </a:p>
          <a:p>
            <a:pPr algn="l"/>
            <a:r>
              <a:rPr lang="en-US" dirty="0">
                <a:solidFill>
                  <a:schemeClr val="tx1"/>
                </a:solidFill>
                <a:latin typeface="Segoe UI Semibold"/>
                <a:cs typeface="Segoe UI Semibold"/>
                <a:hlinkClick r:id="rId2">
                  <a:extLst>
                    <a:ext uri="{A12FA001-AC4F-418D-AE19-62706E023703}">
                      <ahyp:hlinkClr xmlns:ahyp="http://schemas.microsoft.com/office/drawing/2018/hyperlinkcolor" val="tx"/>
                    </a:ext>
                  </a:extLst>
                </a:hlinkClick>
              </a:rPr>
              <a:t>Peter Wu</a:t>
            </a:r>
            <a:endParaRPr lang="en-US" dirty="0">
              <a:solidFill>
                <a:schemeClr val="tx1"/>
              </a:solidFill>
              <a:latin typeface="Segoe UI Semibold"/>
              <a:cs typeface="Segoe UI Semibold"/>
            </a:endParaRPr>
          </a:p>
          <a:p>
            <a:pPr algn="l"/>
            <a:r>
              <a:rPr lang="en-US" dirty="0">
                <a:solidFill>
                  <a:srgbClr val="A9D5ED"/>
                </a:solidFill>
                <a:latin typeface="Segoe UI Semibold"/>
                <a:cs typeface="Segoe UI Semibold"/>
              </a:rPr>
              <a:t>Microsoft</a:t>
            </a:r>
            <a:endParaRPr lang="en-US" dirty="0">
              <a:solidFill>
                <a:srgbClr val="A9D5ED"/>
              </a:solidFill>
              <a:latin typeface="Segoe UI Semibold" panose="020B0702040204020203" pitchFamily="34" charset="0"/>
              <a:cs typeface="Segoe UI Semibold" panose="020B0702040204020203" pitchFamily="34" charset="0"/>
            </a:endParaRPr>
          </a:p>
          <a:p>
            <a:pPr algn="l"/>
            <a:endParaRPr lang="en-US" dirty="0">
              <a:solidFill>
                <a:schemeClr val="tx1"/>
              </a:solidFill>
              <a:latin typeface="Segoe UI Semibold" panose="020B0702040204020203" pitchFamily="34" charset="0"/>
              <a:cs typeface="Segoe UI Semibold" panose="020B0702040204020203" pitchFamily="34" charset="0"/>
            </a:endParaRPr>
          </a:p>
          <a:p>
            <a:pPr algn="l"/>
            <a:r>
              <a:rPr lang="en-US" dirty="0">
                <a:solidFill>
                  <a:schemeClr val="tx1"/>
                </a:solidFill>
                <a:latin typeface="Segoe UI Semibold"/>
                <a:cs typeface="Segoe UI Semibold"/>
                <a:hlinkClick r:id="rId3">
                  <a:extLst>
                    <a:ext uri="{A12FA001-AC4F-418D-AE19-62706E023703}">
                      <ahyp:hlinkClr xmlns:ahyp="http://schemas.microsoft.com/office/drawing/2018/hyperlinkcolor" val="tx"/>
                    </a:ext>
                  </a:extLst>
                </a:hlinkClick>
              </a:rPr>
              <a:t>Richard Orme</a:t>
            </a:r>
            <a:endParaRPr lang="en-US" dirty="0">
              <a:solidFill>
                <a:schemeClr val="tx1"/>
              </a:solidFill>
              <a:latin typeface="Segoe UI Semibold"/>
              <a:cs typeface="Segoe UI Semibold"/>
            </a:endParaRPr>
          </a:p>
          <a:p>
            <a:r>
              <a:rPr lang="en-US" dirty="0">
                <a:solidFill>
                  <a:srgbClr val="A9D5ED"/>
                </a:solidFill>
                <a:latin typeface="Segoe UI Semibold"/>
                <a:cs typeface="Segoe UI Semibold"/>
              </a:rPr>
              <a:t>DAISY Consortium</a:t>
            </a:r>
            <a:endParaRPr lang="en-US" dirty="0">
              <a:solidFill>
                <a:srgbClr val="A9D5ED"/>
              </a:solidFill>
              <a:latin typeface="Segoe UI Semibold" panose="020B0702040204020203"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endParaRPr>
          </a:p>
          <a:p>
            <a:pPr algn="l"/>
            <a:endParaRPr lang="en-US" dirty="0">
              <a:solidFill>
                <a:schemeClr val="tx1"/>
              </a:solidFill>
              <a:latin typeface="Segoe UI Semibold" panose="020B0702040204020203"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endParaRPr>
          </a:p>
          <a:p>
            <a:pPr algn="l"/>
            <a:r>
              <a:rPr lang="en-US" dirty="0">
                <a:solidFill>
                  <a:schemeClr val="tx1"/>
                </a:solidFill>
                <a:latin typeface="Segoe UI Semibold"/>
                <a:cs typeface="Segoe UI Semibold"/>
                <a:hlinkClick r:id="rId4">
                  <a:extLst>
                    <a:ext uri="{A12FA001-AC4F-418D-AE19-62706E023703}">
                      <ahyp:hlinkClr xmlns:ahyp="http://schemas.microsoft.com/office/drawing/2018/hyperlinkcolor" val="tx"/>
                    </a:ext>
                  </a:extLst>
                </a:hlinkClick>
              </a:rPr>
              <a:t>George Kerscher</a:t>
            </a:r>
            <a:endParaRPr lang="en-US" dirty="0">
              <a:solidFill>
                <a:schemeClr val="tx1"/>
              </a:solidFill>
              <a:latin typeface="Segoe UI Semibold"/>
              <a:cs typeface="Segoe UI Semibold"/>
            </a:endParaRPr>
          </a:p>
          <a:p>
            <a:r>
              <a:rPr lang="en-US" dirty="0">
                <a:solidFill>
                  <a:srgbClr val="A9D5ED"/>
                </a:solidFill>
                <a:latin typeface="Segoe UI Semibold"/>
                <a:cs typeface="Segoe UI Semibold"/>
              </a:rPr>
              <a:t>DAISY Consortium</a:t>
            </a:r>
            <a:endParaRPr lang="en-US" dirty="0">
              <a:solidFill>
                <a:srgbClr val="A9D5ED"/>
              </a:solidFill>
              <a:latin typeface="Segoe UI Semibold" panose="020B0702040204020203"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endParaRPr>
          </a:p>
          <a:p>
            <a:pPr algn="l"/>
            <a:endParaRPr lang="en-US" dirty="0">
              <a:solidFill>
                <a:schemeClr val="tx1"/>
              </a:solidFill>
              <a:latin typeface="Segoe UI Semibold" panose="020B0702040204020203"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endParaRPr>
          </a:p>
          <a:p>
            <a:pPr algn="l"/>
            <a:r>
              <a:rPr lang="en-US" dirty="0">
                <a:solidFill>
                  <a:schemeClr val="tx1"/>
                </a:solidFill>
                <a:latin typeface="Segoe UI Semibold"/>
                <a:cs typeface="Segoe UI Semibold"/>
                <a:hlinkClick r:id="rId5">
                  <a:extLst>
                    <a:ext uri="{A12FA001-AC4F-418D-AE19-62706E023703}">
                      <ahyp:hlinkClr xmlns:ahyp="http://schemas.microsoft.com/office/drawing/2018/hyperlinkcolor" val="tx"/>
                    </a:ext>
                  </a:extLst>
                </a:hlinkClick>
              </a:rPr>
              <a:t>Sara Shunkwiler</a:t>
            </a:r>
            <a:endParaRPr lang="en-US" dirty="0">
              <a:solidFill>
                <a:schemeClr val="tx1"/>
              </a:solidFill>
              <a:latin typeface="Segoe UI Semibold"/>
              <a:cs typeface="Segoe UI Semibold"/>
            </a:endParaRPr>
          </a:p>
          <a:p>
            <a:r>
              <a:rPr lang="en-US" dirty="0">
                <a:solidFill>
                  <a:srgbClr val="A9D5ED"/>
                </a:solidFill>
                <a:latin typeface="Segoe UI Semibold"/>
                <a:cs typeface="Segoe UI Semibold"/>
              </a:rPr>
              <a:t>Hopkins Engineering</a:t>
            </a:r>
            <a:endParaRPr lang="en-US" dirty="0">
              <a:solidFill>
                <a:srgbClr val="A9D5ED"/>
              </a:solidFill>
              <a:latin typeface="Segoe UI Semibold" panose="020B0702040204020203" pitchFamily="34" charset="0"/>
              <a:cs typeface="Segoe UI Semibold" panose="020B0702040204020203" pitchFamily="34" charset="0"/>
            </a:endParaRPr>
          </a:p>
        </p:txBody>
      </p:sp>
      <p:pic>
        <p:nvPicPr>
          <p:cNvPr id="16" name="Picture 15" descr="Peter Wu">
            <a:extLst>
              <a:ext uri="{FF2B5EF4-FFF2-40B4-BE49-F238E27FC236}">
                <a16:creationId xmlns:a16="http://schemas.microsoft.com/office/drawing/2014/main" id="{085B0A90-76B9-9C10-91B0-325F74EDBC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5062" y="2474343"/>
            <a:ext cx="731520" cy="731520"/>
          </a:xfrm>
          <a:prstGeom prst="rect">
            <a:avLst/>
          </a:prstGeom>
        </p:spPr>
      </p:pic>
      <p:pic>
        <p:nvPicPr>
          <p:cNvPr id="10" name="Picture 9" descr="Richard Orme">
            <a:extLst>
              <a:ext uri="{FF2B5EF4-FFF2-40B4-BE49-F238E27FC236}">
                <a16:creationId xmlns:a16="http://schemas.microsoft.com/office/drawing/2014/main" id="{61803626-4B46-B7AD-F225-857BE9775D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5062" y="3299753"/>
            <a:ext cx="731520" cy="731520"/>
          </a:xfrm>
          <a:prstGeom prst="rect">
            <a:avLst/>
          </a:prstGeom>
        </p:spPr>
      </p:pic>
      <p:pic>
        <p:nvPicPr>
          <p:cNvPr id="14" name="Picture 13" descr="George Kerscher">
            <a:extLst>
              <a:ext uri="{FF2B5EF4-FFF2-40B4-BE49-F238E27FC236}">
                <a16:creationId xmlns:a16="http://schemas.microsoft.com/office/drawing/2014/main" id="{1077D224-B687-E955-F0CA-3A151643B3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5062" y="4125163"/>
            <a:ext cx="731520" cy="731520"/>
          </a:xfrm>
          <a:prstGeom prst="rect">
            <a:avLst/>
          </a:prstGeom>
        </p:spPr>
      </p:pic>
      <p:pic>
        <p:nvPicPr>
          <p:cNvPr id="18" name="Picture 17" descr="Sara Shunkwiler">
            <a:extLst>
              <a:ext uri="{FF2B5EF4-FFF2-40B4-BE49-F238E27FC236}">
                <a16:creationId xmlns:a16="http://schemas.microsoft.com/office/drawing/2014/main" id="{A8FC26CD-06F6-9464-8BDC-BCE3AE2A676C}"/>
              </a:ext>
            </a:extLst>
          </p:cNvPr>
          <p:cNvPicPr>
            <a:picLocks noChangeAspect="1"/>
          </p:cNvPicPr>
          <p:nvPr/>
        </p:nvPicPr>
        <p:blipFill>
          <a:blip r:embed="rId9">
            <a:extLst>
              <a:ext uri="{28A0092B-C50C-407E-A947-70E740481C1C}">
                <a14:useLocalDpi xmlns:a14="http://schemas.microsoft.com/office/drawing/2010/main" val="0"/>
              </a:ext>
            </a:extLst>
          </a:blip>
          <a:srcRect l="22254" t="7259" r="22099" b="51952"/>
          <a:stretch>
            <a:fillRect/>
          </a:stretch>
        </p:blipFill>
        <p:spPr>
          <a:xfrm>
            <a:off x="7025062" y="4950573"/>
            <a:ext cx="748498" cy="731520"/>
          </a:xfrm>
          <a:prstGeom prst="rect">
            <a:avLst/>
          </a:prstGeom>
        </p:spPr>
      </p:pic>
      <p:sp>
        <p:nvSpPr>
          <p:cNvPr id="7" name="Rectangle 6">
            <a:extLst>
              <a:ext uri="{FF2B5EF4-FFF2-40B4-BE49-F238E27FC236}">
                <a16:creationId xmlns:a16="http://schemas.microsoft.com/office/drawing/2014/main" id="{77968D64-6CAF-1A21-6A45-D32351B57A3B}"/>
              </a:ext>
            </a:extLst>
          </p:cNvPr>
          <p:cNvSpPr/>
          <p:nvPr/>
        </p:nvSpPr>
        <p:spPr bwMode="auto">
          <a:xfrm>
            <a:off x="8262667" y="2004458"/>
            <a:ext cx="3653365" cy="4161474"/>
          </a:xfrm>
          <a:prstGeom prst="rect">
            <a:avLst/>
          </a:prstGeom>
          <a:solidFill>
            <a:schemeClr val="tx1">
              <a:alpha val="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a:r>
              <a:rPr lang="en-US">
                <a:solidFill>
                  <a:schemeClr val="tx1"/>
                </a:solidFill>
                <a:latin typeface="Segoe UI Semibold" panose="020B0702040204020203" pitchFamily="34" charset="0"/>
                <a:cs typeface="Segoe UI Semibold" panose="020B0702040204020203" pitchFamily="34" charset="0"/>
              </a:rPr>
              <a:t>Resources:</a:t>
            </a:r>
          </a:p>
          <a:p>
            <a:pPr algn="l"/>
            <a:endParaRPr lang="en-US" b="0" i="0">
              <a:solidFill>
                <a:schemeClr val="tx1"/>
              </a:solidFill>
              <a:effectLst/>
              <a:latin typeface="Segoe UI Semibold" panose="020B0702040204020203" pitchFamily="34" charset="0"/>
              <a:cs typeface="Segoe UI Semibold" panose="020B0702040204020203" pitchFamily="34" charset="0"/>
            </a:endParaRPr>
          </a:p>
          <a:p>
            <a:pPr algn="l"/>
            <a:r>
              <a:rPr lang="en-US" sz="1700">
                <a:solidFill>
                  <a:schemeClr val="tx1"/>
                </a:solidFill>
                <a:latin typeface="Segoe UI" panose="020B0502040204020203" pitchFamily="34" charset="0"/>
                <a:cs typeface="Segoe UI" panose="020B0502040204020203" pitchFamily="34" charset="0"/>
              </a:rPr>
              <a:t>Slides</a:t>
            </a:r>
          </a:p>
          <a:p>
            <a:pPr algn="l"/>
            <a:endParaRPr lang="en-US" sz="1700">
              <a:solidFill>
                <a:schemeClr val="tx1"/>
              </a:solidFill>
              <a:latin typeface="Segoe UI" panose="020B0502040204020203" pitchFamily="34" charset="0"/>
              <a:cs typeface="Segoe UI" panose="020B0502040204020203" pitchFamily="34" charset="0"/>
            </a:endParaRPr>
          </a:p>
          <a:p>
            <a:r>
              <a:rPr lang="en-US" u="sng">
                <a:solidFill>
                  <a:schemeClr val="tx1"/>
                </a:solidFill>
                <a:hlinkClick r:id="rId10">
                  <a:extLst>
                    <a:ext uri="{A12FA001-AC4F-418D-AE19-62706E023703}">
                      <ahyp:hlinkClr xmlns:ahyp="http://schemas.microsoft.com/office/drawing/2018/hyperlinkcolor" val="tx"/>
                    </a:ext>
                  </a:extLst>
                </a:hlinkClick>
              </a:rPr>
              <a:t>Writing and presenting about math is easy and inclusive with Microsoft 365</a:t>
            </a:r>
            <a:endParaRPr lang="en-US" u="sng">
              <a:solidFill>
                <a:schemeClr val="tx1"/>
              </a:solidFill>
            </a:endParaRPr>
          </a:p>
          <a:p>
            <a:endParaRPr lang="en-US">
              <a:solidFill>
                <a:schemeClr val="tx1"/>
              </a:solidFill>
            </a:endParaRPr>
          </a:p>
          <a:p>
            <a:r>
              <a:rPr lang="en-US" u="sng">
                <a:solidFill>
                  <a:schemeClr val="tx1"/>
                </a:solidFill>
                <a:hlinkClick r:id="rId11">
                  <a:extLst>
                    <a:ext uri="{A12FA001-AC4F-418D-AE19-62706E023703}">
                      <ahyp:hlinkClr xmlns:ahyp="http://schemas.microsoft.com/office/drawing/2018/hyperlinkcolor" val="tx"/>
                    </a:ext>
                  </a:extLst>
                </a:hlinkClick>
              </a:rPr>
              <a:t>Make math inclusive for everyone with Microsoft 365</a:t>
            </a:r>
            <a:endParaRPr lang="en-US">
              <a:solidFill>
                <a:schemeClr val="tx1"/>
              </a:solidFill>
            </a:endParaRPr>
          </a:p>
          <a:p>
            <a:pPr algn="l"/>
            <a:endParaRPr lang="en-US" sz="1700">
              <a:solidFill>
                <a:schemeClr val="tx1"/>
              </a:solidFill>
              <a:latin typeface="Segoe UI" panose="020B0502040204020203" pitchFamily="34" charset="0"/>
              <a:cs typeface="Segoe UI" panose="020B0502040204020203" pitchFamily="34" charset="0"/>
            </a:endParaRPr>
          </a:p>
        </p:txBody>
      </p:sp>
      <p:pic>
        <p:nvPicPr>
          <p:cNvPr id="8" name="Picture 7" descr="Microsoft logo">
            <a:extLst>
              <a:ext uri="{FF2B5EF4-FFF2-40B4-BE49-F238E27FC236}">
                <a16:creationId xmlns:a16="http://schemas.microsoft.com/office/drawing/2014/main" id="{14251F4F-2903-5866-41E7-C5C892D8065F}"/>
              </a:ext>
            </a:extLst>
          </p:cNvPr>
          <p:cNvPicPr>
            <a:picLocks noChangeAspect="1"/>
          </p:cNvPicPr>
          <p:nvPr/>
        </p:nvPicPr>
        <p:blipFill>
          <a:blip r:embed="rId12">
            <a:extLst>
              <a:ext uri="{28A0092B-C50C-407E-A947-70E740481C1C}">
                <a14:useLocalDpi xmlns:a14="http://schemas.microsoft.com/office/drawing/2010/main" val="0"/>
              </a:ext>
            </a:extLst>
          </a:blip>
          <a:srcRect l="9721" t="21355" r="9124" b="21154"/>
          <a:stretch>
            <a:fillRect/>
          </a:stretch>
        </p:blipFill>
        <p:spPr>
          <a:xfrm>
            <a:off x="10476112" y="6257316"/>
            <a:ext cx="1439920" cy="457200"/>
          </a:xfrm>
          <a:prstGeom prst="rect">
            <a:avLst/>
          </a:prstGeom>
        </p:spPr>
      </p:pic>
    </p:spTree>
    <p:extLst>
      <p:ext uri="{BB962C8B-B14F-4D97-AF65-F5344CB8AC3E}">
        <p14:creationId xmlns:p14="http://schemas.microsoft.com/office/powerpoint/2010/main" val="278177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2A186-3577-4C10-55A4-FCF44DBF2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AE9852-DFAE-FBE8-BC4A-BFAEDEAC1B5B}"/>
              </a:ext>
            </a:extLst>
          </p:cNvPr>
          <p:cNvSpPr>
            <a:spLocks noGrp="1"/>
          </p:cNvSpPr>
          <p:nvPr>
            <p:ph type="title"/>
          </p:nvPr>
        </p:nvSpPr>
        <p:spPr>
          <a:xfrm>
            <a:off x="838200" y="-1507218"/>
            <a:ext cx="10515600" cy="1325563"/>
          </a:xfrm>
        </p:spPr>
        <p:txBody>
          <a:bodyPr/>
          <a:lstStyle/>
          <a:p>
            <a:r>
              <a:rPr lang="en-US"/>
              <a:t>Navigate math in Word for Windows with NVDA</a:t>
            </a:r>
          </a:p>
        </p:txBody>
      </p:sp>
      <p:pic>
        <p:nvPicPr>
          <p:cNvPr id="4" name="WordWin32.FineGrainMathSpeech" descr="Navigate math in Word for Windows with NVDA">
            <a:hlinkClick r:id="" action="ppaction://media"/>
            <a:extLst>
              <a:ext uri="{FF2B5EF4-FFF2-40B4-BE49-F238E27FC236}">
                <a16:creationId xmlns:a16="http://schemas.microsoft.com/office/drawing/2014/main" id="{8BDFD7B7-45F5-5C82-FFEE-186DDF6E52A7}"/>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9C042F58-9437-4ED5-A4A5-CBEDB637283B}" label="" lang="en-us"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74678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458DF-C5F7-AACD-F1D1-05D7861EAA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61133-6D8F-3C7E-A45F-6FBF43B67E77}"/>
              </a:ext>
            </a:extLst>
          </p:cNvPr>
          <p:cNvSpPr>
            <a:spLocks noGrp="1"/>
          </p:cNvSpPr>
          <p:nvPr>
            <p:ph type="title"/>
          </p:nvPr>
        </p:nvSpPr>
        <p:spPr>
          <a:xfrm>
            <a:off x="585216" y="2980408"/>
            <a:ext cx="7765203" cy="553998"/>
          </a:xfrm>
        </p:spPr>
        <p:txBody>
          <a:bodyPr vert="horz" lIns="0" tIns="0" rIns="0" bIns="0" rtlCol="0" anchor="ctr" anchorCtr="0">
            <a:noAutofit/>
          </a:bodyPr>
          <a:lstStyle/>
          <a:p>
            <a:r>
              <a:rPr lang="en-US" sz="6000" b="1" dirty="0">
                <a:solidFill>
                  <a:srgbClr val="A9D5ED"/>
                </a:solidFill>
                <a:cs typeface="Segoe UI"/>
              </a:rPr>
              <a:t>100+ Additional Math Autocorrect Codes</a:t>
            </a:r>
            <a:br>
              <a:rPr lang="en-US" sz="5300" dirty="0"/>
            </a:br>
            <a:br>
              <a:rPr lang="en-US" sz="5300" dirty="0"/>
            </a:br>
            <a:r>
              <a:rPr lang="en-US" sz="2900" dirty="0">
                <a:solidFill>
                  <a:schemeClr val="tx1"/>
                </a:solidFill>
                <a:cs typeface="Segoe UI"/>
              </a:rPr>
              <a:t>Word, Excel, PowerPoint, and OneNote for Windows and Mac</a:t>
            </a:r>
          </a:p>
        </p:txBody>
      </p:sp>
    </p:spTree>
    <p:extLst>
      <p:ext uri="{BB962C8B-B14F-4D97-AF65-F5344CB8AC3E}">
        <p14:creationId xmlns:p14="http://schemas.microsoft.com/office/powerpoint/2010/main" val="280432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8F537-0CD8-EEAC-B5F1-260CB900A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A54098-D8F5-10BF-7316-3FF18A1AFD0D}"/>
              </a:ext>
            </a:extLst>
          </p:cNvPr>
          <p:cNvSpPr>
            <a:spLocks noGrp="1"/>
          </p:cNvSpPr>
          <p:nvPr>
            <p:ph type="title"/>
          </p:nvPr>
        </p:nvSpPr>
        <p:spPr>
          <a:xfrm>
            <a:off x="838200" y="-1507218"/>
            <a:ext cx="10515600" cy="1325563"/>
          </a:xfrm>
        </p:spPr>
        <p:txBody>
          <a:bodyPr/>
          <a:lstStyle/>
          <a:p>
            <a:r>
              <a:rPr lang="en-US"/>
              <a:t>Math autocorrect</a:t>
            </a:r>
          </a:p>
        </p:txBody>
      </p:sp>
      <p:pic>
        <p:nvPicPr>
          <p:cNvPr id="3" name="WordWin32.MathAutoCorrect" descr="Math autocorrect">
            <a:hlinkClick r:id="" action="ppaction://media"/>
            <a:extLst>
              <a:ext uri="{FF2B5EF4-FFF2-40B4-BE49-F238E27FC236}">
                <a16:creationId xmlns:a16="http://schemas.microsoft.com/office/drawing/2014/main" id="{A7B052B6-AC01-9FD8-CEFC-0A0FAB0BAF7C}"/>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65C5696D-64FC-4315-BA93-FD0EC30C0539}" label="" lang="en-us"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58149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8F537-0CD8-EEAC-B5F1-260CB900A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A54098-D8F5-10BF-7316-3FF18A1AFD0D}"/>
              </a:ext>
            </a:extLst>
          </p:cNvPr>
          <p:cNvSpPr>
            <a:spLocks noGrp="1"/>
          </p:cNvSpPr>
          <p:nvPr>
            <p:ph type="title"/>
          </p:nvPr>
        </p:nvSpPr>
        <p:spPr>
          <a:xfrm>
            <a:off x="838200" y="-1507218"/>
            <a:ext cx="10515600" cy="1325563"/>
          </a:xfrm>
        </p:spPr>
        <p:txBody>
          <a:bodyPr/>
          <a:lstStyle/>
          <a:p>
            <a:r>
              <a:rPr lang="en-US"/>
              <a:t>Math autocorrect Documentation</a:t>
            </a:r>
          </a:p>
        </p:txBody>
      </p:sp>
      <p:pic>
        <p:nvPicPr>
          <p:cNvPr id="4" name="MathAutoCorrect.HelpArticle" descr="Math autocorrect Documentation">
            <a:hlinkClick r:id="" action="ppaction://media"/>
            <a:extLst>
              <a:ext uri="{FF2B5EF4-FFF2-40B4-BE49-F238E27FC236}">
                <a16:creationId xmlns:a16="http://schemas.microsoft.com/office/drawing/2014/main" id="{A5D9D756-BDB8-F246-1419-DAB388412D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2879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C2781-8141-3219-C45A-9B31A86532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07B92C-C0AA-91BF-B437-C795FBCA0F2A}"/>
              </a:ext>
            </a:extLst>
          </p:cNvPr>
          <p:cNvSpPr>
            <a:spLocks noGrp="1"/>
          </p:cNvSpPr>
          <p:nvPr>
            <p:ph type="title"/>
          </p:nvPr>
        </p:nvSpPr>
        <p:spPr>
          <a:xfrm>
            <a:off x="585216" y="2980408"/>
            <a:ext cx="7569086" cy="553998"/>
          </a:xfrm>
        </p:spPr>
        <p:txBody>
          <a:bodyPr anchor="ctr" anchorCtr="0">
            <a:noAutofit/>
          </a:bodyPr>
          <a:lstStyle/>
          <a:p>
            <a:r>
              <a:rPr lang="en-US" sz="6000" b="1" dirty="0">
                <a:solidFill>
                  <a:srgbClr val="A9D5ED"/>
                </a:solidFill>
                <a:cs typeface="Segoe UI"/>
              </a:rPr>
              <a:t>Improved math reading with a screen reader</a:t>
            </a:r>
            <a:br>
              <a:rPr lang="en-US" sz="5850" dirty="0"/>
            </a:br>
            <a:br>
              <a:rPr lang="en-US" sz="2650" dirty="0"/>
            </a:br>
            <a:r>
              <a:rPr lang="en-US" sz="2800" dirty="0">
                <a:solidFill>
                  <a:schemeClr val="tx1"/>
                </a:solidFill>
                <a:cs typeface="Segoe UI"/>
              </a:rPr>
              <a:t>Word, Excel, PowerPoint, and OneNote</a:t>
            </a:r>
            <a:br>
              <a:rPr lang="en-US" sz="2800" dirty="0">
                <a:cs typeface="Segoe UI"/>
              </a:rPr>
            </a:br>
            <a:r>
              <a:rPr lang="en-US" sz="2800" dirty="0">
                <a:solidFill>
                  <a:schemeClr val="tx1"/>
                </a:solidFill>
                <a:cs typeface="Segoe UI"/>
              </a:rPr>
              <a:t>PowerPoint Live in Teams</a:t>
            </a:r>
          </a:p>
        </p:txBody>
      </p:sp>
    </p:spTree>
    <p:extLst>
      <p:ext uri="{BB962C8B-B14F-4D97-AF65-F5344CB8AC3E}">
        <p14:creationId xmlns:p14="http://schemas.microsoft.com/office/powerpoint/2010/main" val="104994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04CEE4-1B03-921F-7146-9C76E48AD7DB}"/>
              </a:ext>
            </a:extLst>
          </p:cNvPr>
          <p:cNvSpPr>
            <a:spLocks noGrp="1"/>
          </p:cNvSpPr>
          <p:nvPr>
            <p:ph type="title" idx="4294967295"/>
          </p:nvPr>
        </p:nvSpPr>
        <p:spPr>
          <a:xfrm>
            <a:off x="838200" y="-1473237"/>
            <a:ext cx="10515600" cy="1325563"/>
          </a:xfrm>
        </p:spPr>
        <p:txBody>
          <a:bodyPr vert="horz" wrap="square" lIns="91440" tIns="45720" rIns="91440" bIns="45720" numCol="1" rtlCol="0" anchor="b" anchorCtr="0" compatLnSpc="1">
            <a:prstTxWarp prst="textNoShape">
              <a:avLst/>
            </a:prstTxWarp>
            <a:normAutofit/>
          </a:bodyPr>
          <a:lstStyle/>
          <a:p>
            <a:r>
              <a:rPr lang="en-US"/>
              <a:t>Reading math on the slide in PowerPoint Live in Teams using </a:t>
            </a:r>
            <a:r>
              <a:rPr lang="en-US" err="1"/>
              <a:t>VoiceOver</a:t>
            </a:r>
            <a:endParaRPr lang="en-US"/>
          </a:p>
        </p:txBody>
      </p:sp>
      <p:pic>
        <p:nvPicPr>
          <p:cNvPr id="2" name="PowerPointLiveInTeams.Math.VoiceOver.mov" descr="Reading math on the slide in PowerPoint Live in Teams using VoiceOver">
            <a:hlinkClick r:id="" action="ppaction://media"/>
            <a:extLst>
              <a:ext uri="{FF2B5EF4-FFF2-40B4-BE49-F238E27FC236}">
                <a16:creationId xmlns:a16="http://schemas.microsoft.com/office/drawing/2014/main" id="{2B81A90B-494C-7322-E8F6-7B7B6531CB50}"/>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FC163A58-30FC-8543-8046-8E2B0A3720E3}" label="" lang="en-us" r:embed="rId5"/>
                        </p173:trackLst>
                      </p173:tracksInfo>
                    </p:ext>
                  </p14:extLst>
                </p14:media>
              </p:ext>
            </p:extLst>
          </p:nvPr>
        </p:nvPicPr>
        <p:blipFill>
          <a:blip r:embed="rId6"/>
          <a:stretch>
            <a:fillRect/>
          </a:stretch>
        </p:blipFill>
        <p:spPr>
          <a:xfrm>
            <a:off x="0" y="0"/>
            <a:ext cx="12192000" cy="7620000"/>
          </a:xfrm>
          <a:prstGeom prst="rect">
            <a:avLst/>
          </a:prstGeom>
        </p:spPr>
      </p:pic>
    </p:spTree>
    <p:extLst>
      <p:ext uri="{BB962C8B-B14F-4D97-AF65-F5344CB8AC3E}">
        <p14:creationId xmlns:p14="http://schemas.microsoft.com/office/powerpoint/2010/main" val="13570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CD53A-00C8-F7D8-01BC-D3E990CE03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6F7C95-2461-FC11-E953-126689D886BC}"/>
              </a:ext>
            </a:extLst>
          </p:cNvPr>
          <p:cNvSpPr>
            <a:spLocks noGrp="1"/>
          </p:cNvSpPr>
          <p:nvPr>
            <p:ph type="title"/>
          </p:nvPr>
        </p:nvSpPr>
        <p:spPr>
          <a:xfrm>
            <a:off x="179198" y="-921154"/>
            <a:ext cx="12012801" cy="557589"/>
          </a:xfrm>
        </p:spPr>
        <p:txBody>
          <a:bodyPr/>
          <a:lstStyle/>
          <a:p>
            <a:r>
              <a:rPr lang="en-US" dirty="0"/>
              <a:t>Microsoft 365 makes native math accessible using MathML</a:t>
            </a:r>
          </a:p>
        </p:txBody>
      </p:sp>
      <p:grpSp>
        <p:nvGrpSpPr>
          <p:cNvPr id="177" name="Group 176" descr="Microsoft 365 makes native math accessible using MathML">
            <a:extLst>
              <a:ext uri="{FF2B5EF4-FFF2-40B4-BE49-F238E27FC236}">
                <a16:creationId xmlns:a16="http://schemas.microsoft.com/office/drawing/2014/main" id="{23AD2ED9-3414-F9AB-34C6-1DA1364FCE51}"/>
              </a:ext>
            </a:extLst>
          </p:cNvPr>
          <p:cNvGrpSpPr/>
          <p:nvPr/>
        </p:nvGrpSpPr>
        <p:grpSpPr>
          <a:xfrm>
            <a:off x="3678827" y="3334980"/>
            <a:ext cx="4671935" cy="3174109"/>
            <a:chOff x="3678827" y="3334980"/>
            <a:chExt cx="4671935" cy="3174109"/>
          </a:xfrm>
        </p:grpSpPr>
        <p:grpSp>
          <p:nvGrpSpPr>
            <p:cNvPr id="176" name="Group 175">
              <a:extLst>
                <a:ext uri="{FF2B5EF4-FFF2-40B4-BE49-F238E27FC236}">
                  <a16:creationId xmlns:a16="http://schemas.microsoft.com/office/drawing/2014/main" id="{115414E2-1BDF-085A-8CB0-BB6FCD8289BD}"/>
                </a:ext>
              </a:extLst>
            </p:cNvPr>
            <p:cNvGrpSpPr/>
            <p:nvPr/>
          </p:nvGrpSpPr>
          <p:grpSpPr>
            <a:xfrm>
              <a:off x="3678827" y="6051889"/>
              <a:ext cx="4671935" cy="457200"/>
              <a:chOff x="3678827" y="6051889"/>
              <a:chExt cx="4671935" cy="457200"/>
            </a:xfrm>
          </p:grpSpPr>
          <p:pic>
            <p:nvPicPr>
              <p:cNvPr id="5" name="Picture 4" descr="File:Logo NVDA.jpg">
                <a:extLst>
                  <a:ext uri="{FF2B5EF4-FFF2-40B4-BE49-F238E27FC236}">
                    <a16:creationId xmlns:a16="http://schemas.microsoft.com/office/drawing/2014/main" id="{70EB3294-DD91-77F9-B98A-BF8942BFCF78}"/>
                  </a:ext>
                </a:extLst>
              </p:cNvPr>
              <p:cNvPicPr>
                <a:picLocks noChangeAspect="1"/>
              </p:cNvPicPr>
              <p:nvPr/>
            </p:nvPicPr>
            <p:blipFill>
              <a:blip r:embed="rId2"/>
              <a:stretch>
                <a:fillRect/>
              </a:stretch>
            </p:blipFill>
            <p:spPr>
              <a:xfrm>
                <a:off x="6737509" y="6051889"/>
                <a:ext cx="457200" cy="457200"/>
              </a:xfrm>
              <a:prstGeom prst="roundRect">
                <a:avLst/>
              </a:prstGeom>
            </p:spPr>
          </p:pic>
          <p:grpSp>
            <p:nvGrpSpPr>
              <p:cNvPr id="22" name="Group 21">
                <a:extLst>
                  <a:ext uri="{FF2B5EF4-FFF2-40B4-BE49-F238E27FC236}">
                    <a16:creationId xmlns:a16="http://schemas.microsoft.com/office/drawing/2014/main" id="{296B7A93-7783-4319-430A-E8EF933F22E8}"/>
                  </a:ext>
                </a:extLst>
              </p:cNvPr>
              <p:cNvGrpSpPr>
                <a:grpSpLocks noChangeAspect="1"/>
              </p:cNvGrpSpPr>
              <p:nvPr/>
            </p:nvGrpSpPr>
            <p:grpSpPr>
              <a:xfrm>
                <a:off x="5839443" y="6145757"/>
                <a:ext cx="777240" cy="269464"/>
                <a:chOff x="7705288" y="985706"/>
                <a:chExt cx="2093053" cy="725648"/>
              </a:xfrm>
            </p:grpSpPr>
            <p:sp>
              <p:nvSpPr>
                <p:cNvPr id="21" name="Rectangle: Rounded Corners 20">
                  <a:extLst>
                    <a:ext uri="{FF2B5EF4-FFF2-40B4-BE49-F238E27FC236}">
                      <a16:creationId xmlns:a16="http://schemas.microsoft.com/office/drawing/2014/main" id="{A1A3E777-7557-DBA7-677E-C59F0312BE6F}"/>
                    </a:ext>
                  </a:extLst>
                </p:cNvPr>
                <p:cNvSpPr/>
                <p:nvPr/>
              </p:nvSpPr>
              <p:spPr>
                <a:xfrm>
                  <a:off x="7705288" y="985706"/>
                  <a:ext cx="2093053" cy="72564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he importance of accessibility in Web Design - Digital Meal 🍓">
                  <a:extLst>
                    <a:ext uri="{FF2B5EF4-FFF2-40B4-BE49-F238E27FC236}">
                      <a16:creationId xmlns:a16="http://schemas.microsoft.com/office/drawing/2014/main" id="{E409ADCC-B32D-6280-BC85-A51F3734FEEE}"/>
                    </a:ext>
                  </a:extLst>
                </p:cNvPr>
                <p:cNvPicPr>
                  <a:picLocks noChangeAspect="1"/>
                </p:cNvPicPr>
                <p:nvPr/>
              </p:nvPicPr>
              <p:blipFill>
                <a:blip r:embed="rId3"/>
                <a:srcRect l="15326" r="14644" b="44386"/>
                <a:stretch>
                  <a:fillRect/>
                </a:stretch>
              </p:blipFill>
              <p:spPr>
                <a:xfrm>
                  <a:off x="7791274" y="1094939"/>
                  <a:ext cx="1921080" cy="507183"/>
                </a:xfrm>
                <a:prstGeom prst="rect">
                  <a:avLst/>
                </a:prstGeom>
                <a:solidFill>
                  <a:schemeClr val="tx1"/>
                </a:solidFill>
              </p:spPr>
            </p:pic>
          </p:grpSp>
          <p:sp>
            <p:nvSpPr>
              <p:cNvPr id="58" name="TextBox 57">
                <a:extLst>
                  <a:ext uri="{FF2B5EF4-FFF2-40B4-BE49-F238E27FC236}">
                    <a16:creationId xmlns:a16="http://schemas.microsoft.com/office/drawing/2014/main" id="{0B25FE70-623F-0F54-4FBF-2465EA92C25B}"/>
                  </a:ext>
                </a:extLst>
              </p:cNvPr>
              <p:cNvSpPr txBox="1"/>
              <p:nvPr/>
            </p:nvSpPr>
            <p:spPr>
              <a:xfrm>
                <a:off x="3678827" y="6051889"/>
                <a:ext cx="2039790" cy="457200"/>
              </a:xfrm>
              <a:prstGeom prst="rect">
                <a:avLst/>
              </a:prstGeom>
              <a:noFill/>
            </p:spPr>
            <p:txBody>
              <a:bodyPr wrap="none" rtlCol="0">
                <a:spAutoFit/>
              </a:bodyPr>
              <a:lstStyle/>
              <a:p>
                <a:r>
                  <a:rPr lang="en-US" sz="2400" dirty="0"/>
                  <a:t>Assistive Tech</a:t>
                </a:r>
              </a:p>
            </p:txBody>
          </p:sp>
          <p:pic>
            <p:nvPicPr>
              <p:cNvPr id="66" name="Picture 65" descr="Mac Speaker Icon">
                <a:extLst>
                  <a:ext uri="{FF2B5EF4-FFF2-40B4-BE49-F238E27FC236}">
                    <a16:creationId xmlns:a16="http://schemas.microsoft.com/office/drawing/2014/main" id="{F7E0585C-38E7-0FBE-119D-0F28D23091C1}"/>
                  </a:ext>
                </a:extLst>
              </p:cNvPr>
              <p:cNvPicPr>
                <a:picLocks noChangeAspect="1"/>
              </p:cNvPicPr>
              <p:nvPr/>
            </p:nvPicPr>
            <p:blipFill>
              <a:blip r:embed="rId4"/>
              <a:srcRect l="31953" t="12938" r="31511" b="14606"/>
              <a:stretch>
                <a:fillRect/>
              </a:stretch>
            </p:blipFill>
            <p:spPr>
              <a:xfrm>
                <a:off x="7315535" y="6053810"/>
                <a:ext cx="457200" cy="453358"/>
              </a:xfrm>
              <a:prstGeom prst="rect">
                <a:avLst/>
              </a:prstGeom>
            </p:spPr>
          </p:pic>
          <p:pic>
            <p:nvPicPr>
              <p:cNvPr id="68" name="Picture 67" descr="The image depicts a white, hexagonal shape with a purple circle in the center, symbolizing a chat or message icon.&#10;&#10;AI-generated content may be incorrect.">
                <a:extLst>
                  <a:ext uri="{FF2B5EF4-FFF2-40B4-BE49-F238E27FC236}">
                    <a16:creationId xmlns:a16="http://schemas.microsoft.com/office/drawing/2014/main" id="{7BF97801-EA2F-180A-61C2-CC770A9842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562" y="6051889"/>
                <a:ext cx="457200" cy="457200"/>
              </a:xfrm>
              <a:prstGeom prst="rect">
                <a:avLst/>
              </a:prstGeom>
            </p:spPr>
          </p:pic>
        </p:grpSp>
        <p:grpSp>
          <p:nvGrpSpPr>
            <p:cNvPr id="175" name="Group 174">
              <a:extLst>
                <a:ext uri="{FF2B5EF4-FFF2-40B4-BE49-F238E27FC236}">
                  <a16:creationId xmlns:a16="http://schemas.microsoft.com/office/drawing/2014/main" id="{D9D801BF-5069-8EBD-B6C6-165839F911BB}"/>
                </a:ext>
              </a:extLst>
            </p:cNvPr>
            <p:cNvGrpSpPr/>
            <p:nvPr/>
          </p:nvGrpSpPr>
          <p:grpSpPr>
            <a:xfrm>
              <a:off x="3932738" y="3334980"/>
              <a:ext cx="4164969" cy="470536"/>
              <a:chOff x="3932738" y="3334980"/>
              <a:chExt cx="4164969" cy="470536"/>
            </a:xfrm>
          </p:grpSpPr>
          <p:pic>
            <p:nvPicPr>
              <p:cNvPr id="7" name="Graphic 6">
                <a:extLst>
                  <a:ext uri="{FF2B5EF4-FFF2-40B4-BE49-F238E27FC236}">
                    <a16:creationId xmlns:a16="http://schemas.microsoft.com/office/drawing/2014/main" id="{1CB20E57-D10E-799C-F957-9DCA38FC88B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59643" y="3348730"/>
                <a:ext cx="457200" cy="443036"/>
              </a:xfrm>
              <a:prstGeom prst="rect">
                <a:avLst/>
              </a:prstGeom>
            </p:spPr>
          </p:pic>
          <p:pic>
            <p:nvPicPr>
              <p:cNvPr id="12" name="Graphic 11">
                <a:extLst>
                  <a:ext uri="{FF2B5EF4-FFF2-40B4-BE49-F238E27FC236}">
                    <a16:creationId xmlns:a16="http://schemas.microsoft.com/office/drawing/2014/main" id="{44E01BFB-F8EB-35EF-144B-B5BBF6B26DB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019211" y="3335116"/>
                <a:ext cx="457200" cy="470264"/>
              </a:xfrm>
              <a:prstGeom prst="rect">
                <a:avLst/>
              </a:prstGeom>
            </p:spPr>
          </p:pic>
          <p:pic>
            <p:nvPicPr>
              <p:cNvPr id="39" name="Picture 38" descr="new file">
                <a:extLst>
                  <a:ext uri="{FF2B5EF4-FFF2-40B4-BE49-F238E27FC236}">
                    <a16:creationId xmlns:a16="http://schemas.microsoft.com/office/drawing/2014/main" id="{FC01FE26-8F2F-0958-4E56-05EC5705482F}"/>
                  </a:ext>
                </a:extLst>
              </p:cNvPr>
              <p:cNvPicPr>
                <a:picLocks noChangeAspect="1"/>
              </p:cNvPicPr>
              <p:nvPr/>
            </p:nvPicPr>
            <p:blipFill>
              <a:blip r:embed="rId8"/>
              <a:stretch>
                <a:fillRect/>
              </a:stretch>
            </p:blipFill>
            <p:spPr>
              <a:xfrm>
                <a:off x="7640507" y="3334980"/>
                <a:ext cx="457200" cy="470536"/>
              </a:xfrm>
              <a:prstGeom prst="rect">
                <a:avLst/>
              </a:prstGeom>
            </p:spPr>
          </p:pic>
          <p:pic>
            <p:nvPicPr>
              <p:cNvPr id="41" name="Picture 40" descr="File:Microsoft OneNote Icon (2025 - present).svg">
                <a:extLst>
                  <a:ext uri="{FF2B5EF4-FFF2-40B4-BE49-F238E27FC236}">
                    <a16:creationId xmlns:a16="http://schemas.microsoft.com/office/drawing/2014/main" id="{6CA48F2E-D190-3809-6092-2085627AEAF1}"/>
                  </a:ext>
                </a:extLst>
              </p:cNvPr>
              <p:cNvPicPr>
                <a:picLocks noChangeAspect="1"/>
              </p:cNvPicPr>
              <p:nvPr/>
            </p:nvPicPr>
            <p:blipFill>
              <a:blip r:embed="rId9"/>
              <a:stretch>
                <a:fillRect/>
              </a:stretch>
            </p:blipFill>
            <p:spPr>
              <a:xfrm>
                <a:off x="7100075" y="3334980"/>
                <a:ext cx="457200" cy="470536"/>
              </a:xfrm>
              <a:prstGeom prst="rect">
                <a:avLst/>
              </a:prstGeom>
            </p:spPr>
          </p:pic>
          <p:sp>
            <p:nvSpPr>
              <p:cNvPr id="13" name="TextBox 12">
                <a:extLst>
                  <a:ext uri="{FF2B5EF4-FFF2-40B4-BE49-F238E27FC236}">
                    <a16:creationId xmlns:a16="http://schemas.microsoft.com/office/drawing/2014/main" id="{2BF6EF77-E155-C2EF-9A44-79591A005817}"/>
                  </a:ext>
                </a:extLst>
              </p:cNvPr>
              <p:cNvSpPr txBox="1"/>
              <p:nvPr/>
            </p:nvSpPr>
            <p:spPr>
              <a:xfrm>
                <a:off x="3932738" y="3341648"/>
                <a:ext cx="2003241" cy="457200"/>
              </a:xfrm>
              <a:prstGeom prst="rect">
                <a:avLst/>
              </a:prstGeom>
              <a:noFill/>
            </p:spPr>
            <p:txBody>
              <a:bodyPr wrap="none" rtlCol="0">
                <a:spAutoFit/>
              </a:bodyPr>
              <a:lstStyle/>
              <a:p>
                <a:r>
                  <a:rPr lang="en-US" sz="2400" dirty="0"/>
                  <a:t>Microsoft 365</a:t>
                </a:r>
              </a:p>
            </p:txBody>
          </p:sp>
        </p:grpSp>
        <p:cxnSp>
          <p:nvCxnSpPr>
            <p:cNvPr id="60" name="Straight Arrow Connector 59">
              <a:extLst>
                <a:ext uri="{FF2B5EF4-FFF2-40B4-BE49-F238E27FC236}">
                  <a16:creationId xmlns:a16="http://schemas.microsoft.com/office/drawing/2014/main" id="{5EECF0B6-DFD8-DE67-F72F-08BF9B612B52}"/>
                </a:ext>
              </a:extLst>
            </p:cNvPr>
            <p:cNvCxnSpPr>
              <a:cxnSpLocks/>
            </p:cNvCxnSpPr>
            <p:nvPr/>
          </p:nvCxnSpPr>
          <p:spPr>
            <a:xfrm>
              <a:off x="6831199" y="4036273"/>
              <a:ext cx="22634" cy="1746997"/>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1" name="Rectangle: Rounded Corners 90">
              <a:extLst>
                <a:ext uri="{FF2B5EF4-FFF2-40B4-BE49-F238E27FC236}">
                  <a16:creationId xmlns:a16="http://schemas.microsoft.com/office/drawing/2014/main" id="{862B3330-945B-31C2-71E4-91F61FC1E09B}"/>
                </a:ext>
              </a:extLst>
            </p:cNvPr>
            <p:cNvSpPr/>
            <p:nvPr/>
          </p:nvSpPr>
          <p:spPr>
            <a:xfrm>
              <a:off x="6307824" y="5037192"/>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grpSp>
    </p:spTree>
    <p:extLst>
      <p:ext uri="{BB962C8B-B14F-4D97-AF65-F5344CB8AC3E}">
        <p14:creationId xmlns:p14="http://schemas.microsoft.com/office/powerpoint/2010/main" val="1458620624"/>
      </p:ext>
    </p:extLst>
  </p:cSld>
  <p:clrMapOvr>
    <a:masterClrMapping/>
  </p:clrMapOvr>
  <mc:AlternateContent xmlns:mc="http://schemas.openxmlformats.org/markup-compatibility/2006" xmlns:p14="http://schemas.microsoft.com/office/powerpoint/2010/main">
    <mc:Choice Requires="p14">
      <p:transition spd="med" p14:dur="700" advTm="17000">
        <p:fade/>
      </p:transition>
    </mc:Choice>
    <mc:Fallback xmlns="">
      <p:transition spd="med" advTm="1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92DA8-6A0E-324F-5DF8-4EC044302D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4973F-B7D6-DE2D-B613-FBAC150B83C3}"/>
              </a:ext>
            </a:extLst>
          </p:cNvPr>
          <p:cNvSpPr>
            <a:spLocks noGrp="1"/>
          </p:cNvSpPr>
          <p:nvPr>
            <p:ph type="title"/>
          </p:nvPr>
        </p:nvSpPr>
        <p:spPr>
          <a:xfrm>
            <a:off x="408007" y="2366082"/>
            <a:ext cx="10570213" cy="2131160"/>
          </a:xfrm>
        </p:spPr>
        <p:txBody>
          <a:bodyPr anchor="ctr" anchorCtr="0">
            <a:noAutofit/>
          </a:bodyPr>
          <a:lstStyle/>
          <a:p>
            <a:r>
              <a:rPr lang="en-US" sz="6500" dirty="0">
                <a:solidFill>
                  <a:schemeClr val="tx1"/>
                </a:solidFill>
                <a:cs typeface="Segoe UI"/>
              </a:rPr>
              <a:t>Math in the real world is mostly </a:t>
            </a:r>
            <a:r>
              <a:rPr lang="en-US" sz="6500" b="1" dirty="0">
                <a:solidFill>
                  <a:srgbClr val="A9D5ED"/>
                </a:solidFill>
                <a:cs typeface="Segoe UI"/>
              </a:rPr>
              <a:t>inaccessible</a:t>
            </a:r>
            <a:r>
              <a:rPr lang="en-US" sz="6500" dirty="0">
                <a:solidFill>
                  <a:schemeClr val="tx1"/>
                </a:solidFill>
                <a:cs typeface="Segoe UI"/>
              </a:rPr>
              <a:t>!</a:t>
            </a:r>
          </a:p>
        </p:txBody>
      </p:sp>
    </p:spTree>
    <p:extLst>
      <p:ext uri="{BB962C8B-B14F-4D97-AF65-F5344CB8AC3E}">
        <p14:creationId xmlns:p14="http://schemas.microsoft.com/office/powerpoint/2010/main" val="422356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B8B4-6953-5844-E5FE-966B69FE4B89}"/>
              </a:ext>
            </a:extLst>
          </p:cNvPr>
          <p:cNvSpPr>
            <a:spLocks noGrp="1"/>
          </p:cNvSpPr>
          <p:nvPr>
            <p:ph type="title"/>
          </p:nvPr>
        </p:nvSpPr>
        <p:spPr>
          <a:xfrm>
            <a:off x="457395" y="417449"/>
            <a:ext cx="9433856" cy="836383"/>
          </a:xfrm>
        </p:spPr>
        <p:txBody>
          <a:bodyPr/>
          <a:lstStyle/>
          <a:p>
            <a:r>
              <a:rPr lang="en-US" sz="6000" b="1" dirty="0">
                <a:solidFill>
                  <a:srgbClr val="A9D5ED"/>
                </a:solidFill>
                <a:cs typeface="Segoe UI"/>
              </a:rPr>
              <a:t>Images of Equations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69288E0-9C7B-E629-65AA-16F769F10EFF}"/>
                  </a:ext>
                </a:extLst>
              </p:cNvPr>
              <p:cNvSpPr txBox="1"/>
              <p:nvPr/>
            </p:nvSpPr>
            <p:spPr>
              <a:xfrm>
                <a:off x="1821428" y="4177333"/>
                <a:ext cx="9144000" cy="963212"/>
              </a:xfrm>
              <a:prstGeom prst="rect">
                <a:avLst/>
              </a:prstGeom>
              <a:noFill/>
            </p:spPr>
            <p:txBody>
              <a:bodyPr wrap="square">
                <a:spAutoFit/>
              </a:bodyPr>
              <a:lstStyle/>
              <a:p>
                <a:pPr>
                  <a:buNone/>
                </a:pPr>
                <a14:m>
                  <m:oMathPara xmlns:m="http://schemas.openxmlformats.org/officeDocument/2006/math">
                    <m:oMathParaPr>
                      <m:jc m:val="centerGroup"/>
                    </m:oMathParaPr>
                    <m:oMath xmlns:m="http://schemas.openxmlformats.org/officeDocument/2006/math">
                      <m:sSup>
                        <m:sSupPr>
                          <m:ctrlPr>
                            <a:rPr lang="en-US" sz="3200" i="1">
                              <a:latin typeface="Cambria Math" panose="02040503050406030204" pitchFamily="18" charset="0"/>
                            </a:rPr>
                          </m:ctrlPr>
                        </m:sSupPr>
                        <m:e>
                          <m:d>
                            <m:dPr>
                              <m:ctrlPr>
                                <a:rPr lang="en-US" sz="3200" i="1">
                                  <a:latin typeface="Cambria Math" panose="02040503050406030204" pitchFamily="18" charset="0"/>
                                </a:rPr>
                              </m:ctrlPr>
                            </m:dPr>
                            <m:e>
                              <m:r>
                                <a:rPr lang="en-US" sz="3200" i="1">
                                  <a:latin typeface="Cambria Math" panose="02040503050406030204" pitchFamily="18" charset="0"/>
                                </a:rPr>
                                <m:t>𝑥</m:t>
                              </m:r>
                              <m:r>
                                <a:rPr lang="en-US" sz="3200" i="0">
                                  <a:latin typeface="Cambria Math" panose="02040503050406030204" pitchFamily="18" charset="0"/>
                                </a:rPr>
                                <m:t>+</m:t>
                              </m:r>
                              <m:r>
                                <m:rPr>
                                  <m:sty m:val="p"/>
                                </m:rPr>
                                <a:rPr lang="en-US" sz="3200" i="0">
                                  <a:latin typeface="Cambria Math" panose="02040503050406030204" pitchFamily="18" charset="0"/>
                                </a:rPr>
                                <m:t>Δ</m:t>
                              </m:r>
                              <m:r>
                                <a:rPr lang="en-US" sz="3200" i="1">
                                  <a:latin typeface="Cambria Math" panose="02040503050406030204" pitchFamily="18" charset="0"/>
                                </a:rPr>
                                <m:t>𝑥</m:t>
                              </m:r>
                            </m:e>
                          </m:d>
                        </m:e>
                        <m:sup>
                          <m:r>
                            <a:rPr lang="en-US" sz="3200" i="1">
                              <a:latin typeface="Cambria Math" panose="02040503050406030204" pitchFamily="18" charset="0"/>
                            </a:rPr>
                            <m:t>𝑛</m:t>
                          </m:r>
                        </m:sup>
                      </m:sSup>
                      <m:r>
                        <a:rPr lang="en-US" sz="3200" i="0">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𝑥</m:t>
                          </m:r>
                        </m:e>
                        <m:sup>
                          <m:r>
                            <a:rPr lang="en-US" sz="3200" i="1">
                              <a:latin typeface="Cambria Math" panose="02040503050406030204" pitchFamily="18" charset="0"/>
                            </a:rPr>
                            <m:t>𝑛</m:t>
                          </m:r>
                        </m:sup>
                      </m:sSup>
                      <m:r>
                        <a:rPr lang="en-US" sz="3200" i="0">
                          <a:latin typeface="Cambria Math" panose="02040503050406030204" pitchFamily="18" charset="0"/>
                        </a:rPr>
                        <m:t>+</m:t>
                      </m:r>
                      <m:r>
                        <a:rPr lang="en-US" sz="3200" i="1">
                          <a:latin typeface="Cambria Math" panose="02040503050406030204" pitchFamily="18" charset="0"/>
                        </a:rPr>
                        <m:t>𝑛</m:t>
                      </m:r>
                      <m:sSup>
                        <m:sSupPr>
                          <m:ctrlPr>
                            <a:rPr lang="en-US" sz="3200" i="1">
                              <a:latin typeface="Cambria Math" panose="02040503050406030204" pitchFamily="18" charset="0"/>
                            </a:rPr>
                          </m:ctrlPr>
                        </m:sSupPr>
                        <m:e>
                          <m:r>
                            <a:rPr lang="en-US" sz="3200" i="1">
                              <a:latin typeface="Cambria Math" panose="02040503050406030204" pitchFamily="18" charset="0"/>
                            </a:rPr>
                            <m:t>𝑥</m:t>
                          </m:r>
                        </m:e>
                        <m:sup>
                          <m:r>
                            <a:rPr lang="en-US" sz="3200" i="1">
                              <a:latin typeface="Cambria Math" panose="02040503050406030204" pitchFamily="18" charset="0"/>
                            </a:rPr>
                            <m:t>𝑛</m:t>
                          </m:r>
                          <m:r>
                            <a:rPr lang="en-US" sz="3200" i="0">
                              <a:latin typeface="Cambria Math" panose="02040503050406030204" pitchFamily="18" charset="0"/>
                            </a:rPr>
                            <m:t>−1</m:t>
                          </m:r>
                        </m:sup>
                      </m:sSup>
                      <m:r>
                        <m:rPr>
                          <m:sty m:val="p"/>
                        </m:rPr>
                        <a:rPr lang="en-US" sz="3200" i="0">
                          <a:latin typeface="Cambria Math" panose="02040503050406030204" pitchFamily="18" charset="0"/>
                        </a:rPr>
                        <m:t>Δ</m:t>
                      </m:r>
                      <m:r>
                        <a:rPr lang="en-US" sz="3200" i="1">
                          <a:latin typeface="Cambria Math" panose="02040503050406030204" pitchFamily="18" charset="0"/>
                        </a:rPr>
                        <m:t>𝑥</m:t>
                      </m:r>
                      <m:r>
                        <a:rPr lang="en-US" sz="3200" i="0">
                          <a:latin typeface="Cambria Math" panose="02040503050406030204" pitchFamily="18" charset="0"/>
                        </a:rPr>
                        <m:t>+</m:t>
                      </m:r>
                      <m:d>
                        <m:dPr>
                          <m:ctrlPr>
                            <a:rPr lang="en-US" sz="3200" i="1">
                              <a:latin typeface="Cambria Math" panose="02040503050406030204" pitchFamily="18" charset="0"/>
                            </a:rPr>
                          </m:ctrlPr>
                        </m:dPr>
                        <m:e>
                          <m:f>
                            <m:fPr>
                              <m:type m:val="noBar"/>
                              <m:ctrlPr>
                                <a:rPr lang="en-US" sz="3200" i="1">
                                  <a:latin typeface="Cambria Math" panose="02040503050406030204" pitchFamily="18" charset="0"/>
                                </a:rPr>
                              </m:ctrlPr>
                            </m:fPr>
                            <m:num>
                              <m:r>
                                <a:rPr lang="en-US" sz="3200" i="1">
                                  <a:latin typeface="Cambria Math" panose="02040503050406030204" pitchFamily="18" charset="0"/>
                                </a:rPr>
                                <m:t>𝑛</m:t>
                              </m:r>
                            </m:num>
                            <m:den>
                              <m:r>
                                <a:rPr lang="en-US" sz="3200" i="0">
                                  <a:latin typeface="Cambria Math" panose="02040503050406030204" pitchFamily="18" charset="0"/>
                                </a:rPr>
                                <m:t>2</m:t>
                              </m:r>
                            </m:den>
                          </m:f>
                        </m:e>
                      </m:d>
                      <m:sSup>
                        <m:sSupPr>
                          <m:ctrlPr>
                            <a:rPr lang="en-US" sz="3200" i="1">
                              <a:latin typeface="Cambria Math" panose="02040503050406030204" pitchFamily="18" charset="0"/>
                            </a:rPr>
                          </m:ctrlPr>
                        </m:sSupPr>
                        <m:e>
                          <m:r>
                            <a:rPr lang="en-US" sz="3200" i="1">
                              <a:latin typeface="Cambria Math" panose="02040503050406030204" pitchFamily="18" charset="0"/>
                            </a:rPr>
                            <m:t>𝑥</m:t>
                          </m:r>
                        </m:e>
                        <m:sup>
                          <m:r>
                            <a:rPr lang="en-US" sz="3200" i="1">
                              <a:latin typeface="Cambria Math" panose="02040503050406030204" pitchFamily="18" charset="0"/>
                            </a:rPr>
                            <m:t>𝑛</m:t>
                          </m:r>
                          <m:r>
                            <a:rPr lang="en-US" sz="3200" i="0">
                              <a:latin typeface="Cambria Math" panose="02040503050406030204" pitchFamily="18" charset="0"/>
                            </a:rPr>
                            <m:t>−2</m:t>
                          </m:r>
                        </m:sup>
                      </m:sSup>
                      <m:sSup>
                        <m:sSupPr>
                          <m:ctrlPr>
                            <a:rPr lang="en-US" sz="3200" i="1">
                              <a:latin typeface="Cambria Math" panose="02040503050406030204" pitchFamily="18" charset="0"/>
                            </a:rPr>
                          </m:ctrlPr>
                        </m:sSupPr>
                        <m:e>
                          <m:d>
                            <m:dPr>
                              <m:ctrlPr>
                                <a:rPr lang="en-US" sz="3200" i="1">
                                  <a:latin typeface="Cambria Math" panose="02040503050406030204" pitchFamily="18" charset="0"/>
                                </a:rPr>
                              </m:ctrlPr>
                            </m:dPr>
                            <m:e>
                              <m:r>
                                <m:rPr>
                                  <m:sty m:val="p"/>
                                </m:rPr>
                                <a:rPr lang="en-US" sz="3200" i="0">
                                  <a:latin typeface="Cambria Math" panose="02040503050406030204" pitchFamily="18" charset="0"/>
                                </a:rPr>
                                <m:t>Δ</m:t>
                              </m:r>
                              <m:r>
                                <a:rPr lang="en-US" sz="3200" i="1">
                                  <a:latin typeface="Cambria Math" panose="02040503050406030204" pitchFamily="18" charset="0"/>
                                </a:rPr>
                                <m:t>𝑥</m:t>
                              </m:r>
                            </m:e>
                          </m:d>
                        </m:e>
                        <m:sup>
                          <m:r>
                            <a:rPr lang="en-US" sz="3200" i="0">
                              <a:latin typeface="Cambria Math" panose="02040503050406030204" pitchFamily="18" charset="0"/>
                            </a:rPr>
                            <m:t>2</m:t>
                          </m:r>
                        </m:sup>
                      </m:sSup>
                      <m:r>
                        <a:rPr lang="en-US" sz="3200" i="0">
                          <a:latin typeface="Cambria Math" panose="02040503050406030204" pitchFamily="18" charset="0"/>
                        </a:rPr>
                        <m:t>+⋯</m:t>
                      </m:r>
                    </m:oMath>
                  </m:oMathPara>
                </a14:m>
                <a:endParaRPr lang="en-US" sz="3200"/>
              </a:p>
            </p:txBody>
          </p:sp>
        </mc:Choice>
        <mc:Fallback xmlns="">
          <p:sp>
            <p:nvSpPr>
              <p:cNvPr id="4" name="TextBox 3">
                <a:extLst>
                  <a:ext uri="{FF2B5EF4-FFF2-40B4-BE49-F238E27FC236}">
                    <a16:creationId xmlns:a16="http://schemas.microsoft.com/office/drawing/2014/main" id="{A69288E0-9C7B-E629-65AA-16F769F10EFF}"/>
                  </a:ext>
                </a:extLst>
              </p:cNvPr>
              <p:cNvSpPr txBox="1">
                <a:spLocks noRot="1" noChangeAspect="1" noMove="1" noResize="1" noEditPoints="1" noAdjustHandles="1" noChangeArrowheads="1" noChangeShapeType="1" noTextEdit="1"/>
              </p:cNvSpPr>
              <p:nvPr/>
            </p:nvSpPr>
            <p:spPr>
              <a:xfrm>
                <a:off x="1821428" y="4177333"/>
                <a:ext cx="9144000" cy="963212"/>
              </a:xfrm>
              <a:prstGeom prst="rect">
                <a:avLst/>
              </a:prstGeom>
              <a:blipFill>
                <a:blip r:embed="rId2"/>
                <a:stretch>
                  <a:fillRect/>
                </a:stretch>
              </a:blipFill>
            </p:spPr>
            <p:txBody>
              <a:bodyPr/>
              <a:lstStyle/>
              <a:p>
                <a:r>
                  <a:rPr lang="en-US">
                    <a:noFill/>
                  </a:rPr>
                  <a:t> </a:t>
                </a:r>
              </a:p>
            </p:txBody>
          </p:sp>
        </mc:Fallback>
      </mc:AlternateContent>
      <p:pic>
        <p:nvPicPr>
          <p:cNvPr id="8" name="Picture 7" descr="open paren x plus cap delta x , close paren to the n equals x to the n plus n x to the , n minus 1 end superscript , cap delta x plus open paren n , atop, 2 , close paren , x to the , n minus 2 end superscript , open paren cap delta x , close paren squared plus midline horizontal ellipsis">
            <a:extLst>
              <a:ext uri="{FF2B5EF4-FFF2-40B4-BE49-F238E27FC236}">
                <a16:creationId xmlns:a16="http://schemas.microsoft.com/office/drawing/2014/main" id="{29788FF1-071A-9BEB-82C2-4D32636EA4E6}"/>
              </a:ext>
            </a:extLst>
          </p:cNvPr>
          <p:cNvPicPr>
            <a:picLocks noChangeAspect="1"/>
          </p:cNvPicPr>
          <p:nvPr/>
        </p:nvPicPr>
        <p:blipFill>
          <a:blip r:embed="rId3"/>
          <a:stretch>
            <a:fillRect/>
          </a:stretch>
        </p:blipFill>
        <p:spPr>
          <a:xfrm>
            <a:off x="2289190" y="2067319"/>
            <a:ext cx="8229594" cy="1371600"/>
          </a:xfrm>
          <a:prstGeom prst="rect">
            <a:avLst/>
          </a:prstGeom>
        </p:spPr>
      </p:pic>
    </p:spTree>
    <p:extLst>
      <p:ext uri="{BB962C8B-B14F-4D97-AF65-F5344CB8AC3E}">
        <p14:creationId xmlns:p14="http://schemas.microsoft.com/office/powerpoint/2010/main" val="252871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3C226-1C1F-FBE4-4BE5-AF952AFB81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CE42AE-6D5F-A90E-99F5-3875464C369C}"/>
              </a:ext>
            </a:extLst>
          </p:cNvPr>
          <p:cNvSpPr>
            <a:spLocks noGrp="1"/>
          </p:cNvSpPr>
          <p:nvPr>
            <p:ph type="title"/>
          </p:nvPr>
        </p:nvSpPr>
        <p:spPr>
          <a:xfrm>
            <a:off x="457395" y="467771"/>
            <a:ext cx="9433856" cy="836383"/>
          </a:xfrm>
        </p:spPr>
        <p:txBody>
          <a:bodyPr/>
          <a:lstStyle/>
          <a:p>
            <a:r>
              <a:rPr lang="en-US" sz="6000" b="1" dirty="0">
                <a:solidFill>
                  <a:srgbClr val="A9D5ED"/>
                </a:solidFill>
                <a:cs typeface="Segoe UI"/>
              </a:rPr>
              <a:t>Plain Text as Equations</a:t>
            </a:r>
          </a:p>
        </p:txBody>
      </p:sp>
      <p:sp>
        <p:nvSpPr>
          <p:cNvPr id="4" name="TextBox 3">
            <a:extLst>
              <a:ext uri="{FF2B5EF4-FFF2-40B4-BE49-F238E27FC236}">
                <a16:creationId xmlns:a16="http://schemas.microsoft.com/office/drawing/2014/main" id="{7CDBF1C1-F10A-7AB4-B913-F3D287C77608}"/>
              </a:ext>
            </a:extLst>
          </p:cNvPr>
          <p:cNvSpPr txBox="1"/>
          <p:nvPr/>
        </p:nvSpPr>
        <p:spPr>
          <a:xfrm>
            <a:off x="857250" y="1555750"/>
            <a:ext cx="876152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Plain text visually confusing and read incorrectly</a:t>
            </a:r>
          </a:p>
        </p:txBody>
      </p:sp>
      <p:sp>
        <p:nvSpPr>
          <p:cNvPr id="5" name="TextBox 4">
            <a:extLst>
              <a:ext uri="{FF2B5EF4-FFF2-40B4-BE49-F238E27FC236}">
                <a16:creationId xmlns:a16="http://schemas.microsoft.com/office/drawing/2014/main" id="{B1F36992-2E74-C24B-9277-29447EED19B9}"/>
              </a:ext>
            </a:extLst>
          </p:cNvPr>
          <p:cNvSpPr txBox="1"/>
          <p:nvPr/>
        </p:nvSpPr>
        <p:spPr>
          <a:xfrm>
            <a:off x="2561303" y="2527968"/>
            <a:ext cx="7069394" cy="646331"/>
          </a:xfrm>
          <a:prstGeom prst="rect">
            <a:avLst/>
          </a:prstGeom>
          <a:noFill/>
        </p:spPr>
        <p:txBody>
          <a:bodyPr wrap="square">
            <a:spAutoFit/>
          </a:bodyPr>
          <a:lstStyle/>
          <a:p>
            <a:pPr algn="ctr"/>
            <a:r>
              <a:rPr lang="en-US" sz="3600"/>
              <a:t>e^(x^2 + y^2)^(1/2) / (1 + e^(x-y)^2)</a:t>
            </a:r>
          </a:p>
        </p:txBody>
      </p:sp>
      <p:sp>
        <p:nvSpPr>
          <p:cNvPr id="6" name="TextBox 5">
            <a:extLst>
              <a:ext uri="{FF2B5EF4-FFF2-40B4-BE49-F238E27FC236}">
                <a16:creationId xmlns:a16="http://schemas.microsoft.com/office/drawing/2014/main" id="{F39E9D5E-CC36-1A39-B457-7634F48A5A8D}"/>
              </a:ext>
            </a:extLst>
          </p:cNvPr>
          <p:cNvSpPr txBox="1"/>
          <p:nvPr/>
        </p:nvSpPr>
        <p:spPr>
          <a:xfrm>
            <a:off x="857250" y="3759051"/>
            <a:ext cx="99192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Math equation that is navigable and read correctly as math</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E7F277B-C0FF-DB58-03CF-CE657362F835}"/>
                  </a:ext>
                </a:extLst>
              </p:cNvPr>
              <p:cNvSpPr txBox="1"/>
              <p:nvPr/>
            </p:nvSpPr>
            <p:spPr>
              <a:xfrm>
                <a:off x="3048000" y="4532114"/>
                <a:ext cx="6096000" cy="1759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ES" sz="4000" i="1" dirty="0" smtClean="0">
                              <a:latin typeface="Cambria Math" panose="02040503050406030204" pitchFamily="18" charset="0"/>
                            </a:rPr>
                          </m:ctrlPr>
                        </m:fPr>
                        <m:num>
                          <m:sSup>
                            <m:sSupPr>
                              <m:ctrlPr>
                                <a:rPr lang="es-ES" sz="4000" i="1" dirty="0" smtClean="0">
                                  <a:latin typeface="Cambria Math" panose="02040503050406030204" pitchFamily="18" charset="0"/>
                                </a:rPr>
                              </m:ctrlPr>
                            </m:sSupPr>
                            <m:e>
                              <m:r>
                                <a:rPr lang="es-ES" sz="4000" i="1" dirty="0" smtClean="0">
                                  <a:latin typeface="Cambria Math" panose="02040503050406030204" pitchFamily="18" charset="0"/>
                                </a:rPr>
                                <m:t>𝑒</m:t>
                              </m:r>
                            </m:e>
                            <m:sup>
                              <m:sSup>
                                <m:sSupPr>
                                  <m:ctrlPr>
                                    <a:rPr lang="es-ES" sz="4000" i="1" dirty="0" smtClean="0">
                                      <a:latin typeface="Cambria Math" panose="02040503050406030204" pitchFamily="18" charset="0"/>
                                    </a:rPr>
                                  </m:ctrlPr>
                                </m:sSupPr>
                                <m:e>
                                  <m:d>
                                    <m:dPr>
                                      <m:ctrlPr>
                                        <a:rPr lang="es-ES" sz="4000" i="1" dirty="0" smtClean="0">
                                          <a:latin typeface="Cambria Math" panose="02040503050406030204" pitchFamily="18" charset="0"/>
                                        </a:rPr>
                                      </m:ctrlPr>
                                    </m:dPr>
                                    <m:e>
                                      <m:sSup>
                                        <m:sSupPr>
                                          <m:ctrlPr>
                                            <a:rPr lang="es-ES" sz="4000" i="1" dirty="0" smtClean="0">
                                              <a:latin typeface="Cambria Math" panose="02040503050406030204" pitchFamily="18" charset="0"/>
                                            </a:rPr>
                                          </m:ctrlPr>
                                        </m:sSupPr>
                                        <m:e>
                                          <m:r>
                                            <a:rPr lang="es-ES" sz="4000" i="1" dirty="0" smtClean="0">
                                              <a:latin typeface="Cambria Math" panose="02040503050406030204" pitchFamily="18" charset="0"/>
                                            </a:rPr>
                                            <m:t>𝑥</m:t>
                                          </m:r>
                                        </m:e>
                                        <m:sup>
                                          <m:r>
                                            <a:rPr lang="es-ES" sz="4000" i="0" dirty="0" smtClean="0">
                                              <a:latin typeface="Cambria Math" panose="02040503050406030204" pitchFamily="18" charset="0"/>
                                            </a:rPr>
                                            <m:t>2</m:t>
                                          </m:r>
                                        </m:sup>
                                      </m:sSup>
                                      <m:r>
                                        <a:rPr lang="es-ES" sz="4000" i="0" dirty="0" smtClean="0">
                                          <a:latin typeface="Cambria Math" panose="02040503050406030204" pitchFamily="18" charset="0"/>
                                        </a:rPr>
                                        <m:t>+</m:t>
                                      </m:r>
                                      <m:sSup>
                                        <m:sSupPr>
                                          <m:ctrlPr>
                                            <a:rPr lang="es-ES" sz="4000" i="1" dirty="0" smtClean="0">
                                              <a:latin typeface="Cambria Math" panose="02040503050406030204" pitchFamily="18" charset="0"/>
                                            </a:rPr>
                                          </m:ctrlPr>
                                        </m:sSupPr>
                                        <m:e>
                                          <m:r>
                                            <a:rPr lang="es-ES" sz="4000" i="1" dirty="0" smtClean="0">
                                              <a:latin typeface="Cambria Math" panose="02040503050406030204" pitchFamily="18" charset="0"/>
                                            </a:rPr>
                                            <m:t>𝑦</m:t>
                                          </m:r>
                                        </m:e>
                                        <m:sup>
                                          <m:r>
                                            <a:rPr lang="es-ES" sz="4000" i="0" dirty="0" smtClean="0">
                                              <a:latin typeface="Cambria Math" panose="02040503050406030204" pitchFamily="18" charset="0"/>
                                            </a:rPr>
                                            <m:t>2</m:t>
                                          </m:r>
                                        </m:sup>
                                      </m:sSup>
                                    </m:e>
                                  </m:d>
                                </m:e>
                                <m:sup>
                                  <m:f>
                                    <m:fPr>
                                      <m:ctrlPr>
                                        <a:rPr lang="es-ES" sz="4000" i="1" dirty="0" smtClean="0">
                                          <a:latin typeface="Cambria Math" panose="02040503050406030204" pitchFamily="18" charset="0"/>
                                        </a:rPr>
                                      </m:ctrlPr>
                                    </m:fPr>
                                    <m:num>
                                      <m:r>
                                        <a:rPr lang="es-ES" sz="4000" i="0" dirty="0" smtClean="0">
                                          <a:latin typeface="Cambria Math" panose="02040503050406030204" pitchFamily="18" charset="0"/>
                                        </a:rPr>
                                        <m:t>1</m:t>
                                      </m:r>
                                    </m:num>
                                    <m:den>
                                      <m:r>
                                        <a:rPr lang="es-ES" sz="4000" i="0" dirty="0" smtClean="0">
                                          <a:latin typeface="Cambria Math" panose="02040503050406030204" pitchFamily="18" charset="0"/>
                                        </a:rPr>
                                        <m:t>2</m:t>
                                      </m:r>
                                    </m:den>
                                  </m:f>
                                </m:sup>
                              </m:sSup>
                            </m:sup>
                          </m:sSup>
                        </m:num>
                        <m:den>
                          <m:r>
                            <a:rPr lang="es-ES" sz="4000" i="0" dirty="0" smtClean="0">
                              <a:latin typeface="Cambria Math" panose="02040503050406030204" pitchFamily="18" charset="0"/>
                            </a:rPr>
                            <m:t>1+</m:t>
                          </m:r>
                          <m:sSup>
                            <m:sSupPr>
                              <m:ctrlPr>
                                <a:rPr lang="es-ES" sz="4000" i="1" dirty="0" smtClean="0">
                                  <a:latin typeface="Cambria Math" panose="02040503050406030204" pitchFamily="18" charset="0"/>
                                </a:rPr>
                              </m:ctrlPr>
                            </m:sSupPr>
                            <m:e>
                              <m:r>
                                <a:rPr lang="es-ES" sz="4000" i="1" dirty="0" smtClean="0">
                                  <a:latin typeface="Cambria Math" panose="02040503050406030204" pitchFamily="18" charset="0"/>
                                </a:rPr>
                                <m:t>𝑒</m:t>
                              </m:r>
                            </m:e>
                            <m:sup>
                              <m:sSup>
                                <m:sSupPr>
                                  <m:ctrlPr>
                                    <a:rPr lang="es-ES" sz="4000" i="1" dirty="0" smtClean="0">
                                      <a:latin typeface="Cambria Math" panose="02040503050406030204" pitchFamily="18" charset="0"/>
                                    </a:rPr>
                                  </m:ctrlPr>
                                </m:sSupPr>
                                <m:e>
                                  <m:d>
                                    <m:dPr>
                                      <m:ctrlPr>
                                        <a:rPr lang="es-ES" sz="4000" i="1" dirty="0" smtClean="0">
                                          <a:latin typeface="Cambria Math" panose="02040503050406030204" pitchFamily="18" charset="0"/>
                                        </a:rPr>
                                      </m:ctrlPr>
                                    </m:dPr>
                                    <m:e>
                                      <m:r>
                                        <a:rPr lang="es-ES" sz="4000" i="1" dirty="0" smtClean="0">
                                          <a:latin typeface="Cambria Math" panose="02040503050406030204" pitchFamily="18" charset="0"/>
                                        </a:rPr>
                                        <m:t>𝑥</m:t>
                                      </m:r>
                                      <m:r>
                                        <a:rPr lang="es-ES" sz="4000" i="0" dirty="0" smtClean="0">
                                          <a:latin typeface="Cambria Math" panose="02040503050406030204" pitchFamily="18" charset="0"/>
                                        </a:rPr>
                                        <m:t>−</m:t>
                                      </m:r>
                                      <m:r>
                                        <a:rPr lang="es-ES" sz="4000" i="1" dirty="0" smtClean="0">
                                          <a:latin typeface="Cambria Math" panose="02040503050406030204" pitchFamily="18" charset="0"/>
                                        </a:rPr>
                                        <m:t>𝑦</m:t>
                                      </m:r>
                                    </m:e>
                                  </m:d>
                                </m:e>
                                <m:sup>
                                  <m:r>
                                    <a:rPr lang="es-ES" sz="4000" i="0" dirty="0" smtClean="0">
                                      <a:latin typeface="Cambria Math" panose="02040503050406030204" pitchFamily="18" charset="0"/>
                                    </a:rPr>
                                    <m:t>2</m:t>
                                  </m:r>
                                </m:sup>
                              </m:sSup>
                            </m:sup>
                          </m:sSup>
                        </m:den>
                      </m:f>
                    </m:oMath>
                  </m:oMathPara>
                </a14:m>
                <a:endParaRPr lang="en-US" sz="4000"/>
              </a:p>
            </p:txBody>
          </p:sp>
        </mc:Choice>
        <mc:Fallback xmlns="">
          <p:sp>
            <p:nvSpPr>
              <p:cNvPr id="8" name="TextBox 7">
                <a:extLst>
                  <a:ext uri="{FF2B5EF4-FFF2-40B4-BE49-F238E27FC236}">
                    <a16:creationId xmlns:a16="http://schemas.microsoft.com/office/drawing/2014/main" id="{FE7F277B-C0FF-DB58-03CF-CE657362F835}"/>
                  </a:ext>
                </a:extLst>
              </p:cNvPr>
              <p:cNvSpPr txBox="1">
                <a:spLocks noRot="1" noChangeAspect="1" noMove="1" noResize="1" noEditPoints="1" noAdjustHandles="1" noChangeArrowheads="1" noChangeShapeType="1" noTextEdit="1"/>
              </p:cNvSpPr>
              <p:nvPr/>
            </p:nvSpPr>
            <p:spPr>
              <a:xfrm>
                <a:off x="3048000" y="4532114"/>
                <a:ext cx="6096000" cy="1759777"/>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3925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2EC43-B6B2-AF87-79CF-1968418263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AA732-5135-A271-1F56-C9FEB57DB750}"/>
              </a:ext>
            </a:extLst>
          </p:cNvPr>
          <p:cNvSpPr>
            <a:spLocks noGrp="1"/>
          </p:cNvSpPr>
          <p:nvPr>
            <p:ph type="title"/>
          </p:nvPr>
        </p:nvSpPr>
        <p:spPr>
          <a:xfrm>
            <a:off x="466755" y="409681"/>
            <a:ext cx="10374589" cy="836383"/>
          </a:xfrm>
          <a:noFill/>
        </p:spPr>
        <p:txBody>
          <a:bodyPr vert="horz" wrap="square" lIns="0" tIns="0" rIns="0" bIns="0" rtlCol="0" anchor="b" anchorCtr="0">
            <a:spAutoFit/>
          </a:bodyPr>
          <a:lstStyle/>
          <a:p>
            <a:r>
              <a:rPr lang="en-GB" sz="6000" b="1" dirty="0">
                <a:solidFill>
                  <a:srgbClr val="A9D5ED"/>
                </a:solidFill>
                <a:cs typeface="Segoe UI"/>
              </a:rPr>
              <a:t>Partnering with the Community</a:t>
            </a:r>
            <a:endParaRPr lang="en-US" sz="6000" b="1" dirty="0">
              <a:solidFill>
                <a:srgbClr val="A9D5ED"/>
              </a:solidFill>
              <a:cs typeface="Segoe UI"/>
            </a:endParaRPr>
          </a:p>
        </p:txBody>
      </p:sp>
      <p:sp>
        <p:nvSpPr>
          <p:cNvPr id="24" name="Rectangle: Rounded Corners 23">
            <a:extLst>
              <a:ext uri="{FF2B5EF4-FFF2-40B4-BE49-F238E27FC236}">
                <a16:creationId xmlns:a16="http://schemas.microsoft.com/office/drawing/2014/main" id="{702BCBC2-C8CC-7AE2-99D0-287DA43305C2}"/>
              </a:ext>
            </a:extLst>
          </p:cNvPr>
          <p:cNvSpPr/>
          <p:nvPr/>
        </p:nvSpPr>
        <p:spPr>
          <a:xfrm>
            <a:off x="456767" y="1920753"/>
            <a:ext cx="3454194" cy="2669788"/>
          </a:xfrm>
          <a:prstGeom prst="roundRect">
            <a:avLst>
              <a:gd name="adj" fmla="val 3680"/>
            </a:avLst>
          </a:prstGeom>
          <a:solidFill>
            <a:schemeClr val="accent5">
              <a:lumMod val="75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1856" tIns="329184" rIns="118872" bIns="330201" numCol="1" spcCol="1270" anchor="ctr" anchorCtr="0">
            <a:noAutofit/>
          </a:bodyPr>
          <a:lstStyle/>
          <a:p>
            <a:pPr defTabSz="933450">
              <a:lnSpc>
                <a:spcPct val="90000"/>
              </a:lnSpc>
              <a:spcBef>
                <a:spcPct val="0"/>
              </a:spcBef>
              <a:spcAft>
                <a:spcPct val="35000"/>
              </a:spcAft>
            </a:pPr>
            <a:r>
              <a:rPr lang="en-US" sz="2800">
                <a:solidFill>
                  <a:schemeClr val="tx1"/>
                </a:solidFill>
              </a:rPr>
              <a:t>Inaccessible math is typical in</a:t>
            </a:r>
            <a:r>
              <a:rPr lang="en-US" sz="2800" kern="1200">
                <a:solidFill>
                  <a:schemeClr val="tx1"/>
                </a:solidFill>
              </a:rPr>
              <a:t> </a:t>
            </a:r>
            <a:r>
              <a:rPr lang="en-US" sz="2800">
                <a:solidFill>
                  <a:schemeClr val="tx1"/>
                </a:solidFill>
              </a:rPr>
              <a:t>education, research, &amp; STEM workplaces </a:t>
            </a:r>
            <a:endParaRPr lang="en-US">
              <a:solidFill>
                <a:schemeClr val="tx1"/>
              </a:solidFill>
            </a:endParaRPr>
          </a:p>
        </p:txBody>
      </p:sp>
      <p:sp>
        <p:nvSpPr>
          <p:cNvPr id="26" name="Rectangle: Rounded Corners 25">
            <a:extLst>
              <a:ext uri="{FF2B5EF4-FFF2-40B4-BE49-F238E27FC236}">
                <a16:creationId xmlns:a16="http://schemas.microsoft.com/office/drawing/2014/main" id="{74F53D60-02AF-FE30-81FB-765FD0B13CEB}"/>
              </a:ext>
            </a:extLst>
          </p:cNvPr>
          <p:cNvSpPr/>
          <p:nvPr/>
        </p:nvSpPr>
        <p:spPr>
          <a:xfrm>
            <a:off x="4365625" y="1920753"/>
            <a:ext cx="3454194" cy="2669788"/>
          </a:xfrm>
          <a:prstGeom prst="roundRect">
            <a:avLst>
              <a:gd name="adj" fmla="val 5412"/>
            </a:avLst>
          </a:prstGeom>
          <a:solidFill>
            <a:schemeClr val="accent5">
              <a:lumMod val="75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1856" tIns="329184" rIns="118872" bIns="330201" numCol="1" spcCol="1270" anchor="ctr" anchorCtr="0">
            <a:noAutofit/>
          </a:bodyPr>
          <a:lstStyle/>
          <a:p>
            <a:pPr defTabSz="933450">
              <a:lnSpc>
                <a:spcPct val="90000"/>
              </a:lnSpc>
              <a:spcBef>
                <a:spcPct val="0"/>
              </a:spcBef>
              <a:spcAft>
                <a:spcPct val="35000"/>
              </a:spcAft>
            </a:pPr>
            <a:r>
              <a:rPr lang="en-US" sz="2800" kern="1200">
                <a:solidFill>
                  <a:schemeClr val="tx1"/>
                </a:solidFill>
              </a:rPr>
              <a:t>Complex </a:t>
            </a:r>
            <a:r>
              <a:rPr lang="en-US" sz="2800">
                <a:solidFill>
                  <a:schemeClr val="tx1"/>
                </a:solidFill>
              </a:rPr>
              <a:t>workflows</a:t>
            </a:r>
            <a:r>
              <a:rPr lang="en-US" sz="2800" kern="1200">
                <a:solidFill>
                  <a:schemeClr val="tx1"/>
                </a:solidFill>
              </a:rPr>
              <a:t> </a:t>
            </a:r>
            <a:r>
              <a:rPr lang="en-US" sz="2800">
                <a:solidFill>
                  <a:schemeClr val="tx1"/>
                </a:solidFill>
              </a:rPr>
              <a:t>required outside apps </a:t>
            </a:r>
            <a:r>
              <a:rPr lang="en-US" sz="2800" kern="1200">
                <a:solidFill>
                  <a:schemeClr val="tx1"/>
                </a:solidFill>
              </a:rPr>
              <a:t>to</a:t>
            </a:r>
            <a:r>
              <a:rPr lang="en-US" sz="2800">
                <a:solidFill>
                  <a:schemeClr val="tx1"/>
                </a:solidFill>
              </a:rPr>
              <a:t> </a:t>
            </a:r>
            <a:r>
              <a:rPr lang="en-US" sz="2800" kern="1200">
                <a:solidFill>
                  <a:schemeClr val="tx1"/>
                </a:solidFill>
              </a:rPr>
              <a:t> create accessible math</a:t>
            </a:r>
          </a:p>
        </p:txBody>
      </p:sp>
      <p:sp>
        <p:nvSpPr>
          <p:cNvPr id="28" name="Rectangle: Rounded Corners 27">
            <a:extLst>
              <a:ext uri="{FF2B5EF4-FFF2-40B4-BE49-F238E27FC236}">
                <a16:creationId xmlns:a16="http://schemas.microsoft.com/office/drawing/2014/main" id="{953C95B5-DD9F-ADF8-CF11-CF9B4038386C}"/>
              </a:ext>
            </a:extLst>
          </p:cNvPr>
          <p:cNvSpPr/>
          <p:nvPr/>
        </p:nvSpPr>
        <p:spPr>
          <a:xfrm>
            <a:off x="8286028" y="1920753"/>
            <a:ext cx="3454194" cy="2669788"/>
          </a:xfrm>
          <a:prstGeom prst="roundRect">
            <a:avLst>
              <a:gd name="adj" fmla="val 7317"/>
            </a:avLst>
          </a:prstGeom>
          <a:solidFill>
            <a:schemeClr val="accent5">
              <a:lumMod val="75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1856" tIns="329184" rIns="118872" bIns="330201" numCol="1" spcCol="1270" anchor="ctr" anchorCtr="0">
            <a:noAutofit/>
          </a:bodyPr>
          <a:lstStyle/>
          <a:p>
            <a:pPr defTabSz="933450">
              <a:lnSpc>
                <a:spcPct val="90000"/>
              </a:lnSpc>
              <a:spcBef>
                <a:spcPct val="0"/>
              </a:spcBef>
              <a:spcAft>
                <a:spcPct val="35000"/>
              </a:spcAft>
            </a:pPr>
            <a:r>
              <a:rPr lang="en-US" sz="2800" kern="1200">
                <a:solidFill>
                  <a:schemeClr val="tx1"/>
                </a:solidFill>
              </a:rPr>
              <a:t>Rampant use of inaccessible</a:t>
            </a:r>
            <a:r>
              <a:rPr lang="en-US" sz="2800">
                <a:solidFill>
                  <a:schemeClr val="tx1"/>
                </a:solidFill>
              </a:rPr>
              <a:t> plain text or images</a:t>
            </a:r>
            <a:r>
              <a:rPr lang="en-US" sz="2800" kern="1200">
                <a:solidFill>
                  <a:schemeClr val="tx1"/>
                </a:solidFill>
              </a:rPr>
              <a:t> </a:t>
            </a:r>
            <a:r>
              <a:rPr lang="en-US" sz="2800">
                <a:solidFill>
                  <a:schemeClr val="tx1"/>
                </a:solidFill>
              </a:rPr>
              <a:t>of math equations</a:t>
            </a:r>
            <a:endParaRPr lang="en-US" sz="2800" kern="1200">
              <a:solidFill>
                <a:schemeClr val="tx1"/>
              </a:solidFill>
            </a:endParaRPr>
          </a:p>
        </p:txBody>
      </p:sp>
      <p:sp>
        <p:nvSpPr>
          <p:cNvPr id="3" name="Rectangle 2">
            <a:extLst>
              <a:ext uri="{FF2B5EF4-FFF2-40B4-BE49-F238E27FC236}">
                <a16:creationId xmlns:a16="http://schemas.microsoft.com/office/drawing/2014/main" id="{D275B933-430F-CA7C-4136-E79B452B4412}"/>
              </a:ext>
              <a:ext uri="{C183D7F6-B498-43B3-948B-1728B52AA6E4}">
                <adec:decorative xmlns:adec="http://schemas.microsoft.com/office/drawing/2017/decorative" val="1"/>
              </a:ext>
            </a:extLst>
          </p:cNvPr>
          <p:cNvSpPr/>
          <p:nvPr/>
        </p:nvSpPr>
        <p:spPr>
          <a:xfrm>
            <a:off x="574037" y="5306346"/>
            <a:ext cx="1498097" cy="137208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AISY Consortium logo. 30th Anniversary. 1996-2026.">
            <a:extLst>
              <a:ext uri="{FF2B5EF4-FFF2-40B4-BE49-F238E27FC236}">
                <a16:creationId xmlns:a16="http://schemas.microsoft.com/office/drawing/2014/main" id="{17B7267C-D494-F012-16C7-EB38C19134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317" y="5323843"/>
            <a:ext cx="1457309" cy="1321293"/>
          </a:xfrm>
          <a:prstGeom prst="rect">
            <a:avLst/>
          </a:prstGeom>
          <a:solidFill>
            <a:schemeClr val="tx1"/>
          </a:solidFill>
          <a:ln>
            <a:solidFill>
              <a:schemeClr val="tx1"/>
            </a:solidFill>
          </a:ln>
        </p:spPr>
      </p:pic>
      <p:pic>
        <p:nvPicPr>
          <p:cNvPr id="11" name="Picture 10" descr="Johns Hopkins University Logo">
            <a:extLst>
              <a:ext uri="{FF2B5EF4-FFF2-40B4-BE49-F238E27FC236}">
                <a16:creationId xmlns:a16="http://schemas.microsoft.com/office/drawing/2014/main" id="{B094115C-F8A0-2D56-700A-2FEF28EAB126}"/>
              </a:ext>
            </a:extLst>
          </p:cNvPr>
          <p:cNvPicPr>
            <a:picLocks noChangeAspect="1"/>
          </p:cNvPicPr>
          <p:nvPr/>
        </p:nvPicPr>
        <p:blipFill>
          <a:blip r:embed="rId3"/>
          <a:srcRect l="38963" t="10547" r="38312" b="48632"/>
          <a:stretch>
            <a:fillRect/>
          </a:stretch>
        </p:blipFill>
        <p:spPr>
          <a:xfrm>
            <a:off x="2403220" y="5302677"/>
            <a:ext cx="1357460" cy="1371600"/>
          </a:xfrm>
          <a:prstGeom prst="rect">
            <a:avLst/>
          </a:prstGeom>
          <a:ln>
            <a:solidFill>
              <a:schemeClr val="tx1"/>
            </a:solidFill>
          </a:ln>
        </p:spPr>
      </p:pic>
      <p:pic>
        <p:nvPicPr>
          <p:cNvPr id="19" name="Picture 18" descr="Ohio State University logo">
            <a:extLst>
              <a:ext uri="{FF2B5EF4-FFF2-40B4-BE49-F238E27FC236}">
                <a16:creationId xmlns:a16="http://schemas.microsoft.com/office/drawing/2014/main" id="{403900EB-49D1-DDC7-E9DA-277D4CB48610}"/>
              </a:ext>
            </a:extLst>
          </p:cNvPr>
          <p:cNvPicPr>
            <a:picLocks noChangeAspect="1"/>
          </p:cNvPicPr>
          <p:nvPr/>
        </p:nvPicPr>
        <p:blipFill>
          <a:blip r:embed="rId4"/>
          <a:srcRect l="9345" t="4784" r="6254" b="9306"/>
          <a:stretch>
            <a:fillRect/>
          </a:stretch>
        </p:blipFill>
        <p:spPr>
          <a:xfrm>
            <a:off x="4107274" y="5302677"/>
            <a:ext cx="1451631" cy="1371600"/>
          </a:xfrm>
          <a:prstGeom prst="rect">
            <a:avLst/>
          </a:prstGeom>
        </p:spPr>
      </p:pic>
      <p:pic>
        <p:nvPicPr>
          <p:cNvPr id="15" name="Picture 14" descr="University of Central Florida Logo">
            <a:extLst>
              <a:ext uri="{FF2B5EF4-FFF2-40B4-BE49-F238E27FC236}">
                <a16:creationId xmlns:a16="http://schemas.microsoft.com/office/drawing/2014/main" id="{617D2DA8-E0CD-831B-9570-9F839238B9D0}"/>
              </a:ext>
            </a:extLst>
          </p:cNvPr>
          <p:cNvPicPr>
            <a:picLocks noChangeAspect="1"/>
          </p:cNvPicPr>
          <p:nvPr/>
        </p:nvPicPr>
        <p:blipFill>
          <a:blip r:embed="rId5"/>
          <a:srcRect l="31743" t="4086" r="31269" b="30127"/>
          <a:stretch>
            <a:fillRect/>
          </a:stretch>
        </p:blipFill>
        <p:spPr>
          <a:xfrm>
            <a:off x="5905499" y="5302677"/>
            <a:ext cx="1028198" cy="1371600"/>
          </a:xfrm>
          <a:prstGeom prst="rect">
            <a:avLst/>
          </a:prstGeom>
          <a:ln>
            <a:solidFill>
              <a:schemeClr val="tx1"/>
            </a:solidFill>
          </a:ln>
        </p:spPr>
      </p:pic>
      <p:pic>
        <p:nvPicPr>
          <p:cNvPr id="12" name="Picture 11" descr="Indiana University Bloomington Logo">
            <a:extLst>
              <a:ext uri="{FF2B5EF4-FFF2-40B4-BE49-F238E27FC236}">
                <a16:creationId xmlns:a16="http://schemas.microsoft.com/office/drawing/2014/main" id="{C213D710-C50B-A85D-BB59-6BE86554D626}"/>
              </a:ext>
            </a:extLst>
          </p:cNvPr>
          <p:cNvPicPr>
            <a:picLocks noChangeAspect="1"/>
          </p:cNvPicPr>
          <p:nvPr/>
        </p:nvPicPr>
        <p:blipFill>
          <a:blip r:embed="rId6"/>
          <a:srcRect l="38075" r="40857" b="47868"/>
          <a:stretch>
            <a:fillRect/>
          </a:stretch>
        </p:blipFill>
        <p:spPr>
          <a:xfrm>
            <a:off x="7280291" y="5302677"/>
            <a:ext cx="1174391" cy="1371600"/>
          </a:xfrm>
          <a:prstGeom prst="rect">
            <a:avLst/>
          </a:prstGeom>
        </p:spPr>
      </p:pic>
      <p:pic>
        <p:nvPicPr>
          <p:cNvPr id="14" name="Picture 13" descr="University of Houston Logo">
            <a:extLst>
              <a:ext uri="{FF2B5EF4-FFF2-40B4-BE49-F238E27FC236}">
                <a16:creationId xmlns:a16="http://schemas.microsoft.com/office/drawing/2014/main" id="{9C144AE9-6074-3EEF-7291-85DE091E1362}"/>
              </a:ext>
            </a:extLst>
          </p:cNvPr>
          <p:cNvPicPr>
            <a:picLocks noChangeAspect="1"/>
          </p:cNvPicPr>
          <p:nvPr/>
        </p:nvPicPr>
        <p:blipFill>
          <a:blip r:embed="rId7"/>
          <a:stretch>
            <a:fillRect/>
          </a:stretch>
        </p:blipFill>
        <p:spPr>
          <a:xfrm>
            <a:off x="8853313" y="5440260"/>
            <a:ext cx="1327355" cy="1097280"/>
          </a:xfrm>
          <a:prstGeom prst="rect">
            <a:avLst/>
          </a:prstGeom>
        </p:spPr>
      </p:pic>
      <p:pic>
        <p:nvPicPr>
          <p:cNvPr id="10" name="Picture 9" descr="Microsoft logo">
            <a:extLst>
              <a:ext uri="{FF2B5EF4-FFF2-40B4-BE49-F238E27FC236}">
                <a16:creationId xmlns:a16="http://schemas.microsoft.com/office/drawing/2014/main" id="{CBA79FDD-6F02-F4EC-63D1-5A4C3B2BA959}"/>
              </a:ext>
            </a:extLst>
          </p:cNvPr>
          <p:cNvPicPr>
            <a:picLocks noChangeAspect="1"/>
          </p:cNvPicPr>
          <p:nvPr/>
        </p:nvPicPr>
        <p:blipFill>
          <a:blip r:embed="rId8">
            <a:extLst>
              <a:ext uri="{28A0092B-C50C-407E-A947-70E740481C1C}">
                <a14:useLocalDpi xmlns:a14="http://schemas.microsoft.com/office/drawing/2010/main" val="0"/>
              </a:ext>
            </a:extLst>
          </a:blip>
          <a:srcRect l="9721" t="21355" r="9124" b="21154"/>
          <a:stretch>
            <a:fillRect/>
          </a:stretch>
        </p:blipFill>
        <p:spPr>
          <a:xfrm>
            <a:off x="10465529" y="5757760"/>
            <a:ext cx="1439920" cy="457200"/>
          </a:xfrm>
          <a:prstGeom prst="rect">
            <a:avLst/>
          </a:prstGeom>
          <a:ln>
            <a:solidFill>
              <a:schemeClr val="tx1"/>
            </a:solidFill>
          </a:ln>
        </p:spPr>
      </p:pic>
    </p:spTree>
    <p:extLst>
      <p:ext uri="{BB962C8B-B14F-4D97-AF65-F5344CB8AC3E}">
        <p14:creationId xmlns:p14="http://schemas.microsoft.com/office/powerpoint/2010/main" val="197143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87AC4-636E-BBCC-4D13-BA0892C40B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3755DA-25A3-411D-5682-08416C8ACEA6}"/>
              </a:ext>
            </a:extLst>
          </p:cNvPr>
          <p:cNvSpPr>
            <a:spLocks noGrp="1"/>
          </p:cNvSpPr>
          <p:nvPr>
            <p:ph type="title"/>
          </p:nvPr>
        </p:nvSpPr>
        <p:spPr>
          <a:xfrm>
            <a:off x="585216" y="2980408"/>
            <a:ext cx="8659195" cy="553998"/>
          </a:xfrm>
        </p:spPr>
        <p:txBody>
          <a:bodyPr anchor="ctr" anchorCtr="0">
            <a:noAutofit/>
          </a:bodyPr>
          <a:lstStyle/>
          <a:p>
            <a:r>
              <a:rPr lang="en-US" sz="5850" dirty="0">
                <a:solidFill>
                  <a:schemeClr val="tx1"/>
                </a:solidFill>
                <a:cs typeface="Segoe UI"/>
              </a:rPr>
              <a:t>Improvements in Microsoft 365 make it easier to </a:t>
            </a:r>
            <a:r>
              <a:rPr lang="en-US" sz="5850" b="1" dirty="0">
                <a:solidFill>
                  <a:srgbClr val="A9D5ED"/>
                </a:solidFill>
                <a:cs typeface="Segoe UI"/>
              </a:rPr>
              <a:t>create</a:t>
            </a:r>
            <a:r>
              <a:rPr lang="en-US" sz="5850" b="1" dirty="0">
                <a:cs typeface="Segoe UI"/>
              </a:rPr>
              <a:t> </a:t>
            </a:r>
            <a:r>
              <a:rPr lang="en-US" sz="5850" dirty="0">
                <a:solidFill>
                  <a:schemeClr val="tx1"/>
                </a:solidFill>
                <a:cs typeface="Segoe UI"/>
              </a:rPr>
              <a:t>accessible math!</a:t>
            </a:r>
          </a:p>
        </p:txBody>
      </p:sp>
    </p:spTree>
    <p:extLst>
      <p:ext uri="{BB962C8B-B14F-4D97-AF65-F5344CB8AC3E}">
        <p14:creationId xmlns:p14="http://schemas.microsoft.com/office/powerpoint/2010/main" val="265401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C046D-E5E6-74F5-8593-6B94DD1623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A67AD1-501F-59B9-153B-6AB23CFF8293}"/>
              </a:ext>
            </a:extLst>
          </p:cNvPr>
          <p:cNvSpPr>
            <a:spLocks noGrp="1"/>
          </p:cNvSpPr>
          <p:nvPr>
            <p:ph type="title"/>
          </p:nvPr>
        </p:nvSpPr>
        <p:spPr>
          <a:xfrm>
            <a:off x="179198" y="-1475151"/>
            <a:ext cx="12012801" cy="1111586"/>
          </a:xfrm>
        </p:spPr>
        <p:txBody>
          <a:bodyPr/>
          <a:lstStyle/>
          <a:p>
            <a:r>
              <a:rPr lang="en-US" dirty="0"/>
              <a:t>It's easy to bring accessible math into Microsoft 365 using MathML</a:t>
            </a:r>
          </a:p>
        </p:txBody>
      </p:sp>
      <p:grpSp>
        <p:nvGrpSpPr>
          <p:cNvPr id="177" name="Group 176" descr="Microsoft 365 makes native math accessible using MathML">
            <a:extLst>
              <a:ext uri="{FF2B5EF4-FFF2-40B4-BE49-F238E27FC236}">
                <a16:creationId xmlns:a16="http://schemas.microsoft.com/office/drawing/2014/main" id="{091B860D-D551-88C7-DC14-7B353973882F}"/>
              </a:ext>
            </a:extLst>
          </p:cNvPr>
          <p:cNvGrpSpPr/>
          <p:nvPr/>
        </p:nvGrpSpPr>
        <p:grpSpPr>
          <a:xfrm>
            <a:off x="3678827" y="3334980"/>
            <a:ext cx="4671935" cy="3174109"/>
            <a:chOff x="3678827" y="3334980"/>
            <a:chExt cx="4671935" cy="3174109"/>
          </a:xfrm>
        </p:grpSpPr>
        <p:grpSp>
          <p:nvGrpSpPr>
            <p:cNvPr id="176" name="Group 175">
              <a:extLst>
                <a:ext uri="{FF2B5EF4-FFF2-40B4-BE49-F238E27FC236}">
                  <a16:creationId xmlns:a16="http://schemas.microsoft.com/office/drawing/2014/main" id="{10018462-41F5-AEBA-1B15-20A0103A2530}"/>
                </a:ext>
              </a:extLst>
            </p:cNvPr>
            <p:cNvGrpSpPr/>
            <p:nvPr/>
          </p:nvGrpSpPr>
          <p:grpSpPr>
            <a:xfrm>
              <a:off x="3678827" y="6051889"/>
              <a:ext cx="4671935" cy="457200"/>
              <a:chOff x="3678827" y="6051889"/>
              <a:chExt cx="4671935" cy="457200"/>
            </a:xfrm>
          </p:grpSpPr>
          <p:pic>
            <p:nvPicPr>
              <p:cNvPr id="5" name="Picture 4" descr="File:Logo NVDA.jpg">
                <a:extLst>
                  <a:ext uri="{FF2B5EF4-FFF2-40B4-BE49-F238E27FC236}">
                    <a16:creationId xmlns:a16="http://schemas.microsoft.com/office/drawing/2014/main" id="{E0FFD21D-583C-6EA9-B106-84314CB852C2}"/>
                  </a:ext>
                </a:extLst>
              </p:cNvPr>
              <p:cNvPicPr>
                <a:picLocks noChangeAspect="1"/>
              </p:cNvPicPr>
              <p:nvPr/>
            </p:nvPicPr>
            <p:blipFill>
              <a:blip r:embed="rId2"/>
              <a:stretch>
                <a:fillRect/>
              </a:stretch>
            </p:blipFill>
            <p:spPr>
              <a:xfrm>
                <a:off x="6737509" y="6051889"/>
                <a:ext cx="457200" cy="457200"/>
              </a:xfrm>
              <a:prstGeom prst="roundRect">
                <a:avLst/>
              </a:prstGeom>
            </p:spPr>
          </p:pic>
          <p:grpSp>
            <p:nvGrpSpPr>
              <p:cNvPr id="22" name="Group 21">
                <a:extLst>
                  <a:ext uri="{FF2B5EF4-FFF2-40B4-BE49-F238E27FC236}">
                    <a16:creationId xmlns:a16="http://schemas.microsoft.com/office/drawing/2014/main" id="{B564D7ED-9D6D-940D-D9FD-E9C7B4153529}"/>
                  </a:ext>
                </a:extLst>
              </p:cNvPr>
              <p:cNvGrpSpPr>
                <a:grpSpLocks noChangeAspect="1"/>
              </p:cNvGrpSpPr>
              <p:nvPr/>
            </p:nvGrpSpPr>
            <p:grpSpPr>
              <a:xfrm>
                <a:off x="5839443" y="6145757"/>
                <a:ext cx="777240" cy="269464"/>
                <a:chOff x="7705288" y="985706"/>
                <a:chExt cx="2093053" cy="725648"/>
              </a:xfrm>
            </p:grpSpPr>
            <p:sp>
              <p:nvSpPr>
                <p:cNvPr id="21" name="Rectangle: Rounded Corners 20">
                  <a:extLst>
                    <a:ext uri="{FF2B5EF4-FFF2-40B4-BE49-F238E27FC236}">
                      <a16:creationId xmlns:a16="http://schemas.microsoft.com/office/drawing/2014/main" id="{5D5FF4AA-115B-C5F3-E729-4237C41CD7E3}"/>
                    </a:ext>
                  </a:extLst>
                </p:cNvPr>
                <p:cNvSpPr/>
                <p:nvPr/>
              </p:nvSpPr>
              <p:spPr>
                <a:xfrm>
                  <a:off x="7705288" y="985706"/>
                  <a:ext cx="2093053" cy="72564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he importance of accessibility in Web Design - Digital Meal 🍓">
                  <a:extLst>
                    <a:ext uri="{FF2B5EF4-FFF2-40B4-BE49-F238E27FC236}">
                      <a16:creationId xmlns:a16="http://schemas.microsoft.com/office/drawing/2014/main" id="{5ACB5496-D921-49EC-1471-3FD29B09159D}"/>
                    </a:ext>
                  </a:extLst>
                </p:cNvPr>
                <p:cNvPicPr>
                  <a:picLocks noChangeAspect="1"/>
                </p:cNvPicPr>
                <p:nvPr/>
              </p:nvPicPr>
              <p:blipFill>
                <a:blip r:embed="rId3"/>
                <a:srcRect l="15326" r="14644" b="44386"/>
                <a:stretch>
                  <a:fillRect/>
                </a:stretch>
              </p:blipFill>
              <p:spPr>
                <a:xfrm>
                  <a:off x="7791274" y="1094939"/>
                  <a:ext cx="1921080" cy="507183"/>
                </a:xfrm>
                <a:prstGeom prst="rect">
                  <a:avLst/>
                </a:prstGeom>
                <a:solidFill>
                  <a:schemeClr val="tx1"/>
                </a:solidFill>
              </p:spPr>
            </p:pic>
          </p:grpSp>
          <p:sp>
            <p:nvSpPr>
              <p:cNvPr id="58" name="TextBox 57">
                <a:extLst>
                  <a:ext uri="{FF2B5EF4-FFF2-40B4-BE49-F238E27FC236}">
                    <a16:creationId xmlns:a16="http://schemas.microsoft.com/office/drawing/2014/main" id="{15292C41-B4BF-8B3D-3E4D-29E694C802BB}"/>
                  </a:ext>
                </a:extLst>
              </p:cNvPr>
              <p:cNvSpPr txBox="1"/>
              <p:nvPr/>
            </p:nvSpPr>
            <p:spPr>
              <a:xfrm>
                <a:off x="3678827" y="6051889"/>
                <a:ext cx="2039790" cy="457200"/>
              </a:xfrm>
              <a:prstGeom prst="rect">
                <a:avLst/>
              </a:prstGeom>
              <a:noFill/>
            </p:spPr>
            <p:txBody>
              <a:bodyPr wrap="none" rtlCol="0">
                <a:spAutoFit/>
              </a:bodyPr>
              <a:lstStyle/>
              <a:p>
                <a:r>
                  <a:rPr lang="en-US" sz="2400" dirty="0"/>
                  <a:t>Assistive Tech</a:t>
                </a:r>
              </a:p>
            </p:txBody>
          </p:sp>
          <p:pic>
            <p:nvPicPr>
              <p:cNvPr id="66" name="Picture 65" descr="Mac Speaker Icon">
                <a:extLst>
                  <a:ext uri="{FF2B5EF4-FFF2-40B4-BE49-F238E27FC236}">
                    <a16:creationId xmlns:a16="http://schemas.microsoft.com/office/drawing/2014/main" id="{4AFE7E1E-4DF1-D6AE-C06F-A9A256F02068}"/>
                  </a:ext>
                </a:extLst>
              </p:cNvPr>
              <p:cNvPicPr>
                <a:picLocks noChangeAspect="1"/>
              </p:cNvPicPr>
              <p:nvPr/>
            </p:nvPicPr>
            <p:blipFill>
              <a:blip r:embed="rId4"/>
              <a:srcRect l="31953" t="12938" r="31511" b="14606"/>
              <a:stretch>
                <a:fillRect/>
              </a:stretch>
            </p:blipFill>
            <p:spPr>
              <a:xfrm>
                <a:off x="7315535" y="6053810"/>
                <a:ext cx="457200" cy="453358"/>
              </a:xfrm>
              <a:prstGeom prst="rect">
                <a:avLst/>
              </a:prstGeom>
            </p:spPr>
          </p:pic>
          <p:pic>
            <p:nvPicPr>
              <p:cNvPr id="68" name="Picture 67" descr="The image depicts a white, hexagonal shape with a purple circle in the center, symbolizing a chat or message icon.&#10;&#10;AI-generated content may be incorrect.">
                <a:extLst>
                  <a:ext uri="{FF2B5EF4-FFF2-40B4-BE49-F238E27FC236}">
                    <a16:creationId xmlns:a16="http://schemas.microsoft.com/office/drawing/2014/main" id="{1173350C-4F38-667D-8F8E-F235AF31A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562" y="6051889"/>
                <a:ext cx="457200" cy="457200"/>
              </a:xfrm>
              <a:prstGeom prst="rect">
                <a:avLst/>
              </a:prstGeom>
            </p:spPr>
          </p:pic>
        </p:grpSp>
        <p:grpSp>
          <p:nvGrpSpPr>
            <p:cNvPr id="175" name="Group 174">
              <a:extLst>
                <a:ext uri="{FF2B5EF4-FFF2-40B4-BE49-F238E27FC236}">
                  <a16:creationId xmlns:a16="http://schemas.microsoft.com/office/drawing/2014/main" id="{6D10E0CC-4029-A34C-6936-A6A8D9314562}"/>
                </a:ext>
              </a:extLst>
            </p:cNvPr>
            <p:cNvGrpSpPr/>
            <p:nvPr/>
          </p:nvGrpSpPr>
          <p:grpSpPr>
            <a:xfrm>
              <a:off x="3932738" y="3334980"/>
              <a:ext cx="4164969" cy="470536"/>
              <a:chOff x="3932738" y="3334980"/>
              <a:chExt cx="4164969" cy="470536"/>
            </a:xfrm>
          </p:grpSpPr>
          <p:pic>
            <p:nvPicPr>
              <p:cNvPr id="7" name="Graphic 6">
                <a:extLst>
                  <a:ext uri="{FF2B5EF4-FFF2-40B4-BE49-F238E27FC236}">
                    <a16:creationId xmlns:a16="http://schemas.microsoft.com/office/drawing/2014/main" id="{063AE03A-0CFD-C530-A3CC-FB2C78994E4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59643" y="3348730"/>
                <a:ext cx="457200" cy="443036"/>
              </a:xfrm>
              <a:prstGeom prst="rect">
                <a:avLst/>
              </a:prstGeom>
            </p:spPr>
          </p:pic>
          <p:pic>
            <p:nvPicPr>
              <p:cNvPr id="12" name="Graphic 11">
                <a:extLst>
                  <a:ext uri="{FF2B5EF4-FFF2-40B4-BE49-F238E27FC236}">
                    <a16:creationId xmlns:a16="http://schemas.microsoft.com/office/drawing/2014/main" id="{1F36B2FA-53F4-6A01-409F-5093D502C31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019211" y="3335116"/>
                <a:ext cx="457200" cy="470264"/>
              </a:xfrm>
              <a:prstGeom prst="rect">
                <a:avLst/>
              </a:prstGeom>
            </p:spPr>
          </p:pic>
          <p:pic>
            <p:nvPicPr>
              <p:cNvPr id="39" name="Picture 38" descr="new file">
                <a:extLst>
                  <a:ext uri="{FF2B5EF4-FFF2-40B4-BE49-F238E27FC236}">
                    <a16:creationId xmlns:a16="http://schemas.microsoft.com/office/drawing/2014/main" id="{AB1A38CA-572F-5F38-97BA-4B52215C3CB1}"/>
                  </a:ext>
                </a:extLst>
              </p:cNvPr>
              <p:cNvPicPr>
                <a:picLocks noChangeAspect="1"/>
              </p:cNvPicPr>
              <p:nvPr/>
            </p:nvPicPr>
            <p:blipFill>
              <a:blip r:embed="rId8"/>
              <a:stretch>
                <a:fillRect/>
              </a:stretch>
            </p:blipFill>
            <p:spPr>
              <a:xfrm>
                <a:off x="7640507" y="3334980"/>
                <a:ext cx="457200" cy="470536"/>
              </a:xfrm>
              <a:prstGeom prst="rect">
                <a:avLst/>
              </a:prstGeom>
            </p:spPr>
          </p:pic>
          <p:pic>
            <p:nvPicPr>
              <p:cNvPr id="41" name="Picture 40" descr="File:Microsoft OneNote Icon (2025 - present).svg">
                <a:extLst>
                  <a:ext uri="{FF2B5EF4-FFF2-40B4-BE49-F238E27FC236}">
                    <a16:creationId xmlns:a16="http://schemas.microsoft.com/office/drawing/2014/main" id="{00553B27-9B66-B96D-A4B9-1201BC093F97}"/>
                  </a:ext>
                </a:extLst>
              </p:cNvPr>
              <p:cNvPicPr>
                <a:picLocks noChangeAspect="1"/>
              </p:cNvPicPr>
              <p:nvPr/>
            </p:nvPicPr>
            <p:blipFill>
              <a:blip r:embed="rId9"/>
              <a:stretch>
                <a:fillRect/>
              </a:stretch>
            </p:blipFill>
            <p:spPr>
              <a:xfrm>
                <a:off x="7100075" y="3334980"/>
                <a:ext cx="457200" cy="470536"/>
              </a:xfrm>
              <a:prstGeom prst="rect">
                <a:avLst/>
              </a:prstGeom>
            </p:spPr>
          </p:pic>
          <p:sp>
            <p:nvSpPr>
              <p:cNvPr id="13" name="TextBox 12">
                <a:extLst>
                  <a:ext uri="{FF2B5EF4-FFF2-40B4-BE49-F238E27FC236}">
                    <a16:creationId xmlns:a16="http://schemas.microsoft.com/office/drawing/2014/main" id="{0604BF86-5E60-387F-89B2-40364897B182}"/>
                  </a:ext>
                </a:extLst>
              </p:cNvPr>
              <p:cNvSpPr txBox="1"/>
              <p:nvPr/>
            </p:nvSpPr>
            <p:spPr>
              <a:xfrm>
                <a:off x="3932738" y="3341648"/>
                <a:ext cx="2003241" cy="457200"/>
              </a:xfrm>
              <a:prstGeom prst="rect">
                <a:avLst/>
              </a:prstGeom>
              <a:noFill/>
            </p:spPr>
            <p:txBody>
              <a:bodyPr wrap="none" rtlCol="0">
                <a:spAutoFit/>
              </a:bodyPr>
              <a:lstStyle/>
              <a:p>
                <a:r>
                  <a:rPr lang="en-US" sz="2400" dirty="0"/>
                  <a:t>Microsoft 365</a:t>
                </a:r>
              </a:p>
            </p:txBody>
          </p:sp>
        </p:grpSp>
        <p:cxnSp>
          <p:nvCxnSpPr>
            <p:cNvPr id="60" name="Straight Arrow Connector 59">
              <a:extLst>
                <a:ext uri="{FF2B5EF4-FFF2-40B4-BE49-F238E27FC236}">
                  <a16:creationId xmlns:a16="http://schemas.microsoft.com/office/drawing/2014/main" id="{479C4D3B-4711-727B-200B-5CE63578DA4A}"/>
                </a:ext>
              </a:extLst>
            </p:cNvPr>
            <p:cNvCxnSpPr>
              <a:cxnSpLocks/>
            </p:cNvCxnSpPr>
            <p:nvPr/>
          </p:nvCxnSpPr>
          <p:spPr>
            <a:xfrm>
              <a:off x="6831199" y="4036273"/>
              <a:ext cx="22634" cy="1746997"/>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1" name="Rectangle: Rounded Corners 90">
              <a:extLst>
                <a:ext uri="{FF2B5EF4-FFF2-40B4-BE49-F238E27FC236}">
                  <a16:creationId xmlns:a16="http://schemas.microsoft.com/office/drawing/2014/main" id="{768C92F0-13A7-4813-24CD-6C27E9483ED1}"/>
                </a:ext>
              </a:extLst>
            </p:cNvPr>
            <p:cNvSpPr/>
            <p:nvPr/>
          </p:nvSpPr>
          <p:spPr>
            <a:xfrm>
              <a:off x="6307824" y="5037192"/>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grpSp>
      <p:grpSp>
        <p:nvGrpSpPr>
          <p:cNvPr id="30" name="Group 29" descr="It's easy to bring accessible math into Microsoft 365 using MathML">
            <a:extLst>
              <a:ext uri="{FF2B5EF4-FFF2-40B4-BE49-F238E27FC236}">
                <a16:creationId xmlns:a16="http://schemas.microsoft.com/office/drawing/2014/main" id="{7A782E75-CC4A-1BD2-8386-CCC37306C85A}"/>
              </a:ext>
            </a:extLst>
          </p:cNvPr>
          <p:cNvGrpSpPr/>
          <p:nvPr/>
        </p:nvGrpSpPr>
        <p:grpSpPr>
          <a:xfrm>
            <a:off x="172393" y="220938"/>
            <a:ext cx="11748987" cy="5565713"/>
            <a:chOff x="172393" y="220938"/>
            <a:chExt cx="11748987" cy="5565713"/>
          </a:xfrm>
        </p:grpSpPr>
        <p:cxnSp>
          <p:nvCxnSpPr>
            <p:cNvPr id="42" name="Straight Arrow Connector 41">
              <a:extLst>
                <a:ext uri="{FF2B5EF4-FFF2-40B4-BE49-F238E27FC236}">
                  <a16:creationId xmlns:a16="http://schemas.microsoft.com/office/drawing/2014/main" id="{ABAFC894-C1E6-02B9-FF9B-03334730340D}"/>
                </a:ext>
              </a:extLst>
            </p:cNvPr>
            <p:cNvCxnSpPr>
              <a:cxnSpLocks/>
            </p:cNvCxnSpPr>
            <p:nvPr/>
          </p:nvCxnSpPr>
          <p:spPr>
            <a:xfrm>
              <a:off x="3516759" y="2368969"/>
              <a:ext cx="0" cy="3417682"/>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2" name="Rectangle: Rounded Corners 91">
              <a:extLst>
                <a:ext uri="{FF2B5EF4-FFF2-40B4-BE49-F238E27FC236}">
                  <a16:creationId xmlns:a16="http://schemas.microsoft.com/office/drawing/2014/main" id="{135659B8-AC97-8F01-9C5A-0F15522ABE81}"/>
                </a:ext>
              </a:extLst>
            </p:cNvPr>
            <p:cNvSpPr/>
            <p:nvPr/>
          </p:nvSpPr>
          <p:spPr>
            <a:xfrm>
              <a:off x="2906460" y="4993908"/>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cxnSp>
          <p:nvCxnSpPr>
            <p:cNvPr id="155" name="Straight Arrow Connector 154">
              <a:extLst>
                <a:ext uri="{FF2B5EF4-FFF2-40B4-BE49-F238E27FC236}">
                  <a16:creationId xmlns:a16="http://schemas.microsoft.com/office/drawing/2014/main" id="{46469F70-AE7E-E174-3DF6-002157AF3D30}"/>
                </a:ext>
              </a:extLst>
            </p:cNvPr>
            <p:cNvCxnSpPr>
              <a:cxnSpLocks/>
            </p:cNvCxnSpPr>
            <p:nvPr/>
          </p:nvCxnSpPr>
          <p:spPr>
            <a:xfrm>
              <a:off x="5495027" y="940872"/>
              <a:ext cx="0" cy="688130"/>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8" name="Picture 7" descr="See the source image">
              <a:extLst>
                <a:ext uri="{FF2B5EF4-FFF2-40B4-BE49-F238E27FC236}">
                  <a16:creationId xmlns:a16="http://schemas.microsoft.com/office/drawing/2014/main" id="{89B9DE58-B71D-86E6-9882-6130679E2B13}"/>
                </a:ext>
              </a:extLst>
            </p:cNvPr>
            <p:cNvPicPr>
              <a:picLocks noChangeAspect="1"/>
            </p:cNvPicPr>
            <p:nvPr/>
          </p:nvPicPr>
          <p:blipFill>
            <a:blip r:embed="rId10"/>
            <a:stretch>
              <a:fillRect/>
            </a:stretch>
          </p:blipFill>
          <p:spPr>
            <a:xfrm>
              <a:off x="4516669" y="1790805"/>
              <a:ext cx="457200" cy="481782"/>
            </a:xfrm>
            <a:prstGeom prst="rect">
              <a:avLst/>
            </a:prstGeom>
          </p:spPr>
        </p:pic>
        <p:pic>
          <p:nvPicPr>
            <p:cNvPr id="32" name="Picture 31" descr="See the source image">
              <a:extLst>
                <a:ext uri="{FF2B5EF4-FFF2-40B4-BE49-F238E27FC236}">
                  <a16:creationId xmlns:a16="http://schemas.microsoft.com/office/drawing/2014/main" id="{2C94996F-F0C7-073B-7FC2-A0DECDCD0774}"/>
                </a:ext>
              </a:extLst>
            </p:cNvPr>
            <p:cNvPicPr>
              <a:picLocks noChangeAspect="1"/>
            </p:cNvPicPr>
            <p:nvPr/>
          </p:nvPicPr>
          <p:blipFill>
            <a:blip r:embed="rId11"/>
            <a:stretch>
              <a:fillRect/>
            </a:stretch>
          </p:blipFill>
          <p:spPr>
            <a:xfrm>
              <a:off x="5043810" y="1805405"/>
              <a:ext cx="457200" cy="452582"/>
            </a:xfrm>
            <a:prstGeom prst="rect">
              <a:avLst/>
            </a:prstGeom>
          </p:spPr>
        </p:pic>
        <p:pic>
          <p:nvPicPr>
            <p:cNvPr id="35" name="Picture 34" descr="See the source image">
              <a:extLst>
                <a:ext uri="{FF2B5EF4-FFF2-40B4-BE49-F238E27FC236}">
                  <a16:creationId xmlns:a16="http://schemas.microsoft.com/office/drawing/2014/main" id="{2E249BBC-1E2D-DE03-91C6-79B1D0CCE968}"/>
                </a:ext>
              </a:extLst>
            </p:cNvPr>
            <p:cNvPicPr>
              <a:picLocks noChangeAspect="1"/>
            </p:cNvPicPr>
            <p:nvPr/>
          </p:nvPicPr>
          <p:blipFill>
            <a:blip r:embed="rId12"/>
            <a:stretch>
              <a:fillRect/>
            </a:stretch>
          </p:blipFill>
          <p:spPr>
            <a:xfrm>
              <a:off x="6098092" y="1798333"/>
              <a:ext cx="457200" cy="466726"/>
            </a:xfrm>
            <a:prstGeom prst="rect">
              <a:avLst/>
            </a:prstGeom>
          </p:spPr>
        </p:pic>
        <p:pic>
          <p:nvPicPr>
            <p:cNvPr id="46" name="Picture 45" descr="File:Mathtype logo.svg">
              <a:extLst>
                <a:ext uri="{FF2B5EF4-FFF2-40B4-BE49-F238E27FC236}">
                  <a16:creationId xmlns:a16="http://schemas.microsoft.com/office/drawing/2014/main" id="{0A374FB4-F8F5-E139-1F27-B6C8C89216BF}"/>
                </a:ext>
              </a:extLst>
            </p:cNvPr>
            <p:cNvPicPr>
              <a:picLocks noChangeAspect="1"/>
            </p:cNvPicPr>
            <p:nvPr/>
          </p:nvPicPr>
          <p:blipFill>
            <a:blip r:embed="rId13"/>
            <a:srcRect l="84255"/>
            <a:stretch>
              <a:fillRect/>
            </a:stretch>
          </p:blipFill>
          <p:spPr>
            <a:xfrm>
              <a:off x="9191196" y="220938"/>
              <a:ext cx="548640" cy="627940"/>
            </a:xfrm>
            <a:prstGeom prst="rect">
              <a:avLst/>
            </a:prstGeom>
          </p:spPr>
        </p:pic>
        <p:pic>
          <p:nvPicPr>
            <p:cNvPr id="4" name="Picture 3" descr="File:Wikipedia logo (svg).svg">
              <a:extLst>
                <a:ext uri="{FF2B5EF4-FFF2-40B4-BE49-F238E27FC236}">
                  <a16:creationId xmlns:a16="http://schemas.microsoft.com/office/drawing/2014/main" id="{0B61CBE0-E78D-0AE6-C877-00E8CD085C6F}"/>
                </a:ext>
              </a:extLst>
            </p:cNvPr>
            <p:cNvPicPr>
              <a:picLocks noChangeAspect="1"/>
            </p:cNvPicPr>
            <p:nvPr/>
          </p:nvPicPr>
          <p:blipFill>
            <a:blip r:embed="rId14"/>
            <a:stretch>
              <a:fillRect/>
            </a:stretch>
          </p:blipFill>
          <p:spPr>
            <a:xfrm>
              <a:off x="4998452" y="290652"/>
              <a:ext cx="488512" cy="488512"/>
            </a:xfrm>
            <a:prstGeom prst="rect">
              <a:avLst/>
            </a:prstGeom>
          </p:spPr>
        </p:pic>
        <p:pic>
          <p:nvPicPr>
            <p:cNvPr id="25" name="Picture 24" descr="NIST">
              <a:extLst>
                <a:ext uri="{FF2B5EF4-FFF2-40B4-BE49-F238E27FC236}">
                  <a16:creationId xmlns:a16="http://schemas.microsoft.com/office/drawing/2014/main" id="{38BFC51E-D176-F2D2-2886-29D7DE7F4B60}"/>
                </a:ext>
              </a:extLst>
            </p:cNvPr>
            <p:cNvPicPr>
              <a:picLocks noChangeAspect="1"/>
            </p:cNvPicPr>
            <p:nvPr/>
          </p:nvPicPr>
          <p:blipFill>
            <a:blip r:embed="rId15"/>
            <a:srcRect l="4934" t="18007" r="58998" b="20204"/>
            <a:stretch>
              <a:fillRect/>
            </a:stretch>
          </p:blipFill>
          <p:spPr>
            <a:xfrm>
              <a:off x="7227220" y="367137"/>
              <a:ext cx="822960" cy="335542"/>
            </a:xfrm>
            <a:prstGeom prst="rect">
              <a:avLst/>
            </a:prstGeom>
            <a:solidFill>
              <a:schemeClr val="tx1"/>
            </a:solidFill>
          </p:spPr>
        </p:pic>
        <p:pic>
          <p:nvPicPr>
            <p:cNvPr id="34" name="Picture 33" descr="Minsk Belarus 03-27-2023 Openai Chatgpt Logo Stock Vector (Royalty Free ...">
              <a:extLst>
                <a:ext uri="{FF2B5EF4-FFF2-40B4-BE49-F238E27FC236}">
                  <a16:creationId xmlns:a16="http://schemas.microsoft.com/office/drawing/2014/main" id="{294BC7B0-2D4D-DD2D-B38A-A0C3F254B4AE}"/>
                </a:ext>
              </a:extLst>
            </p:cNvPr>
            <p:cNvPicPr>
              <a:picLocks noChangeAspect="1"/>
            </p:cNvPicPr>
            <p:nvPr/>
          </p:nvPicPr>
          <p:blipFill>
            <a:blip r:embed="rId16"/>
            <a:stretch>
              <a:fillRect/>
            </a:stretch>
          </p:blipFill>
          <p:spPr>
            <a:xfrm>
              <a:off x="1165412" y="306308"/>
              <a:ext cx="457200" cy="457200"/>
            </a:xfrm>
            <a:prstGeom prst="rect">
              <a:avLst/>
            </a:prstGeom>
          </p:spPr>
        </p:pic>
        <p:pic>
          <p:nvPicPr>
            <p:cNvPr id="36" name="Picture 35" descr="Microsoft 365 Copilot: Enter the New Era of Work">
              <a:extLst>
                <a:ext uri="{FF2B5EF4-FFF2-40B4-BE49-F238E27FC236}">
                  <a16:creationId xmlns:a16="http://schemas.microsoft.com/office/drawing/2014/main" id="{30918ED3-85B6-902F-7BE8-A0971A3AF71F}"/>
                </a:ext>
              </a:extLst>
            </p:cNvPr>
            <p:cNvPicPr>
              <a:picLocks noChangeAspect="1"/>
            </p:cNvPicPr>
            <p:nvPr/>
          </p:nvPicPr>
          <p:blipFill>
            <a:blip r:embed="rId17"/>
            <a:stretch>
              <a:fillRect/>
            </a:stretch>
          </p:blipFill>
          <p:spPr>
            <a:xfrm>
              <a:off x="633064" y="306308"/>
              <a:ext cx="457200" cy="457200"/>
            </a:xfrm>
            <a:prstGeom prst="rect">
              <a:avLst/>
            </a:prstGeom>
          </p:spPr>
        </p:pic>
        <p:pic>
          <p:nvPicPr>
            <p:cNvPr id="40" name="Picture 39" descr="‎xFormula - 公式编辑器 App - App Store">
              <a:extLst>
                <a:ext uri="{FF2B5EF4-FFF2-40B4-BE49-F238E27FC236}">
                  <a16:creationId xmlns:a16="http://schemas.microsoft.com/office/drawing/2014/main" id="{520D6811-9145-4BB4-F727-A9560F78D7E5}"/>
                </a:ext>
              </a:extLst>
            </p:cNvPr>
            <p:cNvPicPr>
              <a:picLocks noChangeAspect="1"/>
            </p:cNvPicPr>
            <p:nvPr/>
          </p:nvPicPr>
          <p:blipFill>
            <a:blip r:embed="rId18"/>
            <a:srcRect l="32102" t="13261" r="31889" b="15651"/>
            <a:stretch>
              <a:fillRect/>
            </a:stretch>
          </p:blipFill>
          <p:spPr>
            <a:xfrm>
              <a:off x="11464180" y="297978"/>
              <a:ext cx="457200" cy="473860"/>
            </a:xfrm>
            <a:prstGeom prst="rect">
              <a:avLst/>
            </a:prstGeom>
          </p:spPr>
        </p:pic>
        <p:pic>
          <p:nvPicPr>
            <p:cNvPr id="47" name="Picture 46" descr="Mathpix Pricing">
              <a:extLst>
                <a:ext uri="{FF2B5EF4-FFF2-40B4-BE49-F238E27FC236}">
                  <a16:creationId xmlns:a16="http://schemas.microsoft.com/office/drawing/2014/main" id="{8E955B89-C270-AA64-4FA1-2C37180985E4}"/>
                </a:ext>
              </a:extLst>
            </p:cNvPr>
            <p:cNvPicPr>
              <a:picLocks noChangeAspect="1"/>
            </p:cNvPicPr>
            <p:nvPr/>
          </p:nvPicPr>
          <p:blipFill>
            <a:blip r:embed="rId19"/>
            <a:stretch>
              <a:fillRect/>
            </a:stretch>
          </p:blipFill>
          <p:spPr>
            <a:xfrm>
              <a:off x="9801683" y="306308"/>
              <a:ext cx="457200" cy="457200"/>
            </a:xfrm>
            <a:prstGeom prst="rect">
              <a:avLst/>
            </a:prstGeom>
          </p:spPr>
        </p:pic>
        <p:pic>
          <p:nvPicPr>
            <p:cNvPr id="48" name="Picture 47" descr="Free Online Resources for Students | Tech Tool Library">
              <a:extLst>
                <a:ext uri="{FF2B5EF4-FFF2-40B4-BE49-F238E27FC236}">
                  <a16:creationId xmlns:a16="http://schemas.microsoft.com/office/drawing/2014/main" id="{F1102A56-3EBE-FD2B-5424-84A6DBD64098}"/>
                </a:ext>
              </a:extLst>
            </p:cNvPr>
            <p:cNvPicPr>
              <a:picLocks noChangeAspect="1"/>
            </p:cNvPicPr>
            <p:nvPr/>
          </p:nvPicPr>
          <p:blipFill>
            <a:blip r:embed="rId20"/>
            <a:srcRect t="27878" r="67714" b="27529"/>
            <a:stretch>
              <a:fillRect/>
            </a:stretch>
          </p:blipFill>
          <p:spPr>
            <a:xfrm>
              <a:off x="10320730" y="312307"/>
              <a:ext cx="429768" cy="445202"/>
            </a:xfrm>
            <a:prstGeom prst="rect">
              <a:avLst/>
            </a:prstGeom>
          </p:spPr>
        </p:pic>
        <p:pic>
          <p:nvPicPr>
            <p:cNvPr id="53" name="Picture 52" descr="Math Stack Exchange on Twitter: &quot;Prove Inequation: When $n &gt; 2$, $n!">
              <a:extLst>
                <a:ext uri="{FF2B5EF4-FFF2-40B4-BE49-F238E27FC236}">
                  <a16:creationId xmlns:a16="http://schemas.microsoft.com/office/drawing/2014/main" id="{CBAA8F58-738C-9CDE-10CE-A2DC3FD5A1FD}"/>
                </a:ext>
              </a:extLst>
            </p:cNvPr>
            <p:cNvPicPr>
              <a:picLocks noChangeAspect="1"/>
            </p:cNvPicPr>
            <p:nvPr/>
          </p:nvPicPr>
          <p:blipFill>
            <a:blip r:embed="rId21"/>
            <a:stretch>
              <a:fillRect/>
            </a:stretch>
          </p:blipFill>
          <p:spPr>
            <a:xfrm>
              <a:off x="6617374" y="260588"/>
              <a:ext cx="548640" cy="548640"/>
            </a:xfrm>
            <a:prstGeom prst="rect">
              <a:avLst/>
            </a:prstGeom>
          </p:spPr>
        </p:pic>
        <p:pic>
          <p:nvPicPr>
            <p:cNvPr id="56" name="Picture 55" descr="Thorium Reader - Getting Started Guide - The DAISY Consortium">
              <a:extLst>
                <a:ext uri="{FF2B5EF4-FFF2-40B4-BE49-F238E27FC236}">
                  <a16:creationId xmlns:a16="http://schemas.microsoft.com/office/drawing/2014/main" id="{B8044B54-2CB0-BDFC-0ABF-74C263C429E2}"/>
                </a:ext>
              </a:extLst>
            </p:cNvPr>
            <p:cNvPicPr>
              <a:picLocks noChangeAspect="1"/>
            </p:cNvPicPr>
            <p:nvPr/>
          </p:nvPicPr>
          <p:blipFill>
            <a:blip r:embed="rId22"/>
            <a:stretch/>
          </p:blipFill>
          <p:spPr>
            <a:xfrm>
              <a:off x="9945098" y="1803096"/>
              <a:ext cx="457200" cy="457200"/>
            </a:xfrm>
            <a:prstGeom prst="rect">
              <a:avLst/>
            </a:prstGeom>
          </p:spPr>
        </p:pic>
        <p:sp>
          <p:nvSpPr>
            <p:cNvPr id="9" name="TextBox 8">
              <a:extLst>
                <a:ext uri="{FF2B5EF4-FFF2-40B4-BE49-F238E27FC236}">
                  <a16:creationId xmlns:a16="http://schemas.microsoft.com/office/drawing/2014/main" id="{28261FCA-E47A-0F3C-06EC-6B9A6BA4A21D}"/>
                </a:ext>
              </a:extLst>
            </p:cNvPr>
            <p:cNvSpPr txBox="1"/>
            <p:nvPr/>
          </p:nvSpPr>
          <p:spPr>
            <a:xfrm>
              <a:off x="8369015" y="306308"/>
              <a:ext cx="861134" cy="457200"/>
            </a:xfrm>
            <a:prstGeom prst="rect">
              <a:avLst/>
            </a:prstGeom>
            <a:noFill/>
          </p:spPr>
          <p:txBody>
            <a:bodyPr wrap="none" rtlCol="0">
              <a:spAutoFit/>
            </a:bodyPr>
            <a:lstStyle/>
            <a:p>
              <a:r>
                <a:rPr lang="en-US" sz="2400" dirty="0"/>
                <a:t>Apps</a:t>
              </a:r>
            </a:p>
          </p:txBody>
        </p:sp>
        <p:sp>
          <p:nvSpPr>
            <p:cNvPr id="11" name="TextBox 10">
              <a:extLst>
                <a:ext uri="{FF2B5EF4-FFF2-40B4-BE49-F238E27FC236}">
                  <a16:creationId xmlns:a16="http://schemas.microsoft.com/office/drawing/2014/main" id="{F4AC6EFB-D0EC-B606-F6FF-C561202F918C}"/>
                </a:ext>
              </a:extLst>
            </p:cNvPr>
            <p:cNvSpPr txBox="1"/>
            <p:nvPr/>
          </p:nvSpPr>
          <p:spPr>
            <a:xfrm>
              <a:off x="3119090" y="306308"/>
              <a:ext cx="1930785" cy="457200"/>
            </a:xfrm>
            <a:prstGeom prst="rect">
              <a:avLst/>
            </a:prstGeom>
            <a:noFill/>
          </p:spPr>
          <p:txBody>
            <a:bodyPr wrap="none" rtlCol="0">
              <a:spAutoFit/>
            </a:bodyPr>
            <a:lstStyle/>
            <a:p>
              <a:r>
                <a:rPr lang="en-US" sz="2400" dirty="0"/>
                <a:t>Web Content</a:t>
              </a:r>
            </a:p>
          </p:txBody>
        </p:sp>
        <p:sp>
          <p:nvSpPr>
            <p:cNvPr id="61" name="TextBox 60">
              <a:extLst>
                <a:ext uri="{FF2B5EF4-FFF2-40B4-BE49-F238E27FC236}">
                  <a16:creationId xmlns:a16="http://schemas.microsoft.com/office/drawing/2014/main" id="{81C8E777-0D06-7A58-7410-24F493557BD6}"/>
                </a:ext>
              </a:extLst>
            </p:cNvPr>
            <p:cNvSpPr txBox="1"/>
            <p:nvPr/>
          </p:nvSpPr>
          <p:spPr>
            <a:xfrm>
              <a:off x="8996688" y="1800864"/>
              <a:ext cx="930063" cy="461665"/>
            </a:xfrm>
            <a:prstGeom prst="rect">
              <a:avLst/>
            </a:prstGeom>
            <a:noFill/>
          </p:spPr>
          <p:txBody>
            <a:bodyPr wrap="none" rtlCol="0">
              <a:spAutoFit/>
            </a:bodyPr>
            <a:lstStyle/>
            <a:p>
              <a:r>
                <a:rPr lang="en-US" sz="2400" dirty="0"/>
                <a:t>EPUB</a:t>
              </a:r>
            </a:p>
          </p:txBody>
        </p:sp>
        <p:pic>
          <p:nvPicPr>
            <p:cNvPr id="62" name="Picture 61" descr="See the source image">
              <a:extLst>
                <a:ext uri="{FF2B5EF4-FFF2-40B4-BE49-F238E27FC236}">
                  <a16:creationId xmlns:a16="http://schemas.microsoft.com/office/drawing/2014/main" id="{9FA41F3A-1EA0-FBFD-4DD4-F84A3EE35C5D}"/>
                </a:ext>
              </a:extLst>
            </p:cNvPr>
            <p:cNvPicPr>
              <a:picLocks noChangeAspect="1"/>
            </p:cNvPicPr>
            <p:nvPr/>
          </p:nvPicPr>
          <p:blipFill>
            <a:blip r:embed="rId23"/>
            <a:stretch>
              <a:fillRect/>
            </a:stretch>
          </p:blipFill>
          <p:spPr>
            <a:xfrm>
              <a:off x="5570951" y="1820349"/>
              <a:ext cx="457200" cy="422694"/>
            </a:xfrm>
            <a:prstGeom prst="rect">
              <a:avLst/>
            </a:prstGeom>
          </p:spPr>
        </p:pic>
        <p:pic>
          <p:nvPicPr>
            <p:cNvPr id="63" name="Picture 62">
              <a:extLst>
                <a:ext uri="{FF2B5EF4-FFF2-40B4-BE49-F238E27FC236}">
                  <a16:creationId xmlns:a16="http://schemas.microsoft.com/office/drawing/2014/main" id="{1F43DD05-8595-707C-1138-B4DED1569668}"/>
                </a:ext>
              </a:extLst>
            </p:cNvPr>
            <p:cNvPicPr>
              <a:picLocks noChangeAspect="1"/>
            </p:cNvPicPr>
            <p:nvPr/>
          </p:nvPicPr>
          <p:blipFill>
            <a:blip r:embed="rId24"/>
            <a:stretch>
              <a:fillRect/>
            </a:stretch>
          </p:blipFill>
          <p:spPr>
            <a:xfrm>
              <a:off x="6625233" y="1803096"/>
              <a:ext cx="457200" cy="457200"/>
            </a:xfrm>
            <a:prstGeom prst="rect">
              <a:avLst/>
            </a:prstGeom>
          </p:spPr>
        </p:pic>
        <p:sp>
          <p:nvSpPr>
            <p:cNvPr id="69" name="TextBox 68">
              <a:extLst>
                <a:ext uri="{FF2B5EF4-FFF2-40B4-BE49-F238E27FC236}">
                  <a16:creationId xmlns:a16="http://schemas.microsoft.com/office/drawing/2014/main" id="{19D30FAF-8E00-2AA8-93F8-671C751CD69D}"/>
                </a:ext>
              </a:extLst>
            </p:cNvPr>
            <p:cNvSpPr txBox="1"/>
            <p:nvPr/>
          </p:nvSpPr>
          <p:spPr>
            <a:xfrm>
              <a:off x="172393" y="304076"/>
              <a:ext cx="445956" cy="461665"/>
            </a:xfrm>
            <a:prstGeom prst="rect">
              <a:avLst/>
            </a:prstGeom>
            <a:noFill/>
          </p:spPr>
          <p:txBody>
            <a:bodyPr wrap="none" rtlCol="0">
              <a:spAutoFit/>
            </a:bodyPr>
            <a:lstStyle/>
            <a:p>
              <a:r>
                <a:rPr lang="en-US" sz="2400" dirty="0"/>
                <a:t>AI</a:t>
              </a:r>
            </a:p>
          </p:txBody>
        </p:sp>
        <p:sp>
          <p:nvSpPr>
            <p:cNvPr id="70" name="TextBox 69">
              <a:extLst>
                <a:ext uri="{FF2B5EF4-FFF2-40B4-BE49-F238E27FC236}">
                  <a16:creationId xmlns:a16="http://schemas.microsoft.com/office/drawing/2014/main" id="{2E74292B-550B-39EE-E6AB-899566E2AF5B}"/>
                </a:ext>
              </a:extLst>
            </p:cNvPr>
            <p:cNvSpPr txBox="1"/>
            <p:nvPr/>
          </p:nvSpPr>
          <p:spPr>
            <a:xfrm>
              <a:off x="3031789" y="1803096"/>
              <a:ext cx="1414939" cy="457200"/>
            </a:xfrm>
            <a:prstGeom prst="rect">
              <a:avLst/>
            </a:prstGeom>
            <a:noFill/>
          </p:spPr>
          <p:txBody>
            <a:bodyPr wrap="none" rtlCol="0">
              <a:spAutoFit/>
            </a:bodyPr>
            <a:lstStyle/>
            <a:p>
              <a:r>
                <a:rPr lang="en-US" sz="2400" dirty="0"/>
                <a:t>Browsers</a:t>
              </a:r>
            </a:p>
          </p:txBody>
        </p:sp>
        <p:cxnSp>
          <p:nvCxnSpPr>
            <p:cNvPr id="76" name="Straight Arrow Connector 75">
              <a:extLst>
                <a:ext uri="{FF2B5EF4-FFF2-40B4-BE49-F238E27FC236}">
                  <a16:creationId xmlns:a16="http://schemas.microsoft.com/office/drawing/2014/main" id="{6B203ABF-2CF3-87B8-4FE4-0D26AE5BDEC0}"/>
                </a:ext>
              </a:extLst>
            </p:cNvPr>
            <p:cNvCxnSpPr>
              <a:cxnSpLocks/>
            </p:cNvCxnSpPr>
            <p:nvPr/>
          </p:nvCxnSpPr>
          <p:spPr>
            <a:xfrm flipH="1">
              <a:off x="8003871" y="1037177"/>
              <a:ext cx="823257" cy="2048724"/>
            </a:xfrm>
            <a:prstGeom prst="straightConnector1">
              <a:avLst/>
            </a:prstGeom>
            <a:ln w="762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BFC2F7D5-87B8-E994-4FF6-B68845751CF6}"/>
                </a:ext>
              </a:extLst>
            </p:cNvPr>
            <p:cNvCxnSpPr>
              <a:cxnSpLocks/>
            </p:cNvCxnSpPr>
            <p:nvPr/>
          </p:nvCxnSpPr>
          <p:spPr>
            <a:xfrm>
              <a:off x="5935979" y="2368969"/>
              <a:ext cx="0" cy="688130"/>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A42108E5-77D7-060D-E1C2-7E03EFAA2D3A}"/>
                </a:ext>
              </a:extLst>
            </p:cNvPr>
            <p:cNvCxnSpPr>
              <a:cxnSpLocks/>
            </p:cNvCxnSpPr>
            <p:nvPr/>
          </p:nvCxnSpPr>
          <p:spPr>
            <a:xfrm>
              <a:off x="1066663" y="1037177"/>
              <a:ext cx="1604617" cy="753628"/>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64907C76-AE17-8B60-C5C0-C3DC1B27FF0D}"/>
                </a:ext>
              </a:extLst>
            </p:cNvPr>
            <p:cNvCxnSpPr>
              <a:cxnSpLocks/>
            </p:cNvCxnSpPr>
            <p:nvPr/>
          </p:nvCxnSpPr>
          <p:spPr>
            <a:xfrm flipH="1">
              <a:off x="7315535" y="1994850"/>
              <a:ext cx="1493246" cy="0"/>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86" name="Rectangle: Rounded Corners 85">
              <a:extLst>
                <a:ext uri="{FF2B5EF4-FFF2-40B4-BE49-F238E27FC236}">
                  <a16:creationId xmlns:a16="http://schemas.microsoft.com/office/drawing/2014/main" id="{797BCBD1-EBCC-43A1-7E2A-00B36A9DA9A1}"/>
                </a:ext>
              </a:extLst>
            </p:cNvPr>
            <p:cNvSpPr/>
            <p:nvPr/>
          </p:nvSpPr>
          <p:spPr>
            <a:xfrm>
              <a:off x="4884728" y="1110979"/>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sp>
          <p:nvSpPr>
            <p:cNvPr id="87" name="Rectangle: Rounded Corners 86">
              <a:extLst>
                <a:ext uri="{FF2B5EF4-FFF2-40B4-BE49-F238E27FC236}">
                  <a16:creationId xmlns:a16="http://schemas.microsoft.com/office/drawing/2014/main" id="{15D241D8-52E3-A085-5AC3-6E4A690C4A85}"/>
                </a:ext>
              </a:extLst>
            </p:cNvPr>
            <p:cNvSpPr/>
            <p:nvPr/>
          </p:nvSpPr>
          <p:spPr>
            <a:xfrm>
              <a:off x="7649552" y="2513654"/>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sp>
          <p:nvSpPr>
            <p:cNvPr id="88" name="Rectangle: Rounded Corners 87">
              <a:extLst>
                <a:ext uri="{FF2B5EF4-FFF2-40B4-BE49-F238E27FC236}">
                  <a16:creationId xmlns:a16="http://schemas.microsoft.com/office/drawing/2014/main" id="{F6AED517-0519-FDCB-A33A-F7C08AE45D79}"/>
                </a:ext>
              </a:extLst>
            </p:cNvPr>
            <p:cNvSpPr/>
            <p:nvPr/>
          </p:nvSpPr>
          <p:spPr>
            <a:xfrm>
              <a:off x="7697748" y="1668037"/>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sp>
          <p:nvSpPr>
            <p:cNvPr id="89" name="Rectangle: Rounded Corners 88">
              <a:extLst>
                <a:ext uri="{FF2B5EF4-FFF2-40B4-BE49-F238E27FC236}">
                  <a16:creationId xmlns:a16="http://schemas.microsoft.com/office/drawing/2014/main" id="{EE6A025E-AC1B-F1F9-C954-6587CCF822CF}"/>
                </a:ext>
              </a:extLst>
            </p:cNvPr>
            <p:cNvSpPr/>
            <p:nvPr/>
          </p:nvSpPr>
          <p:spPr>
            <a:xfrm>
              <a:off x="5321449" y="2517055"/>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sp>
          <p:nvSpPr>
            <p:cNvPr id="94" name="Rectangle: Rounded Corners 93">
              <a:extLst>
                <a:ext uri="{FF2B5EF4-FFF2-40B4-BE49-F238E27FC236}">
                  <a16:creationId xmlns:a16="http://schemas.microsoft.com/office/drawing/2014/main" id="{6DC8C21C-2B2D-E60B-1DE8-5C873A897E6B}"/>
                </a:ext>
              </a:extLst>
            </p:cNvPr>
            <p:cNvSpPr/>
            <p:nvPr/>
          </p:nvSpPr>
          <p:spPr>
            <a:xfrm>
              <a:off x="2296161" y="1370588"/>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pic>
          <p:nvPicPr>
            <p:cNvPr id="17" name="Picture 16" descr="The image depicts a black, stylized, looped, and curved arrow symbol.&#10;&#10;AI-generated content may be incorrect.">
              <a:extLst>
                <a:ext uri="{FF2B5EF4-FFF2-40B4-BE49-F238E27FC236}">
                  <a16:creationId xmlns:a16="http://schemas.microsoft.com/office/drawing/2014/main" id="{6FFDDF2B-F4CD-F539-7E4C-721A6FD8725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229570" y="306308"/>
              <a:ext cx="457200" cy="457200"/>
            </a:xfrm>
            <a:prstGeom prst="rect">
              <a:avLst/>
            </a:prstGeom>
          </p:spPr>
        </p:pic>
        <p:pic>
          <p:nvPicPr>
            <p:cNvPr id="19" name="Picture 18" descr="Claude&#10;&#10;AI-generated content may be incorrect.">
              <a:extLst>
                <a:ext uri="{FF2B5EF4-FFF2-40B4-BE49-F238E27FC236}">
                  <a16:creationId xmlns:a16="http://schemas.microsoft.com/office/drawing/2014/main" id="{C328DD69-7F1D-9A61-89E6-C760FA59DB70}"/>
                </a:ext>
              </a:extLst>
            </p:cNvPr>
            <p:cNvPicPr>
              <a:picLocks noChangeAspect="1"/>
            </p:cNvPicPr>
            <p:nvPr/>
          </p:nvPicPr>
          <p:blipFill>
            <a:blip r:embed="rId26">
              <a:extLst>
                <a:ext uri="{28A0092B-C50C-407E-A947-70E740481C1C}">
                  <a14:useLocalDpi xmlns:a14="http://schemas.microsoft.com/office/drawing/2010/main" val="0"/>
                </a:ext>
              </a:extLst>
            </a:blip>
            <a:srcRect l="3726" t="38676" r="73900" b="38923"/>
            <a:stretch>
              <a:fillRect/>
            </a:stretch>
          </p:blipFill>
          <p:spPr>
            <a:xfrm>
              <a:off x="1699586" y="306040"/>
              <a:ext cx="457200" cy="457737"/>
            </a:xfrm>
            <a:prstGeom prst="rect">
              <a:avLst/>
            </a:prstGeom>
          </p:spPr>
        </p:pic>
        <p:pic>
          <p:nvPicPr>
            <p:cNvPr id="23" name="Graphic 22">
              <a:extLst>
                <a:ext uri="{FF2B5EF4-FFF2-40B4-BE49-F238E27FC236}">
                  <a16:creationId xmlns:a16="http://schemas.microsoft.com/office/drawing/2014/main" id="{A06C7BBB-D910-15D3-5062-0D3B0229F940}"/>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5569769" y="306308"/>
              <a:ext cx="1026621" cy="457200"/>
            </a:xfrm>
            <a:prstGeom prst="rect">
              <a:avLst/>
            </a:prstGeom>
          </p:spPr>
        </p:pic>
        <p:pic>
          <p:nvPicPr>
            <p:cNvPr id="49" name="Picture 48" descr="iMathEQ - Mathematics Equation Editor">
              <a:extLst>
                <a:ext uri="{FF2B5EF4-FFF2-40B4-BE49-F238E27FC236}">
                  <a16:creationId xmlns:a16="http://schemas.microsoft.com/office/drawing/2014/main" id="{17ED4F00-85B6-9AAB-F2F6-D62C13969048}"/>
                </a:ext>
              </a:extLst>
            </p:cNvPr>
            <p:cNvPicPr>
              <a:picLocks noChangeAspect="1"/>
            </p:cNvPicPr>
            <p:nvPr/>
          </p:nvPicPr>
          <p:blipFill>
            <a:blip r:embed="rId28"/>
            <a:srcRect t="-229" r="80015" b="15762"/>
            <a:stretch>
              <a:fillRect/>
            </a:stretch>
          </p:blipFill>
          <p:spPr>
            <a:xfrm>
              <a:off x="10812345" y="310880"/>
              <a:ext cx="589990" cy="448056"/>
            </a:xfrm>
            <a:prstGeom prst="rect">
              <a:avLst/>
            </a:prstGeom>
            <a:solidFill>
              <a:schemeClr val="tx1"/>
            </a:solidFill>
          </p:spPr>
        </p:pic>
      </p:grpSp>
    </p:spTree>
    <p:extLst>
      <p:ext uri="{BB962C8B-B14F-4D97-AF65-F5344CB8AC3E}">
        <p14:creationId xmlns:p14="http://schemas.microsoft.com/office/powerpoint/2010/main" val="4072391650"/>
      </p:ext>
    </p:extLst>
  </p:cSld>
  <p:clrMapOvr>
    <a:masterClrMapping/>
  </p:clrMapOvr>
  <mc:AlternateContent xmlns:mc="http://schemas.openxmlformats.org/markup-compatibility/2006" xmlns:p14="http://schemas.microsoft.com/office/powerpoint/2010/main">
    <mc:Choice Requires="p14">
      <p:transition spd="med" p14:dur="700" advTm="17000">
        <p:fade/>
      </p:transition>
    </mc:Choice>
    <mc:Fallback xmlns="">
      <p:transition spd="med" advTm="1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3A9C9-D3B3-8780-B1E3-0B4D22DAD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5B60FA-8209-DC31-510E-F4C4B4A2ED8D}"/>
              </a:ext>
            </a:extLst>
          </p:cNvPr>
          <p:cNvSpPr>
            <a:spLocks noGrp="1"/>
          </p:cNvSpPr>
          <p:nvPr>
            <p:ph type="title"/>
          </p:nvPr>
        </p:nvSpPr>
        <p:spPr/>
        <p:txBody>
          <a:bodyPr anchor="ctr" anchorCtr="0">
            <a:normAutofit fontScale="90000"/>
          </a:bodyPr>
          <a:lstStyle/>
          <a:p>
            <a:r>
              <a:rPr lang="en-US" sz="6000" b="1" dirty="0">
                <a:solidFill>
                  <a:srgbClr val="A9D5ED"/>
                </a:solidFill>
                <a:cs typeface="Segoe UI"/>
              </a:rPr>
              <a:t>Paste math from web and other apps</a:t>
            </a:r>
            <a:br>
              <a:rPr lang="en-US" sz="5300" dirty="0"/>
            </a:br>
            <a:br>
              <a:rPr lang="en-US" sz="5300" dirty="0"/>
            </a:br>
            <a:r>
              <a:rPr lang="en-US" sz="4000" dirty="0">
                <a:solidFill>
                  <a:schemeClr val="tx1"/>
                </a:solidFill>
                <a:cs typeface="Segoe UI"/>
              </a:rPr>
              <a:t>Word, Excel, PowerPoint for Windows and Mac</a:t>
            </a:r>
          </a:p>
        </p:txBody>
      </p:sp>
    </p:spTree>
    <p:extLst>
      <p:ext uri="{BB962C8B-B14F-4D97-AF65-F5344CB8AC3E}">
        <p14:creationId xmlns:p14="http://schemas.microsoft.com/office/powerpoint/2010/main" val="145590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AA83A-34A1-C7E7-B786-8EF56E3A9C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32A91D-FFC3-4051-66AA-D4F678EBC99F}"/>
              </a:ext>
            </a:extLst>
          </p:cNvPr>
          <p:cNvSpPr>
            <a:spLocks noGrp="1"/>
          </p:cNvSpPr>
          <p:nvPr>
            <p:ph type="title"/>
          </p:nvPr>
        </p:nvSpPr>
        <p:spPr>
          <a:xfrm>
            <a:off x="838200" y="-1507218"/>
            <a:ext cx="10515600" cy="1325563"/>
          </a:xfrm>
        </p:spPr>
        <p:txBody>
          <a:bodyPr>
            <a:normAutofit/>
          </a:bodyPr>
          <a:lstStyle/>
          <a:p>
            <a:r>
              <a:rPr lang="en-US"/>
              <a:t>Copy math from Copilot Pane, paste into Word for Windows</a:t>
            </a:r>
          </a:p>
        </p:txBody>
      </p:sp>
      <p:pic>
        <p:nvPicPr>
          <p:cNvPr id="3" name="WordWin32.Copilot.GPT.Short" descr="Copy math from Copilot Pane, paste into Word for Windows">
            <a:hlinkClick r:id="" action="ppaction://media"/>
            <a:extLst>
              <a:ext uri="{FF2B5EF4-FFF2-40B4-BE49-F238E27FC236}">
                <a16:creationId xmlns:a16="http://schemas.microsoft.com/office/drawing/2014/main" id="{249E5ECE-695B-151B-6A0E-FC3AD62E75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3855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5BF0C-5A82-5990-5C6F-9240FFE66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406195-15D8-05E5-17CD-D9CC7F12C788}"/>
              </a:ext>
            </a:extLst>
          </p:cNvPr>
          <p:cNvSpPr>
            <a:spLocks noGrp="1"/>
          </p:cNvSpPr>
          <p:nvPr>
            <p:ph type="title"/>
          </p:nvPr>
        </p:nvSpPr>
        <p:spPr>
          <a:xfrm>
            <a:off x="838200" y="-1507218"/>
            <a:ext cx="10515600" cy="1325563"/>
          </a:xfrm>
        </p:spPr>
        <p:txBody>
          <a:bodyPr/>
          <a:lstStyle/>
          <a:p>
            <a:r>
              <a:rPr lang="en-US"/>
              <a:t>Copy math from ChatGPT in Edge; Paste into PowerPoint for Mac</a:t>
            </a:r>
          </a:p>
        </p:txBody>
      </p:sp>
      <p:pic>
        <p:nvPicPr>
          <p:cNvPr id="3" name="PowerPointMac.ChatGPT.Edge.mov" descr="Copy math from ChatGPT in Edge; Paste into PowerPoint for Mac">
            <a:hlinkClick r:id="" action="ppaction://media"/>
            <a:extLst>
              <a:ext uri="{FF2B5EF4-FFF2-40B4-BE49-F238E27FC236}">
                <a16:creationId xmlns:a16="http://schemas.microsoft.com/office/drawing/2014/main" id="{90363409-987B-1741-1E88-8DFF0B4242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0"/>
            <a:ext cx="10972800" cy="6858000"/>
          </a:xfrm>
          <a:prstGeom prst="rect">
            <a:avLst/>
          </a:prstGeom>
        </p:spPr>
      </p:pic>
    </p:spTree>
    <p:extLst>
      <p:ext uri="{BB962C8B-B14F-4D97-AF65-F5344CB8AC3E}">
        <p14:creationId xmlns:p14="http://schemas.microsoft.com/office/powerpoint/2010/main" val="178615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4B0D9-1B30-0FC9-5DEC-7B6B39AF0D27}"/>
              </a:ext>
            </a:extLst>
          </p:cNvPr>
          <p:cNvSpPr>
            <a:spLocks noGrp="1"/>
          </p:cNvSpPr>
          <p:nvPr>
            <p:ph type="title"/>
          </p:nvPr>
        </p:nvSpPr>
        <p:spPr>
          <a:xfrm>
            <a:off x="838200" y="-1507218"/>
            <a:ext cx="10515600" cy="1325563"/>
          </a:xfrm>
        </p:spPr>
        <p:txBody>
          <a:bodyPr/>
          <a:lstStyle/>
          <a:p>
            <a:r>
              <a:rPr lang="en-US"/>
              <a:t>Copy math from Wikipedia in Firefox, Paste into OneNote for Windows</a:t>
            </a:r>
          </a:p>
        </p:txBody>
      </p:sp>
      <p:pic>
        <p:nvPicPr>
          <p:cNvPr id="3" name="OneNoteWin32.Wikipedia.Firefox" descr="Copy math from Wikipedia in Firefox, Paste into OneNote for Windows">
            <a:hlinkClick r:id="" action="ppaction://media"/>
            <a:extLst>
              <a:ext uri="{FF2B5EF4-FFF2-40B4-BE49-F238E27FC236}">
                <a16:creationId xmlns:a16="http://schemas.microsoft.com/office/drawing/2014/main" id="{1EF2629E-FB4B-55C5-5944-F896CD5C97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7325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29D7F-3524-44CF-D65A-ACD5510F3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D2A1FB-B15D-89A5-EA64-880B2CBC730B}"/>
              </a:ext>
            </a:extLst>
          </p:cNvPr>
          <p:cNvSpPr>
            <a:spLocks noGrp="1"/>
          </p:cNvSpPr>
          <p:nvPr>
            <p:ph type="title"/>
          </p:nvPr>
        </p:nvSpPr>
        <p:spPr>
          <a:xfrm>
            <a:off x="838200" y="-1507218"/>
            <a:ext cx="10515600" cy="1325563"/>
          </a:xfrm>
        </p:spPr>
        <p:txBody>
          <a:bodyPr/>
          <a:lstStyle/>
          <a:p>
            <a:r>
              <a:rPr lang="en-US">
                <a:latin typeface="Atkinson Hyperlegible"/>
              </a:rPr>
              <a:t>Copy math from Thorium </a:t>
            </a:r>
            <a:r>
              <a:rPr lang="en-US" err="1">
                <a:latin typeface="Atkinson Hyperlegible"/>
              </a:rPr>
              <a:t>ePub</a:t>
            </a:r>
            <a:r>
              <a:rPr lang="en-US">
                <a:latin typeface="Atkinson Hyperlegible"/>
              </a:rPr>
              <a:t> reader into Word for Windows</a:t>
            </a:r>
          </a:p>
        </p:txBody>
      </p:sp>
      <p:pic>
        <p:nvPicPr>
          <p:cNvPr id="4" name="WordWin32.ThoriumEPub" descr="Copy math from Thorium ePub reader into Word for Windows">
            <a:hlinkClick r:id="" action="ppaction://media"/>
            <a:extLst>
              <a:ext uri="{FF2B5EF4-FFF2-40B4-BE49-F238E27FC236}">
                <a16:creationId xmlns:a16="http://schemas.microsoft.com/office/drawing/2014/main" id="{D9276A2D-F744-CBD9-8DC3-E0DCB95B28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76" y="2876"/>
            <a:ext cx="12212128" cy="6859437"/>
          </a:xfrm>
          <a:prstGeom prst="rect">
            <a:avLst/>
          </a:prstGeom>
        </p:spPr>
      </p:pic>
    </p:spTree>
    <p:extLst>
      <p:ext uri="{BB962C8B-B14F-4D97-AF65-F5344CB8AC3E}">
        <p14:creationId xmlns:p14="http://schemas.microsoft.com/office/powerpoint/2010/main" val="30258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EA5EE-ABFF-9D0B-32BE-06B5E7383F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7B70B-B45C-75BD-5A9A-D76D3FAC13AB}"/>
              </a:ext>
            </a:extLst>
          </p:cNvPr>
          <p:cNvSpPr>
            <a:spLocks noGrp="1"/>
          </p:cNvSpPr>
          <p:nvPr>
            <p:ph type="title"/>
          </p:nvPr>
        </p:nvSpPr>
        <p:spPr>
          <a:xfrm>
            <a:off x="838200" y="-1507218"/>
            <a:ext cx="10515600" cy="1325563"/>
          </a:xfrm>
        </p:spPr>
        <p:txBody>
          <a:bodyPr>
            <a:normAutofit fontScale="90000"/>
          </a:bodyPr>
          <a:lstStyle/>
          <a:p>
            <a:r>
              <a:rPr lang="en-US"/>
              <a:t>Copy math from Math Stack Exchange, one at a time using </a:t>
            </a:r>
            <a:r>
              <a:rPr lang="en-US" err="1"/>
              <a:t>MathJax</a:t>
            </a:r>
            <a:r>
              <a:rPr lang="en-US"/>
              <a:t> MathML window, paste into Word for Windows</a:t>
            </a:r>
          </a:p>
        </p:txBody>
      </p:sp>
      <p:pic>
        <p:nvPicPr>
          <p:cNvPr id="3" name="WordWin32.MathStackExchange.Chrome.PasteMathML" descr="Copy math from Math Stack Exchange, one at a time using MathJax MathML window, paste into Word for Windows">
            <a:hlinkClick r:id="" action="ppaction://media"/>
            <a:extLst>
              <a:ext uri="{FF2B5EF4-FFF2-40B4-BE49-F238E27FC236}">
                <a16:creationId xmlns:a16="http://schemas.microsoft.com/office/drawing/2014/main" id="{F12910AC-B1A4-B0FF-DABF-98E419FCFD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1288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A8345-4380-4144-32C3-26BAAAE12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5DC127-0B82-F6FF-AFB9-F3E53B831DFD}"/>
              </a:ext>
            </a:extLst>
          </p:cNvPr>
          <p:cNvSpPr>
            <a:spLocks noGrp="1"/>
          </p:cNvSpPr>
          <p:nvPr>
            <p:ph type="title" idx="4294967295"/>
          </p:nvPr>
        </p:nvSpPr>
        <p:spPr>
          <a:xfrm>
            <a:off x="838200" y="-1325563"/>
            <a:ext cx="10515600" cy="1325563"/>
          </a:xfrm>
        </p:spPr>
        <p:txBody>
          <a:bodyPr vert="horz" wrap="square" lIns="91440" tIns="45720" rIns="91440" bIns="45720" numCol="1" rtlCol="0" anchor="b" anchorCtr="0" compatLnSpc="1">
            <a:prstTxWarp prst="textNoShape">
              <a:avLst/>
            </a:prstTxWarp>
            <a:normAutofit/>
          </a:bodyPr>
          <a:lstStyle/>
          <a:p>
            <a:r>
              <a:rPr lang="en-US"/>
              <a:t>Copy MathML in HTML in Edge to PowerPoint on iOS</a:t>
            </a:r>
          </a:p>
        </p:txBody>
      </p:sp>
      <p:pic>
        <p:nvPicPr>
          <p:cNvPr id="5" name="PowerPointiOS.MathMLInHTML" descr="On iOS, copy MathML in HTML in Edge to PowerPoint">
            <a:hlinkClick r:id="" action="ppaction://media"/>
            <a:extLst>
              <a:ext uri="{FF2B5EF4-FFF2-40B4-BE49-F238E27FC236}">
                <a16:creationId xmlns:a16="http://schemas.microsoft.com/office/drawing/2014/main" id="{994A9B91-B763-52A3-4A8E-1FC3504216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800" y="0"/>
            <a:ext cx="3200400" cy="6858000"/>
          </a:xfrm>
          <a:prstGeom prst="rect">
            <a:avLst/>
          </a:prstGeom>
        </p:spPr>
      </p:pic>
    </p:spTree>
    <p:extLst>
      <p:ext uri="{BB962C8B-B14F-4D97-AF65-F5344CB8AC3E}">
        <p14:creationId xmlns:p14="http://schemas.microsoft.com/office/powerpoint/2010/main" val="304532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5ADF2-4D42-7404-8350-7102293D23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23DCE0-229A-B9B9-2D40-931BE3CA7B55}"/>
              </a:ext>
            </a:extLst>
          </p:cNvPr>
          <p:cNvSpPr>
            <a:spLocks noGrp="1"/>
          </p:cNvSpPr>
          <p:nvPr>
            <p:ph type="title" idx="4294967295"/>
          </p:nvPr>
        </p:nvSpPr>
        <p:spPr>
          <a:xfrm>
            <a:off x="838200" y="-1325563"/>
            <a:ext cx="10515600" cy="1325563"/>
          </a:xfrm>
        </p:spPr>
        <p:txBody>
          <a:bodyPr vert="horz" wrap="square" lIns="91440" tIns="45720" rIns="91440" bIns="45720" numCol="1" rtlCol="0" anchor="b" anchorCtr="0" compatLnSpc="1">
            <a:prstTxWarp prst="textNoShape">
              <a:avLst/>
            </a:prstTxWarp>
            <a:normAutofit/>
          </a:bodyPr>
          <a:lstStyle/>
          <a:p>
            <a:r>
              <a:rPr lang="en-US" err="1"/>
              <a:t>xFormula</a:t>
            </a:r>
            <a:r>
              <a:rPr lang="en-US"/>
              <a:t> keyboard in PowerPoint for iOS</a:t>
            </a:r>
          </a:p>
        </p:txBody>
      </p:sp>
      <p:pic>
        <p:nvPicPr>
          <p:cNvPr id="2" name="xFormula" descr="xFormula keyboard in PowerPoint for iOS">
            <a:hlinkClick r:id="" action="ppaction://media"/>
            <a:extLst>
              <a:ext uri="{FF2B5EF4-FFF2-40B4-BE49-F238E27FC236}">
                <a16:creationId xmlns:a16="http://schemas.microsoft.com/office/drawing/2014/main" id="{F0C822EA-AE4A-79D8-DFF8-B461B5BEF2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800" y="0"/>
            <a:ext cx="3200400" cy="6858000"/>
          </a:xfrm>
          <a:prstGeom prst="rect">
            <a:avLst/>
          </a:prstGeom>
        </p:spPr>
      </p:pic>
    </p:spTree>
    <p:extLst>
      <p:ext uri="{BB962C8B-B14F-4D97-AF65-F5344CB8AC3E}">
        <p14:creationId xmlns:p14="http://schemas.microsoft.com/office/powerpoint/2010/main" val="15855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C1B91-3700-59C9-6815-AA8A59AAE0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B9E6A6-8B42-E08B-92EB-B122594F8F49}"/>
              </a:ext>
            </a:extLst>
          </p:cNvPr>
          <p:cNvSpPr>
            <a:spLocks noGrp="1"/>
          </p:cNvSpPr>
          <p:nvPr>
            <p:ph type="title"/>
          </p:nvPr>
        </p:nvSpPr>
        <p:spPr>
          <a:xfrm>
            <a:off x="585215" y="2714595"/>
            <a:ext cx="11013513" cy="1434137"/>
          </a:xfrm>
        </p:spPr>
        <p:txBody>
          <a:bodyPr anchor="ctr" anchorCtr="0">
            <a:normAutofit fontScale="90000"/>
          </a:bodyPr>
          <a:lstStyle/>
          <a:p>
            <a:r>
              <a:rPr lang="en-US" sz="7200">
                <a:solidFill>
                  <a:schemeClr val="tx1"/>
                </a:solidFill>
              </a:rPr>
              <a:t>Improved accessibility of reading and editing math in Microsoft 365</a:t>
            </a:r>
            <a:br>
              <a:rPr lang="en-US" sz="7200">
                <a:solidFill>
                  <a:schemeClr val="tx1"/>
                </a:solidFill>
              </a:rPr>
            </a:br>
            <a:endParaRPr lang="en-US" sz="4000">
              <a:solidFill>
                <a:schemeClr val="tx1"/>
              </a:solidFill>
            </a:endParaRPr>
          </a:p>
        </p:txBody>
      </p:sp>
    </p:spTree>
    <p:extLst>
      <p:ext uri="{BB962C8B-B14F-4D97-AF65-F5344CB8AC3E}">
        <p14:creationId xmlns:p14="http://schemas.microsoft.com/office/powerpoint/2010/main" val="344569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AC6DB-0B19-2D42-9BC3-9796E4F859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AFC50D-3509-902C-FCBF-2C50AA73B696}"/>
              </a:ext>
            </a:extLst>
          </p:cNvPr>
          <p:cNvSpPr>
            <a:spLocks noGrp="1"/>
          </p:cNvSpPr>
          <p:nvPr>
            <p:ph type="title"/>
          </p:nvPr>
        </p:nvSpPr>
        <p:spPr>
          <a:xfrm>
            <a:off x="506557" y="363897"/>
            <a:ext cx="11067726" cy="1667380"/>
          </a:xfrm>
        </p:spPr>
        <p:txBody>
          <a:bodyPr/>
          <a:lstStyle/>
          <a:p>
            <a:r>
              <a:rPr lang="en-US" sz="6000" b="1" dirty="0">
                <a:solidFill>
                  <a:srgbClr val="A9D5ED"/>
                </a:solidFill>
                <a:cs typeface="Segoe UI"/>
              </a:rPr>
              <a:t>Impact: accessible math in Microsoft 365 from MathML</a:t>
            </a:r>
          </a:p>
        </p:txBody>
      </p:sp>
      <p:sp>
        <p:nvSpPr>
          <p:cNvPr id="4" name="TextBox 3">
            <a:extLst>
              <a:ext uri="{FF2B5EF4-FFF2-40B4-BE49-F238E27FC236}">
                <a16:creationId xmlns:a16="http://schemas.microsoft.com/office/drawing/2014/main" id="{FFD6F26B-AC63-37E3-9981-E93B304E91F6}"/>
              </a:ext>
            </a:extLst>
          </p:cNvPr>
          <p:cNvSpPr txBox="1"/>
          <p:nvPr/>
        </p:nvSpPr>
        <p:spPr>
          <a:xfrm>
            <a:off x="1421491" y="2927229"/>
            <a:ext cx="3760966" cy="2523768"/>
          </a:xfrm>
          <a:prstGeom prst="rect">
            <a:avLst/>
          </a:prstGeom>
          <a:noFill/>
        </p:spPr>
        <p:txBody>
          <a:bodyPr wrap="none" rtlCol="0">
            <a:spAutoFit/>
          </a:bodyPr>
          <a:lstStyle/>
          <a:p>
            <a:pPr algn="ctr"/>
            <a:r>
              <a:rPr lang="en-US" sz="13000"/>
              <a:t>3.5M</a:t>
            </a:r>
          </a:p>
          <a:p>
            <a:pPr algn="ctr"/>
            <a:r>
              <a:rPr lang="en-US" sz="2800"/>
              <a:t>users/month</a:t>
            </a:r>
          </a:p>
        </p:txBody>
      </p:sp>
      <p:sp>
        <p:nvSpPr>
          <p:cNvPr id="5" name="TextBox 4">
            <a:extLst>
              <a:ext uri="{FF2B5EF4-FFF2-40B4-BE49-F238E27FC236}">
                <a16:creationId xmlns:a16="http://schemas.microsoft.com/office/drawing/2014/main" id="{015716EF-4B5E-1EE8-2196-F889D320C102}"/>
              </a:ext>
            </a:extLst>
          </p:cNvPr>
          <p:cNvSpPr txBox="1"/>
          <p:nvPr/>
        </p:nvSpPr>
        <p:spPr>
          <a:xfrm>
            <a:off x="6180423" y="2927229"/>
            <a:ext cx="4176143" cy="2523768"/>
          </a:xfrm>
          <a:prstGeom prst="rect">
            <a:avLst/>
          </a:prstGeom>
          <a:noFill/>
        </p:spPr>
        <p:txBody>
          <a:bodyPr wrap="none" rtlCol="0">
            <a:spAutoFit/>
          </a:bodyPr>
          <a:lstStyle/>
          <a:p>
            <a:pPr algn="ctr"/>
            <a:r>
              <a:rPr lang="en-US" sz="13000"/>
              <a:t>117M</a:t>
            </a:r>
          </a:p>
          <a:p>
            <a:pPr algn="ctr"/>
            <a:r>
              <a:rPr lang="en-US" sz="2800"/>
              <a:t>equations/month</a:t>
            </a:r>
          </a:p>
        </p:txBody>
      </p:sp>
    </p:spTree>
    <p:extLst>
      <p:ext uri="{BB962C8B-B14F-4D97-AF65-F5344CB8AC3E}">
        <p14:creationId xmlns:p14="http://schemas.microsoft.com/office/powerpoint/2010/main" val="165280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EAE71-3232-2109-C261-FEFCE5F5D7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071D3B-5F2E-F1EA-C0AC-059EDF45ECD3}"/>
              </a:ext>
            </a:extLst>
          </p:cNvPr>
          <p:cNvSpPr>
            <a:spLocks noGrp="1"/>
          </p:cNvSpPr>
          <p:nvPr>
            <p:ph type="title"/>
          </p:nvPr>
        </p:nvSpPr>
        <p:spPr/>
        <p:txBody>
          <a:bodyPr anchor="ctr" anchorCtr="0">
            <a:normAutofit fontScale="90000"/>
          </a:bodyPr>
          <a:lstStyle/>
          <a:p>
            <a:r>
              <a:rPr lang="en-US" sz="6000" b="1" dirty="0">
                <a:solidFill>
                  <a:srgbClr val="A9D5ED"/>
                </a:solidFill>
                <a:cs typeface="Segoe UI"/>
              </a:rPr>
              <a:t>Copy math and paste in other apps</a:t>
            </a:r>
            <a:br>
              <a:rPr lang="en-US" sz="5300" dirty="0"/>
            </a:br>
            <a:br>
              <a:rPr lang="en-US" sz="5300" dirty="0"/>
            </a:br>
            <a:r>
              <a:rPr lang="en-US" sz="4000" dirty="0">
                <a:solidFill>
                  <a:schemeClr val="tx1"/>
                </a:solidFill>
                <a:cs typeface="Segoe UI"/>
              </a:rPr>
              <a:t>Word, Excel, PowerPoint for Windows and Mac</a:t>
            </a:r>
          </a:p>
        </p:txBody>
      </p:sp>
    </p:spTree>
    <p:extLst>
      <p:ext uri="{BB962C8B-B14F-4D97-AF65-F5344CB8AC3E}">
        <p14:creationId xmlns:p14="http://schemas.microsoft.com/office/powerpoint/2010/main" val="255415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CB049D-2362-AEEE-621E-441A9E1D215A}"/>
              </a:ext>
            </a:extLst>
          </p:cNvPr>
          <p:cNvSpPr>
            <a:spLocks noGrp="1"/>
          </p:cNvSpPr>
          <p:nvPr>
            <p:ph type="title" idx="4294967295"/>
          </p:nvPr>
        </p:nvSpPr>
        <p:spPr>
          <a:xfrm>
            <a:off x="0" y="-1325563"/>
            <a:ext cx="10515600" cy="1325563"/>
          </a:xfrm>
        </p:spPr>
        <p:txBody>
          <a:bodyPr vert="horz" wrap="square" lIns="91440" tIns="45720" rIns="91440" bIns="45720" numCol="1" rtlCol="0" anchor="b" anchorCtr="0" compatLnSpc="1">
            <a:prstTxWarp prst="textNoShape">
              <a:avLst/>
            </a:prstTxWarp>
            <a:normAutofit/>
          </a:bodyPr>
          <a:lstStyle/>
          <a:p>
            <a:r>
              <a:rPr lang="en-US"/>
              <a:t>Copy as MathML in PowerPoint and Paste into HTML source of web page</a:t>
            </a:r>
          </a:p>
        </p:txBody>
      </p:sp>
      <p:pic>
        <p:nvPicPr>
          <p:cNvPr id="2" name="PowerPointWin32.CopyMathMLToHTMLSource" descr="Copy as MathML in PowerPoint and Paste into HTML source of web page">
            <a:hlinkClick r:id="" action="ppaction://media"/>
            <a:extLst>
              <a:ext uri="{FF2B5EF4-FFF2-40B4-BE49-F238E27FC236}">
                <a16:creationId xmlns:a16="http://schemas.microsoft.com/office/drawing/2014/main" id="{470F509F-047B-E7C5-46AD-D19FBF9D16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2075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16924-21FC-AD74-02B8-F16EDCE2FC3A}"/>
              </a:ext>
            </a:extLst>
          </p:cNvPr>
          <p:cNvSpPr>
            <a:spLocks noGrp="1"/>
          </p:cNvSpPr>
          <p:nvPr>
            <p:ph type="title" idx="4294967295"/>
          </p:nvPr>
        </p:nvSpPr>
        <p:spPr>
          <a:xfrm>
            <a:off x="0" y="-1325563"/>
            <a:ext cx="10515600" cy="1325563"/>
          </a:xfrm>
        </p:spPr>
        <p:txBody>
          <a:bodyPr vert="horz" wrap="square" lIns="91440" tIns="45720" rIns="91440" bIns="45720" numCol="1" rtlCol="0" anchor="b" anchorCtr="0" compatLnSpc="1">
            <a:prstTxWarp prst="textNoShape">
              <a:avLst/>
            </a:prstTxWarp>
            <a:normAutofit/>
          </a:bodyPr>
          <a:lstStyle/>
          <a:p>
            <a:r>
              <a:rPr lang="en-US"/>
              <a:t>Copy MathML from PowerPoint for Windows to MathType</a:t>
            </a:r>
          </a:p>
        </p:txBody>
      </p:sp>
      <p:pic>
        <p:nvPicPr>
          <p:cNvPr id="4" name="PowerPointWin32.CopyMathML.MathType" descr="Copy Office Math from PowerPoint to MathType using MathML">
            <a:hlinkClick r:id="" action="ppaction://media"/>
            <a:extLst>
              <a:ext uri="{FF2B5EF4-FFF2-40B4-BE49-F238E27FC236}">
                <a16:creationId xmlns:a16="http://schemas.microsoft.com/office/drawing/2014/main" id="{2A67423F-2CEA-95C7-88BC-457B5D2325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0055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BF2E8-6321-00AC-C649-6FFB8D58DB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0DEDCE-6F07-EE96-8D83-E7EC34188124}"/>
              </a:ext>
            </a:extLst>
          </p:cNvPr>
          <p:cNvSpPr>
            <a:spLocks noGrp="1"/>
          </p:cNvSpPr>
          <p:nvPr>
            <p:ph type="title"/>
          </p:nvPr>
        </p:nvSpPr>
        <p:spPr>
          <a:xfrm>
            <a:off x="585216" y="2980408"/>
            <a:ext cx="7063308" cy="553998"/>
          </a:xfrm>
        </p:spPr>
        <p:txBody>
          <a:bodyPr anchor="ctr" anchorCtr="0">
            <a:normAutofit fontScale="90000"/>
          </a:bodyPr>
          <a:lstStyle/>
          <a:p>
            <a:r>
              <a:rPr lang="en-US" sz="6000" b="1" dirty="0">
                <a:solidFill>
                  <a:srgbClr val="A9D5ED"/>
                </a:solidFill>
                <a:cs typeface="Segoe UI"/>
              </a:rPr>
              <a:t>Enter and edit math in LaTeX</a:t>
            </a:r>
            <a:br>
              <a:rPr lang="en-US" sz="6400" dirty="0"/>
            </a:br>
            <a:br>
              <a:rPr lang="en-US" sz="6400" dirty="0"/>
            </a:br>
            <a:r>
              <a:rPr lang="en-US" sz="4000" dirty="0">
                <a:solidFill>
                  <a:schemeClr val="tx1"/>
                </a:solidFill>
                <a:cs typeface="Segoe UI"/>
              </a:rPr>
              <a:t>Word, Excel, PowerPoint for Windows and Mac</a:t>
            </a:r>
          </a:p>
        </p:txBody>
      </p:sp>
    </p:spTree>
    <p:extLst>
      <p:ext uri="{BB962C8B-B14F-4D97-AF65-F5344CB8AC3E}">
        <p14:creationId xmlns:p14="http://schemas.microsoft.com/office/powerpoint/2010/main" val="135319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C6FC9-FEA1-2733-D70A-4BF42FE9BE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D287D36-550B-F078-FC1F-D46E743F49DE}"/>
              </a:ext>
            </a:extLst>
          </p:cNvPr>
          <p:cNvSpPr>
            <a:spLocks noGrp="1"/>
          </p:cNvSpPr>
          <p:nvPr>
            <p:ph type="title"/>
          </p:nvPr>
        </p:nvSpPr>
        <p:spPr>
          <a:xfrm>
            <a:off x="179198" y="-1475151"/>
            <a:ext cx="12012801" cy="1111586"/>
          </a:xfrm>
        </p:spPr>
        <p:txBody>
          <a:bodyPr/>
          <a:lstStyle/>
          <a:p>
            <a:r>
              <a:rPr lang="en-US" dirty="0"/>
              <a:t>LaTeX authors created the accessible math on the web and they can accessible math in Microsoft 365 as well</a:t>
            </a:r>
          </a:p>
        </p:txBody>
      </p:sp>
      <p:grpSp>
        <p:nvGrpSpPr>
          <p:cNvPr id="177" name="Group 176" descr="Microsoft 365 makes native math accessible using MathML">
            <a:extLst>
              <a:ext uri="{FF2B5EF4-FFF2-40B4-BE49-F238E27FC236}">
                <a16:creationId xmlns:a16="http://schemas.microsoft.com/office/drawing/2014/main" id="{EDAB15DE-65DC-1E4B-D47C-2BFDFDAD2B54}"/>
              </a:ext>
            </a:extLst>
          </p:cNvPr>
          <p:cNvGrpSpPr/>
          <p:nvPr/>
        </p:nvGrpSpPr>
        <p:grpSpPr>
          <a:xfrm>
            <a:off x="3678827" y="3334980"/>
            <a:ext cx="4671935" cy="3174109"/>
            <a:chOff x="3678827" y="3334980"/>
            <a:chExt cx="4671935" cy="3174109"/>
          </a:xfrm>
        </p:grpSpPr>
        <p:grpSp>
          <p:nvGrpSpPr>
            <p:cNvPr id="176" name="Group 175">
              <a:extLst>
                <a:ext uri="{FF2B5EF4-FFF2-40B4-BE49-F238E27FC236}">
                  <a16:creationId xmlns:a16="http://schemas.microsoft.com/office/drawing/2014/main" id="{6DAE751C-E109-214B-63EC-C3DEB22297F5}"/>
                </a:ext>
              </a:extLst>
            </p:cNvPr>
            <p:cNvGrpSpPr/>
            <p:nvPr/>
          </p:nvGrpSpPr>
          <p:grpSpPr>
            <a:xfrm>
              <a:off x="3678827" y="6051889"/>
              <a:ext cx="4671935" cy="457200"/>
              <a:chOff x="3678827" y="6051889"/>
              <a:chExt cx="4671935" cy="457200"/>
            </a:xfrm>
          </p:grpSpPr>
          <p:pic>
            <p:nvPicPr>
              <p:cNvPr id="5" name="Picture 4" descr="File:Logo NVDA.jpg">
                <a:extLst>
                  <a:ext uri="{FF2B5EF4-FFF2-40B4-BE49-F238E27FC236}">
                    <a16:creationId xmlns:a16="http://schemas.microsoft.com/office/drawing/2014/main" id="{B60FEEAA-2A91-0D9E-2173-FB9BD8D87E30}"/>
                  </a:ext>
                </a:extLst>
              </p:cNvPr>
              <p:cNvPicPr>
                <a:picLocks noChangeAspect="1"/>
              </p:cNvPicPr>
              <p:nvPr/>
            </p:nvPicPr>
            <p:blipFill>
              <a:blip r:embed="rId2"/>
              <a:stretch>
                <a:fillRect/>
              </a:stretch>
            </p:blipFill>
            <p:spPr>
              <a:xfrm>
                <a:off x="6737509" y="6051889"/>
                <a:ext cx="457200" cy="457200"/>
              </a:xfrm>
              <a:prstGeom prst="roundRect">
                <a:avLst/>
              </a:prstGeom>
            </p:spPr>
          </p:pic>
          <p:grpSp>
            <p:nvGrpSpPr>
              <p:cNvPr id="22" name="Group 21">
                <a:extLst>
                  <a:ext uri="{FF2B5EF4-FFF2-40B4-BE49-F238E27FC236}">
                    <a16:creationId xmlns:a16="http://schemas.microsoft.com/office/drawing/2014/main" id="{38A0738B-831B-3847-379F-297BD898F960}"/>
                  </a:ext>
                </a:extLst>
              </p:cNvPr>
              <p:cNvGrpSpPr>
                <a:grpSpLocks noChangeAspect="1"/>
              </p:cNvGrpSpPr>
              <p:nvPr/>
            </p:nvGrpSpPr>
            <p:grpSpPr>
              <a:xfrm>
                <a:off x="5839443" y="6145757"/>
                <a:ext cx="777240" cy="269464"/>
                <a:chOff x="7705288" y="985706"/>
                <a:chExt cx="2093053" cy="725648"/>
              </a:xfrm>
            </p:grpSpPr>
            <p:sp>
              <p:nvSpPr>
                <p:cNvPr id="21" name="Rectangle: Rounded Corners 20">
                  <a:extLst>
                    <a:ext uri="{FF2B5EF4-FFF2-40B4-BE49-F238E27FC236}">
                      <a16:creationId xmlns:a16="http://schemas.microsoft.com/office/drawing/2014/main" id="{71C61D82-F840-51DD-2066-1A99392CA368}"/>
                    </a:ext>
                  </a:extLst>
                </p:cNvPr>
                <p:cNvSpPr/>
                <p:nvPr/>
              </p:nvSpPr>
              <p:spPr>
                <a:xfrm>
                  <a:off x="7705288" y="985706"/>
                  <a:ext cx="2093053" cy="72564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he importance of accessibility in Web Design - Digital Meal 🍓">
                  <a:extLst>
                    <a:ext uri="{FF2B5EF4-FFF2-40B4-BE49-F238E27FC236}">
                      <a16:creationId xmlns:a16="http://schemas.microsoft.com/office/drawing/2014/main" id="{B7FD211B-6AE9-0342-FBF1-D37603D53BCE}"/>
                    </a:ext>
                  </a:extLst>
                </p:cNvPr>
                <p:cNvPicPr>
                  <a:picLocks noChangeAspect="1"/>
                </p:cNvPicPr>
                <p:nvPr/>
              </p:nvPicPr>
              <p:blipFill>
                <a:blip r:embed="rId3"/>
                <a:srcRect l="15326" r="14644" b="44386"/>
                <a:stretch>
                  <a:fillRect/>
                </a:stretch>
              </p:blipFill>
              <p:spPr>
                <a:xfrm>
                  <a:off x="7791274" y="1094939"/>
                  <a:ext cx="1921080" cy="507183"/>
                </a:xfrm>
                <a:prstGeom prst="rect">
                  <a:avLst/>
                </a:prstGeom>
                <a:solidFill>
                  <a:schemeClr val="tx1"/>
                </a:solidFill>
              </p:spPr>
            </p:pic>
          </p:grpSp>
          <p:sp>
            <p:nvSpPr>
              <p:cNvPr id="58" name="TextBox 57">
                <a:extLst>
                  <a:ext uri="{FF2B5EF4-FFF2-40B4-BE49-F238E27FC236}">
                    <a16:creationId xmlns:a16="http://schemas.microsoft.com/office/drawing/2014/main" id="{424EA82D-86A8-A2A4-86BA-D669B2F9DA4A}"/>
                  </a:ext>
                </a:extLst>
              </p:cNvPr>
              <p:cNvSpPr txBox="1"/>
              <p:nvPr/>
            </p:nvSpPr>
            <p:spPr>
              <a:xfrm>
                <a:off x="3678827" y="6051889"/>
                <a:ext cx="2039790" cy="457200"/>
              </a:xfrm>
              <a:prstGeom prst="rect">
                <a:avLst/>
              </a:prstGeom>
              <a:noFill/>
            </p:spPr>
            <p:txBody>
              <a:bodyPr wrap="none" rtlCol="0">
                <a:spAutoFit/>
              </a:bodyPr>
              <a:lstStyle/>
              <a:p>
                <a:r>
                  <a:rPr lang="en-US" sz="2400" dirty="0"/>
                  <a:t>Assistive Tech</a:t>
                </a:r>
              </a:p>
            </p:txBody>
          </p:sp>
          <p:pic>
            <p:nvPicPr>
              <p:cNvPr id="66" name="Picture 65" descr="Mac Speaker Icon">
                <a:extLst>
                  <a:ext uri="{FF2B5EF4-FFF2-40B4-BE49-F238E27FC236}">
                    <a16:creationId xmlns:a16="http://schemas.microsoft.com/office/drawing/2014/main" id="{2E20A225-7A3B-CE80-B86B-3AE4BCBA9412}"/>
                  </a:ext>
                </a:extLst>
              </p:cNvPr>
              <p:cNvPicPr>
                <a:picLocks noChangeAspect="1"/>
              </p:cNvPicPr>
              <p:nvPr/>
            </p:nvPicPr>
            <p:blipFill>
              <a:blip r:embed="rId4"/>
              <a:srcRect l="31953" t="12938" r="31511" b="14606"/>
              <a:stretch>
                <a:fillRect/>
              </a:stretch>
            </p:blipFill>
            <p:spPr>
              <a:xfrm>
                <a:off x="7315535" y="6053810"/>
                <a:ext cx="457200" cy="453358"/>
              </a:xfrm>
              <a:prstGeom prst="rect">
                <a:avLst/>
              </a:prstGeom>
            </p:spPr>
          </p:pic>
          <p:pic>
            <p:nvPicPr>
              <p:cNvPr id="68" name="Picture 67" descr="The image depicts a white, hexagonal shape with a purple circle in the center, symbolizing a chat or message icon.&#10;&#10;AI-generated content may be incorrect.">
                <a:extLst>
                  <a:ext uri="{FF2B5EF4-FFF2-40B4-BE49-F238E27FC236}">
                    <a16:creationId xmlns:a16="http://schemas.microsoft.com/office/drawing/2014/main" id="{5AF2CB0B-BA4D-A36A-DE88-33A052C139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562" y="6051889"/>
                <a:ext cx="457200" cy="457200"/>
              </a:xfrm>
              <a:prstGeom prst="rect">
                <a:avLst/>
              </a:prstGeom>
            </p:spPr>
          </p:pic>
        </p:grpSp>
        <p:grpSp>
          <p:nvGrpSpPr>
            <p:cNvPr id="175" name="Group 174">
              <a:extLst>
                <a:ext uri="{FF2B5EF4-FFF2-40B4-BE49-F238E27FC236}">
                  <a16:creationId xmlns:a16="http://schemas.microsoft.com/office/drawing/2014/main" id="{F2BAA4A5-1BFA-F676-FD13-424F7648E91F}"/>
                </a:ext>
              </a:extLst>
            </p:cNvPr>
            <p:cNvGrpSpPr/>
            <p:nvPr/>
          </p:nvGrpSpPr>
          <p:grpSpPr>
            <a:xfrm>
              <a:off x="3932738" y="3334980"/>
              <a:ext cx="4164969" cy="470536"/>
              <a:chOff x="3932738" y="3334980"/>
              <a:chExt cx="4164969" cy="470536"/>
            </a:xfrm>
          </p:grpSpPr>
          <p:pic>
            <p:nvPicPr>
              <p:cNvPr id="7" name="Graphic 6">
                <a:extLst>
                  <a:ext uri="{FF2B5EF4-FFF2-40B4-BE49-F238E27FC236}">
                    <a16:creationId xmlns:a16="http://schemas.microsoft.com/office/drawing/2014/main" id="{7CB3FB68-07D7-0364-6DEC-33C3D8C55BC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59643" y="3348730"/>
                <a:ext cx="457200" cy="443036"/>
              </a:xfrm>
              <a:prstGeom prst="rect">
                <a:avLst/>
              </a:prstGeom>
            </p:spPr>
          </p:pic>
          <p:pic>
            <p:nvPicPr>
              <p:cNvPr id="12" name="Graphic 11">
                <a:extLst>
                  <a:ext uri="{FF2B5EF4-FFF2-40B4-BE49-F238E27FC236}">
                    <a16:creationId xmlns:a16="http://schemas.microsoft.com/office/drawing/2014/main" id="{841A5A6D-731F-886A-0F5A-FBE6E4C5FED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019211" y="3335116"/>
                <a:ext cx="457200" cy="470264"/>
              </a:xfrm>
              <a:prstGeom prst="rect">
                <a:avLst/>
              </a:prstGeom>
            </p:spPr>
          </p:pic>
          <p:pic>
            <p:nvPicPr>
              <p:cNvPr id="39" name="Picture 38" descr="new file">
                <a:extLst>
                  <a:ext uri="{FF2B5EF4-FFF2-40B4-BE49-F238E27FC236}">
                    <a16:creationId xmlns:a16="http://schemas.microsoft.com/office/drawing/2014/main" id="{3541B808-4670-ADCA-30DF-D34511305697}"/>
                  </a:ext>
                </a:extLst>
              </p:cNvPr>
              <p:cNvPicPr>
                <a:picLocks noChangeAspect="1"/>
              </p:cNvPicPr>
              <p:nvPr/>
            </p:nvPicPr>
            <p:blipFill>
              <a:blip r:embed="rId8"/>
              <a:stretch>
                <a:fillRect/>
              </a:stretch>
            </p:blipFill>
            <p:spPr>
              <a:xfrm>
                <a:off x="7640507" y="3334980"/>
                <a:ext cx="457200" cy="470536"/>
              </a:xfrm>
              <a:prstGeom prst="rect">
                <a:avLst/>
              </a:prstGeom>
            </p:spPr>
          </p:pic>
          <p:pic>
            <p:nvPicPr>
              <p:cNvPr id="41" name="Picture 40" descr="File:Microsoft OneNote Icon (2025 - present).svg">
                <a:extLst>
                  <a:ext uri="{FF2B5EF4-FFF2-40B4-BE49-F238E27FC236}">
                    <a16:creationId xmlns:a16="http://schemas.microsoft.com/office/drawing/2014/main" id="{8050D532-4C93-038D-D65E-34C88A2E0860}"/>
                  </a:ext>
                </a:extLst>
              </p:cNvPr>
              <p:cNvPicPr>
                <a:picLocks noChangeAspect="1"/>
              </p:cNvPicPr>
              <p:nvPr/>
            </p:nvPicPr>
            <p:blipFill>
              <a:blip r:embed="rId9"/>
              <a:stretch>
                <a:fillRect/>
              </a:stretch>
            </p:blipFill>
            <p:spPr>
              <a:xfrm>
                <a:off x="7100075" y="3334980"/>
                <a:ext cx="457200" cy="470536"/>
              </a:xfrm>
              <a:prstGeom prst="rect">
                <a:avLst/>
              </a:prstGeom>
            </p:spPr>
          </p:pic>
          <p:sp>
            <p:nvSpPr>
              <p:cNvPr id="13" name="TextBox 12">
                <a:extLst>
                  <a:ext uri="{FF2B5EF4-FFF2-40B4-BE49-F238E27FC236}">
                    <a16:creationId xmlns:a16="http://schemas.microsoft.com/office/drawing/2014/main" id="{8D58AD95-7173-B57A-6A87-F0E9315F1518}"/>
                  </a:ext>
                </a:extLst>
              </p:cNvPr>
              <p:cNvSpPr txBox="1"/>
              <p:nvPr/>
            </p:nvSpPr>
            <p:spPr>
              <a:xfrm>
                <a:off x="3932738" y="3341648"/>
                <a:ext cx="2003241" cy="457200"/>
              </a:xfrm>
              <a:prstGeom prst="rect">
                <a:avLst/>
              </a:prstGeom>
              <a:noFill/>
            </p:spPr>
            <p:txBody>
              <a:bodyPr wrap="none" rtlCol="0">
                <a:spAutoFit/>
              </a:bodyPr>
              <a:lstStyle/>
              <a:p>
                <a:r>
                  <a:rPr lang="en-US" sz="2400" dirty="0"/>
                  <a:t>Microsoft 365</a:t>
                </a:r>
              </a:p>
            </p:txBody>
          </p:sp>
        </p:grpSp>
        <p:cxnSp>
          <p:nvCxnSpPr>
            <p:cNvPr id="60" name="Straight Arrow Connector 59">
              <a:extLst>
                <a:ext uri="{FF2B5EF4-FFF2-40B4-BE49-F238E27FC236}">
                  <a16:creationId xmlns:a16="http://schemas.microsoft.com/office/drawing/2014/main" id="{57053BE3-DBB5-B559-4B9F-7F6660DD6229}"/>
                </a:ext>
              </a:extLst>
            </p:cNvPr>
            <p:cNvCxnSpPr>
              <a:cxnSpLocks/>
            </p:cNvCxnSpPr>
            <p:nvPr/>
          </p:nvCxnSpPr>
          <p:spPr>
            <a:xfrm>
              <a:off x="6831199" y="4036273"/>
              <a:ext cx="22634" cy="1746997"/>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1" name="Rectangle: Rounded Corners 90">
              <a:extLst>
                <a:ext uri="{FF2B5EF4-FFF2-40B4-BE49-F238E27FC236}">
                  <a16:creationId xmlns:a16="http://schemas.microsoft.com/office/drawing/2014/main" id="{FF5B9130-FD84-B878-310B-F84A12B425E3}"/>
                </a:ext>
              </a:extLst>
            </p:cNvPr>
            <p:cNvSpPr/>
            <p:nvPr/>
          </p:nvSpPr>
          <p:spPr>
            <a:xfrm>
              <a:off x="6307824" y="5037192"/>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grpSp>
      <p:grpSp>
        <p:nvGrpSpPr>
          <p:cNvPr id="30" name="Group 29" descr="It's easy to bring accessible math into Microsoft 365 using MathML">
            <a:extLst>
              <a:ext uri="{FF2B5EF4-FFF2-40B4-BE49-F238E27FC236}">
                <a16:creationId xmlns:a16="http://schemas.microsoft.com/office/drawing/2014/main" id="{8DC99D8A-E6FA-4763-2927-97C9B4465238}"/>
              </a:ext>
            </a:extLst>
          </p:cNvPr>
          <p:cNvGrpSpPr/>
          <p:nvPr/>
        </p:nvGrpSpPr>
        <p:grpSpPr>
          <a:xfrm>
            <a:off x="172393" y="220938"/>
            <a:ext cx="11748987" cy="5565713"/>
            <a:chOff x="172393" y="220938"/>
            <a:chExt cx="11748987" cy="5565713"/>
          </a:xfrm>
        </p:grpSpPr>
        <p:cxnSp>
          <p:nvCxnSpPr>
            <p:cNvPr id="42" name="Straight Arrow Connector 41">
              <a:extLst>
                <a:ext uri="{FF2B5EF4-FFF2-40B4-BE49-F238E27FC236}">
                  <a16:creationId xmlns:a16="http://schemas.microsoft.com/office/drawing/2014/main" id="{143D9A94-352A-A250-A063-C4B678B4106C}"/>
                </a:ext>
              </a:extLst>
            </p:cNvPr>
            <p:cNvCxnSpPr>
              <a:cxnSpLocks/>
            </p:cNvCxnSpPr>
            <p:nvPr/>
          </p:nvCxnSpPr>
          <p:spPr>
            <a:xfrm>
              <a:off x="3516759" y="2368969"/>
              <a:ext cx="0" cy="3417682"/>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2" name="Rectangle: Rounded Corners 91">
              <a:extLst>
                <a:ext uri="{FF2B5EF4-FFF2-40B4-BE49-F238E27FC236}">
                  <a16:creationId xmlns:a16="http://schemas.microsoft.com/office/drawing/2014/main" id="{446282AE-2689-78AE-EBFF-9A2DCB1E3452}"/>
                </a:ext>
              </a:extLst>
            </p:cNvPr>
            <p:cNvSpPr/>
            <p:nvPr/>
          </p:nvSpPr>
          <p:spPr>
            <a:xfrm>
              <a:off x="2906460" y="4993908"/>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cxnSp>
          <p:nvCxnSpPr>
            <p:cNvPr id="155" name="Straight Arrow Connector 154">
              <a:extLst>
                <a:ext uri="{FF2B5EF4-FFF2-40B4-BE49-F238E27FC236}">
                  <a16:creationId xmlns:a16="http://schemas.microsoft.com/office/drawing/2014/main" id="{AC2B5546-3736-A24E-D5AB-00B1796F3EB5}"/>
                </a:ext>
              </a:extLst>
            </p:cNvPr>
            <p:cNvCxnSpPr>
              <a:cxnSpLocks/>
            </p:cNvCxnSpPr>
            <p:nvPr/>
          </p:nvCxnSpPr>
          <p:spPr>
            <a:xfrm>
              <a:off x="5495027" y="940872"/>
              <a:ext cx="0" cy="688130"/>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8" name="Picture 7" descr="See the source image">
              <a:extLst>
                <a:ext uri="{FF2B5EF4-FFF2-40B4-BE49-F238E27FC236}">
                  <a16:creationId xmlns:a16="http://schemas.microsoft.com/office/drawing/2014/main" id="{F77533E1-9589-D664-FE98-4D83892D8EC0}"/>
                </a:ext>
              </a:extLst>
            </p:cNvPr>
            <p:cNvPicPr>
              <a:picLocks noChangeAspect="1"/>
            </p:cNvPicPr>
            <p:nvPr/>
          </p:nvPicPr>
          <p:blipFill>
            <a:blip r:embed="rId10"/>
            <a:stretch>
              <a:fillRect/>
            </a:stretch>
          </p:blipFill>
          <p:spPr>
            <a:xfrm>
              <a:off x="4516669" y="1790805"/>
              <a:ext cx="457200" cy="481782"/>
            </a:xfrm>
            <a:prstGeom prst="rect">
              <a:avLst/>
            </a:prstGeom>
          </p:spPr>
        </p:pic>
        <p:pic>
          <p:nvPicPr>
            <p:cNvPr id="32" name="Picture 31" descr="See the source image">
              <a:extLst>
                <a:ext uri="{FF2B5EF4-FFF2-40B4-BE49-F238E27FC236}">
                  <a16:creationId xmlns:a16="http://schemas.microsoft.com/office/drawing/2014/main" id="{87A71C25-C87E-C166-9C49-3A9C011B2427}"/>
                </a:ext>
              </a:extLst>
            </p:cNvPr>
            <p:cNvPicPr>
              <a:picLocks noChangeAspect="1"/>
            </p:cNvPicPr>
            <p:nvPr/>
          </p:nvPicPr>
          <p:blipFill>
            <a:blip r:embed="rId11"/>
            <a:stretch>
              <a:fillRect/>
            </a:stretch>
          </p:blipFill>
          <p:spPr>
            <a:xfrm>
              <a:off x="5043810" y="1805405"/>
              <a:ext cx="457200" cy="452582"/>
            </a:xfrm>
            <a:prstGeom prst="rect">
              <a:avLst/>
            </a:prstGeom>
          </p:spPr>
        </p:pic>
        <p:pic>
          <p:nvPicPr>
            <p:cNvPr id="35" name="Picture 34" descr="See the source image">
              <a:extLst>
                <a:ext uri="{FF2B5EF4-FFF2-40B4-BE49-F238E27FC236}">
                  <a16:creationId xmlns:a16="http://schemas.microsoft.com/office/drawing/2014/main" id="{10930643-658D-03AE-C478-56B58C77B69A}"/>
                </a:ext>
              </a:extLst>
            </p:cNvPr>
            <p:cNvPicPr>
              <a:picLocks noChangeAspect="1"/>
            </p:cNvPicPr>
            <p:nvPr/>
          </p:nvPicPr>
          <p:blipFill>
            <a:blip r:embed="rId12"/>
            <a:stretch>
              <a:fillRect/>
            </a:stretch>
          </p:blipFill>
          <p:spPr>
            <a:xfrm>
              <a:off x="6098092" y="1798333"/>
              <a:ext cx="457200" cy="466726"/>
            </a:xfrm>
            <a:prstGeom prst="rect">
              <a:avLst/>
            </a:prstGeom>
          </p:spPr>
        </p:pic>
        <p:pic>
          <p:nvPicPr>
            <p:cNvPr id="46" name="Picture 45" descr="File:Mathtype logo.svg">
              <a:extLst>
                <a:ext uri="{FF2B5EF4-FFF2-40B4-BE49-F238E27FC236}">
                  <a16:creationId xmlns:a16="http://schemas.microsoft.com/office/drawing/2014/main" id="{0ECF58A7-F114-D5D9-7D84-9858A90BC00A}"/>
                </a:ext>
              </a:extLst>
            </p:cNvPr>
            <p:cNvPicPr>
              <a:picLocks noChangeAspect="1"/>
            </p:cNvPicPr>
            <p:nvPr/>
          </p:nvPicPr>
          <p:blipFill>
            <a:blip r:embed="rId13"/>
            <a:srcRect l="84255"/>
            <a:stretch>
              <a:fillRect/>
            </a:stretch>
          </p:blipFill>
          <p:spPr>
            <a:xfrm>
              <a:off x="9191196" y="220938"/>
              <a:ext cx="548640" cy="627940"/>
            </a:xfrm>
            <a:prstGeom prst="rect">
              <a:avLst/>
            </a:prstGeom>
          </p:spPr>
        </p:pic>
        <p:pic>
          <p:nvPicPr>
            <p:cNvPr id="4" name="Picture 3" descr="File:Wikipedia logo (svg).svg">
              <a:extLst>
                <a:ext uri="{FF2B5EF4-FFF2-40B4-BE49-F238E27FC236}">
                  <a16:creationId xmlns:a16="http://schemas.microsoft.com/office/drawing/2014/main" id="{1E8F6541-ABF3-E738-376B-C02831DCA689}"/>
                </a:ext>
              </a:extLst>
            </p:cNvPr>
            <p:cNvPicPr>
              <a:picLocks noChangeAspect="1"/>
            </p:cNvPicPr>
            <p:nvPr/>
          </p:nvPicPr>
          <p:blipFill>
            <a:blip r:embed="rId14"/>
            <a:stretch>
              <a:fillRect/>
            </a:stretch>
          </p:blipFill>
          <p:spPr>
            <a:xfrm>
              <a:off x="4998452" y="290652"/>
              <a:ext cx="488512" cy="488512"/>
            </a:xfrm>
            <a:prstGeom prst="rect">
              <a:avLst/>
            </a:prstGeom>
          </p:spPr>
        </p:pic>
        <p:pic>
          <p:nvPicPr>
            <p:cNvPr id="25" name="Picture 24" descr="NIST">
              <a:extLst>
                <a:ext uri="{FF2B5EF4-FFF2-40B4-BE49-F238E27FC236}">
                  <a16:creationId xmlns:a16="http://schemas.microsoft.com/office/drawing/2014/main" id="{F8168413-F3C1-784D-202C-42C2FF0606F6}"/>
                </a:ext>
              </a:extLst>
            </p:cNvPr>
            <p:cNvPicPr>
              <a:picLocks noChangeAspect="1"/>
            </p:cNvPicPr>
            <p:nvPr/>
          </p:nvPicPr>
          <p:blipFill>
            <a:blip r:embed="rId15"/>
            <a:srcRect l="4934" t="18007" r="58998" b="20204"/>
            <a:stretch>
              <a:fillRect/>
            </a:stretch>
          </p:blipFill>
          <p:spPr>
            <a:xfrm>
              <a:off x="7227220" y="367137"/>
              <a:ext cx="822960" cy="335542"/>
            </a:xfrm>
            <a:prstGeom prst="rect">
              <a:avLst/>
            </a:prstGeom>
            <a:solidFill>
              <a:schemeClr val="tx1"/>
            </a:solidFill>
          </p:spPr>
        </p:pic>
        <p:pic>
          <p:nvPicPr>
            <p:cNvPr id="34" name="Picture 33" descr="Minsk Belarus 03-27-2023 Openai Chatgpt Logo Stock Vector (Royalty Free ...">
              <a:extLst>
                <a:ext uri="{FF2B5EF4-FFF2-40B4-BE49-F238E27FC236}">
                  <a16:creationId xmlns:a16="http://schemas.microsoft.com/office/drawing/2014/main" id="{93DC1BFB-78B3-97E5-AD26-21819F120877}"/>
                </a:ext>
              </a:extLst>
            </p:cNvPr>
            <p:cNvPicPr>
              <a:picLocks noChangeAspect="1"/>
            </p:cNvPicPr>
            <p:nvPr/>
          </p:nvPicPr>
          <p:blipFill>
            <a:blip r:embed="rId16"/>
            <a:stretch>
              <a:fillRect/>
            </a:stretch>
          </p:blipFill>
          <p:spPr>
            <a:xfrm>
              <a:off x="1165412" y="306308"/>
              <a:ext cx="457200" cy="457200"/>
            </a:xfrm>
            <a:prstGeom prst="rect">
              <a:avLst/>
            </a:prstGeom>
          </p:spPr>
        </p:pic>
        <p:pic>
          <p:nvPicPr>
            <p:cNvPr id="36" name="Picture 35" descr="Microsoft 365 Copilot: Enter the New Era of Work">
              <a:extLst>
                <a:ext uri="{FF2B5EF4-FFF2-40B4-BE49-F238E27FC236}">
                  <a16:creationId xmlns:a16="http://schemas.microsoft.com/office/drawing/2014/main" id="{B5F98635-7D32-7268-1421-138B9A90E439}"/>
                </a:ext>
              </a:extLst>
            </p:cNvPr>
            <p:cNvPicPr>
              <a:picLocks noChangeAspect="1"/>
            </p:cNvPicPr>
            <p:nvPr/>
          </p:nvPicPr>
          <p:blipFill>
            <a:blip r:embed="rId17"/>
            <a:stretch>
              <a:fillRect/>
            </a:stretch>
          </p:blipFill>
          <p:spPr>
            <a:xfrm>
              <a:off x="633064" y="306308"/>
              <a:ext cx="457200" cy="457200"/>
            </a:xfrm>
            <a:prstGeom prst="rect">
              <a:avLst/>
            </a:prstGeom>
          </p:spPr>
        </p:pic>
        <p:pic>
          <p:nvPicPr>
            <p:cNvPr id="40" name="Picture 39" descr="‎xFormula - 公式编辑器 App - App Store">
              <a:extLst>
                <a:ext uri="{FF2B5EF4-FFF2-40B4-BE49-F238E27FC236}">
                  <a16:creationId xmlns:a16="http://schemas.microsoft.com/office/drawing/2014/main" id="{277FBB86-23AD-4CE6-692A-F2B76F248DB3}"/>
                </a:ext>
              </a:extLst>
            </p:cNvPr>
            <p:cNvPicPr>
              <a:picLocks noChangeAspect="1"/>
            </p:cNvPicPr>
            <p:nvPr/>
          </p:nvPicPr>
          <p:blipFill>
            <a:blip r:embed="rId18"/>
            <a:srcRect l="32102" t="13261" r="31889" b="15651"/>
            <a:stretch>
              <a:fillRect/>
            </a:stretch>
          </p:blipFill>
          <p:spPr>
            <a:xfrm>
              <a:off x="11464180" y="297978"/>
              <a:ext cx="457200" cy="473860"/>
            </a:xfrm>
            <a:prstGeom prst="rect">
              <a:avLst/>
            </a:prstGeom>
          </p:spPr>
        </p:pic>
        <p:pic>
          <p:nvPicPr>
            <p:cNvPr id="47" name="Picture 46" descr="Mathpix Pricing">
              <a:extLst>
                <a:ext uri="{FF2B5EF4-FFF2-40B4-BE49-F238E27FC236}">
                  <a16:creationId xmlns:a16="http://schemas.microsoft.com/office/drawing/2014/main" id="{73D813E8-1B8B-92DB-C823-D5EA96E08648}"/>
                </a:ext>
              </a:extLst>
            </p:cNvPr>
            <p:cNvPicPr>
              <a:picLocks noChangeAspect="1"/>
            </p:cNvPicPr>
            <p:nvPr/>
          </p:nvPicPr>
          <p:blipFill>
            <a:blip r:embed="rId19"/>
            <a:stretch>
              <a:fillRect/>
            </a:stretch>
          </p:blipFill>
          <p:spPr>
            <a:xfrm>
              <a:off x="9801683" y="306308"/>
              <a:ext cx="457200" cy="457200"/>
            </a:xfrm>
            <a:prstGeom prst="rect">
              <a:avLst/>
            </a:prstGeom>
          </p:spPr>
        </p:pic>
        <p:pic>
          <p:nvPicPr>
            <p:cNvPr id="48" name="Picture 47" descr="Free Online Resources for Students | Tech Tool Library">
              <a:extLst>
                <a:ext uri="{FF2B5EF4-FFF2-40B4-BE49-F238E27FC236}">
                  <a16:creationId xmlns:a16="http://schemas.microsoft.com/office/drawing/2014/main" id="{6C573AF6-1F4F-3758-8C35-35CF93431230}"/>
                </a:ext>
              </a:extLst>
            </p:cNvPr>
            <p:cNvPicPr>
              <a:picLocks noChangeAspect="1"/>
            </p:cNvPicPr>
            <p:nvPr/>
          </p:nvPicPr>
          <p:blipFill>
            <a:blip r:embed="rId20"/>
            <a:srcRect t="27878" r="67714" b="27529"/>
            <a:stretch>
              <a:fillRect/>
            </a:stretch>
          </p:blipFill>
          <p:spPr>
            <a:xfrm>
              <a:off x="10320730" y="312307"/>
              <a:ext cx="429768" cy="445202"/>
            </a:xfrm>
            <a:prstGeom prst="rect">
              <a:avLst/>
            </a:prstGeom>
          </p:spPr>
        </p:pic>
        <p:pic>
          <p:nvPicPr>
            <p:cNvPr id="53" name="Picture 52" descr="Math Stack Exchange on Twitter: &quot;Prove Inequation: When $n &gt; 2$, $n!">
              <a:extLst>
                <a:ext uri="{FF2B5EF4-FFF2-40B4-BE49-F238E27FC236}">
                  <a16:creationId xmlns:a16="http://schemas.microsoft.com/office/drawing/2014/main" id="{5F278128-AAB9-83F3-FF30-DF8F2C10042D}"/>
                </a:ext>
              </a:extLst>
            </p:cNvPr>
            <p:cNvPicPr>
              <a:picLocks noChangeAspect="1"/>
            </p:cNvPicPr>
            <p:nvPr/>
          </p:nvPicPr>
          <p:blipFill>
            <a:blip r:embed="rId21"/>
            <a:stretch>
              <a:fillRect/>
            </a:stretch>
          </p:blipFill>
          <p:spPr>
            <a:xfrm>
              <a:off x="6617374" y="260588"/>
              <a:ext cx="548640" cy="548640"/>
            </a:xfrm>
            <a:prstGeom prst="rect">
              <a:avLst/>
            </a:prstGeom>
          </p:spPr>
        </p:pic>
        <p:pic>
          <p:nvPicPr>
            <p:cNvPr id="56" name="Picture 55" descr="Thorium Reader - Getting Started Guide - The DAISY Consortium">
              <a:extLst>
                <a:ext uri="{FF2B5EF4-FFF2-40B4-BE49-F238E27FC236}">
                  <a16:creationId xmlns:a16="http://schemas.microsoft.com/office/drawing/2014/main" id="{78F37114-240C-B024-27DA-C99783C87A56}"/>
                </a:ext>
              </a:extLst>
            </p:cNvPr>
            <p:cNvPicPr>
              <a:picLocks noChangeAspect="1"/>
            </p:cNvPicPr>
            <p:nvPr/>
          </p:nvPicPr>
          <p:blipFill>
            <a:blip r:embed="rId22"/>
            <a:stretch/>
          </p:blipFill>
          <p:spPr>
            <a:xfrm>
              <a:off x="9945098" y="1803096"/>
              <a:ext cx="457200" cy="457200"/>
            </a:xfrm>
            <a:prstGeom prst="rect">
              <a:avLst/>
            </a:prstGeom>
          </p:spPr>
        </p:pic>
        <p:sp>
          <p:nvSpPr>
            <p:cNvPr id="9" name="TextBox 8">
              <a:extLst>
                <a:ext uri="{FF2B5EF4-FFF2-40B4-BE49-F238E27FC236}">
                  <a16:creationId xmlns:a16="http://schemas.microsoft.com/office/drawing/2014/main" id="{3080342E-14B9-A978-9461-9C76D287CC3B}"/>
                </a:ext>
              </a:extLst>
            </p:cNvPr>
            <p:cNvSpPr txBox="1"/>
            <p:nvPr/>
          </p:nvSpPr>
          <p:spPr>
            <a:xfrm>
              <a:off x="8369015" y="306308"/>
              <a:ext cx="861134" cy="457200"/>
            </a:xfrm>
            <a:prstGeom prst="rect">
              <a:avLst/>
            </a:prstGeom>
            <a:noFill/>
          </p:spPr>
          <p:txBody>
            <a:bodyPr wrap="none" rtlCol="0">
              <a:spAutoFit/>
            </a:bodyPr>
            <a:lstStyle/>
            <a:p>
              <a:r>
                <a:rPr lang="en-US" sz="2400" dirty="0"/>
                <a:t>Apps</a:t>
              </a:r>
            </a:p>
          </p:txBody>
        </p:sp>
        <p:sp>
          <p:nvSpPr>
            <p:cNvPr id="11" name="TextBox 10">
              <a:extLst>
                <a:ext uri="{FF2B5EF4-FFF2-40B4-BE49-F238E27FC236}">
                  <a16:creationId xmlns:a16="http://schemas.microsoft.com/office/drawing/2014/main" id="{A0ACA7B6-B80B-BA2F-D8AB-129FD33B2BD4}"/>
                </a:ext>
              </a:extLst>
            </p:cNvPr>
            <p:cNvSpPr txBox="1"/>
            <p:nvPr/>
          </p:nvSpPr>
          <p:spPr>
            <a:xfrm>
              <a:off x="3119090" y="306308"/>
              <a:ext cx="1930785" cy="457200"/>
            </a:xfrm>
            <a:prstGeom prst="rect">
              <a:avLst/>
            </a:prstGeom>
            <a:noFill/>
          </p:spPr>
          <p:txBody>
            <a:bodyPr wrap="none" rtlCol="0">
              <a:spAutoFit/>
            </a:bodyPr>
            <a:lstStyle/>
            <a:p>
              <a:r>
                <a:rPr lang="en-US" sz="2400" dirty="0"/>
                <a:t>Web Content</a:t>
              </a:r>
            </a:p>
          </p:txBody>
        </p:sp>
        <p:sp>
          <p:nvSpPr>
            <p:cNvPr id="61" name="TextBox 60">
              <a:extLst>
                <a:ext uri="{FF2B5EF4-FFF2-40B4-BE49-F238E27FC236}">
                  <a16:creationId xmlns:a16="http://schemas.microsoft.com/office/drawing/2014/main" id="{602692F9-F5D9-3829-60E9-72427D4A0125}"/>
                </a:ext>
              </a:extLst>
            </p:cNvPr>
            <p:cNvSpPr txBox="1"/>
            <p:nvPr/>
          </p:nvSpPr>
          <p:spPr>
            <a:xfrm>
              <a:off x="8996688" y="1800864"/>
              <a:ext cx="930063" cy="461665"/>
            </a:xfrm>
            <a:prstGeom prst="rect">
              <a:avLst/>
            </a:prstGeom>
            <a:noFill/>
          </p:spPr>
          <p:txBody>
            <a:bodyPr wrap="none" rtlCol="0">
              <a:spAutoFit/>
            </a:bodyPr>
            <a:lstStyle/>
            <a:p>
              <a:r>
                <a:rPr lang="en-US" sz="2400" dirty="0"/>
                <a:t>EPUB</a:t>
              </a:r>
            </a:p>
          </p:txBody>
        </p:sp>
        <p:pic>
          <p:nvPicPr>
            <p:cNvPr id="62" name="Picture 61" descr="See the source image">
              <a:extLst>
                <a:ext uri="{FF2B5EF4-FFF2-40B4-BE49-F238E27FC236}">
                  <a16:creationId xmlns:a16="http://schemas.microsoft.com/office/drawing/2014/main" id="{1C0E0581-77AD-CE2B-27D4-92B0F35F4114}"/>
                </a:ext>
              </a:extLst>
            </p:cNvPr>
            <p:cNvPicPr>
              <a:picLocks noChangeAspect="1"/>
            </p:cNvPicPr>
            <p:nvPr/>
          </p:nvPicPr>
          <p:blipFill>
            <a:blip r:embed="rId23"/>
            <a:stretch>
              <a:fillRect/>
            </a:stretch>
          </p:blipFill>
          <p:spPr>
            <a:xfrm>
              <a:off x="5570951" y="1820349"/>
              <a:ext cx="457200" cy="422694"/>
            </a:xfrm>
            <a:prstGeom prst="rect">
              <a:avLst/>
            </a:prstGeom>
          </p:spPr>
        </p:pic>
        <p:pic>
          <p:nvPicPr>
            <p:cNvPr id="63" name="Picture 62">
              <a:extLst>
                <a:ext uri="{FF2B5EF4-FFF2-40B4-BE49-F238E27FC236}">
                  <a16:creationId xmlns:a16="http://schemas.microsoft.com/office/drawing/2014/main" id="{05B31E3D-EDA1-ECD9-32B6-A05E5F18138C}"/>
                </a:ext>
              </a:extLst>
            </p:cNvPr>
            <p:cNvPicPr>
              <a:picLocks noChangeAspect="1"/>
            </p:cNvPicPr>
            <p:nvPr/>
          </p:nvPicPr>
          <p:blipFill>
            <a:blip r:embed="rId24"/>
            <a:stretch>
              <a:fillRect/>
            </a:stretch>
          </p:blipFill>
          <p:spPr>
            <a:xfrm>
              <a:off x="6625233" y="1803096"/>
              <a:ext cx="457200" cy="457200"/>
            </a:xfrm>
            <a:prstGeom prst="rect">
              <a:avLst/>
            </a:prstGeom>
          </p:spPr>
        </p:pic>
        <p:sp>
          <p:nvSpPr>
            <p:cNvPr id="69" name="TextBox 68">
              <a:extLst>
                <a:ext uri="{FF2B5EF4-FFF2-40B4-BE49-F238E27FC236}">
                  <a16:creationId xmlns:a16="http://schemas.microsoft.com/office/drawing/2014/main" id="{AD93CE84-F111-72BE-1FC2-65371E8E2A48}"/>
                </a:ext>
              </a:extLst>
            </p:cNvPr>
            <p:cNvSpPr txBox="1"/>
            <p:nvPr/>
          </p:nvSpPr>
          <p:spPr>
            <a:xfrm>
              <a:off x="172393" y="304076"/>
              <a:ext cx="445956" cy="461665"/>
            </a:xfrm>
            <a:prstGeom prst="rect">
              <a:avLst/>
            </a:prstGeom>
            <a:noFill/>
          </p:spPr>
          <p:txBody>
            <a:bodyPr wrap="none" rtlCol="0">
              <a:spAutoFit/>
            </a:bodyPr>
            <a:lstStyle/>
            <a:p>
              <a:r>
                <a:rPr lang="en-US" sz="2400" dirty="0"/>
                <a:t>AI</a:t>
              </a:r>
            </a:p>
          </p:txBody>
        </p:sp>
        <p:sp>
          <p:nvSpPr>
            <p:cNvPr id="70" name="TextBox 69">
              <a:extLst>
                <a:ext uri="{FF2B5EF4-FFF2-40B4-BE49-F238E27FC236}">
                  <a16:creationId xmlns:a16="http://schemas.microsoft.com/office/drawing/2014/main" id="{98DEEC16-ABC9-44EC-1482-8A4CA02A7638}"/>
                </a:ext>
              </a:extLst>
            </p:cNvPr>
            <p:cNvSpPr txBox="1"/>
            <p:nvPr/>
          </p:nvSpPr>
          <p:spPr>
            <a:xfrm>
              <a:off x="3031789" y="1803096"/>
              <a:ext cx="1414939" cy="457200"/>
            </a:xfrm>
            <a:prstGeom prst="rect">
              <a:avLst/>
            </a:prstGeom>
            <a:noFill/>
          </p:spPr>
          <p:txBody>
            <a:bodyPr wrap="none" rtlCol="0">
              <a:spAutoFit/>
            </a:bodyPr>
            <a:lstStyle/>
            <a:p>
              <a:r>
                <a:rPr lang="en-US" sz="2400" dirty="0"/>
                <a:t>Browsers</a:t>
              </a:r>
            </a:p>
          </p:txBody>
        </p:sp>
        <p:cxnSp>
          <p:nvCxnSpPr>
            <p:cNvPr id="76" name="Straight Arrow Connector 75">
              <a:extLst>
                <a:ext uri="{FF2B5EF4-FFF2-40B4-BE49-F238E27FC236}">
                  <a16:creationId xmlns:a16="http://schemas.microsoft.com/office/drawing/2014/main" id="{9CF66820-73E7-40E2-9828-0BD7EF6A4A3D}"/>
                </a:ext>
              </a:extLst>
            </p:cNvPr>
            <p:cNvCxnSpPr>
              <a:cxnSpLocks/>
            </p:cNvCxnSpPr>
            <p:nvPr/>
          </p:nvCxnSpPr>
          <p:spPr>
            <a:xfrm flipH="1">
              <a:off x="8003871" y="1037177"/>
              <a:ext cx="823257" cy="2048724"/>
            </a:xfrm>
            <a:prstGeom prst="straightConnector1">
              <a:avLst/>
            </a:prstGeom>
            <a:ln w="762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70381344-7105-BFC8-DAC6-3C3526A54373}"/>
                </a:ext>
              </a:extLst>
            </p:cNvPr>
            <p:cNvCxnSpPr>
              <a:cxnSpLocks/>
            </p:cNvCxnSpPr>
            <p:nvPr/>
          </p:nvCxnSpPr>
          <p:spPr>
            <a:xfrm>
              <a:off x="5935979" y="2368969"/>
              <a:ext cx="0" cy="688130"/>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1C6148AF-86F5-E6D8-66E8-10C12810D9D1}"/>
                </a:ext>
              </a:extLst>
            </p:cNvPr>
            <p:cNvCxnSpPr>
              <a:cxnSpLocks/>
            </p:cNvCxnSpPr>
            <p:nvPr/>
          </p:nvCxnSpPr>
          <p:spPr>
            <a:xfrm>
              <a:off x="1066663" y="1037177"/>
              <a:ext cx="1604617" cy="753628"/>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403E5927-51D0-DB41-5DFF-9CFBD7DE7644}"/>
                </a:ext>
              </a:extLst>
            </p:cNvPr>
            <p:cNvCxnSpPr>
              <a:cxnSpLocks/>
            </p:cNvCxnSpPr>
            <p:nvPr/>
          </p:nvCxnSpPr>
          <p:spPr>
            <a:xfrm flipH="1">
              <a:off x="7315535" y="1994850"/>
              <a:ext cx="1493246" cy="0"/>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86" name="Rectangle: Rounded Corners 85">
              <a:extLst>
                <a:ext uri="{FF2B5EF4-FFF2-40B4-BE49-F238E27FC236}">
                  <a16:creationId xmlns:a16="http://schemas.microsoft.com/office/drawing/2014/main" id="{024BEB84-7987-4737-4912-A53B093DFF7C}"/>
                </a:ext>
              </a:extLst>
            </p:cNvPr>
            <p:cNvSpPr/>
            <p:nvPr/>
          </p:nvSpPr>
          <p:spPr>
            <a:xfrm>
              <a:off x="4884728" y="1110979"/>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sp>
          <p:nvSpPr>
            <p:cNvPr id="87" name="Rectangle: Rounded Corners 86">
              <a:extLst>
                <a:ext uri="{FF2B5EF4-FFF2-40B4-BE49-F238E27FC236}">
                  <a16:creationId xmlns:a16="http://schemas.microsoft.com/office/drawing/2014/main" id="{1F37F362-24BC-0552-B4C5-919032AB8E95}"/>
                </a:ext>
              </a:extLst>
            </p:cNvPr>
            <p:cNvSpPr/>
            <p:nvPr/>
          </p:nvSpPr>
          <p:spPr>
            <a:xfrm>
              <a:off x="7649552" y="2513654"/>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sp>
          <p:nvSpPr>
            <p:cNvPr id="88" name="Rectangle: Rounded Corners 87">
              <a:extLst>
                <a:ext uri="{FF2B5EF4-FFF2-40B4-BE49-F238E27FC236}">
                  <a16:creationId xmlns:a16="http://schemas.microsoft.com/office/drawing/2014/main" id="{79ED9DCC-F0A6-3AA5-48B6-A7B9F3DD227D}"/>
                </a:ext>
              </a:extLst>
            </p:cNvPr>
            <p:cNvSpPr/>
            <p:nvPr/>
          </p:nvSpPr>
          <p:spPr>
            <a:xfrm>
              <a:off x="7697748" y="1668037"/>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sp>
          <p:nvSpPr>
            <p:cNvPr id="89" name="Rectangle: Rounded Corners 88">
              <a:extLst>
                <a:ext uri="{FF2B5EF4-FFF2-40B4-BE49-F238E27FC236}">
                  <a16:creationId xmlns:a16="http://schemas.microsoft.com/office/drawing/2014/main" id="{22AE3707-E95B-CC89-774C-8BFC40EE489F}"/>
                </a:ext>
              </a:extLst>
            </p:cNvPr>
            <p:cNvSpPr/>
            <p:nvPr/>
          </p:nvSpPr>
          <p:spPr>
            <a:xfrm>
              <a:off x="5321449" y="2517055"/>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sp>
          <p:nvSpPr>
            <p:cNvPr id="94" name="Rectangle: Rounded Corners 93">
              <a:extLst>
                <a:ext uri="{FF2B5EF4-FFF2-40B4-BE49-F238E27FC236}">
                  <a16:creationId xmlns:a16="http://schemas.microsoft.com/office/drawing/2014/main" id="{68F2D957-AF34-0FD1-FEA1-71EC650E4E9B}"/>
                </a:ext>
              </a:extLst>
            </p:cNvPr>
            <p:cNvSpPr/>
            <p:nvPr/>
          </p:nvSpPr>
          <p:spPr>
            <a:xfrm>
              <a:off x="2296161" y="1370588"/>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pic>
          <p:nvPicPr>
            <p:cNvPr id="17" name="Picture 16" descr="The image depicts a black, stylized, looped, and curved arrow symbol.&#10;&#10;AI-generated content may be incorrect.">
              <a:extLst>
                <a:ext uri="{FF2B5EF4-FFF2-40B4-BE49-F238E27FC236}">
                  <a16:creationId xmlns:a16="http://schemas.microsoft.com/office/drawing/2014/main" id="{0E2CDF00-32D1-40F3-3717-D8E31B72951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229570" y="306308"/>
              <a:ext cx="457200" cy="457200"/>
            </a:xfrm>
            <a:prstGeom prst="rect">
              <a:avLst/>
            </a:prstGeom>
          </p:spPr>
        </p:pic>
        <p:pic>
          <p:nvPicPr>
            <p:cNvPr id="19" name="Picture 18" descr="Claude&#10;&#10;AI-generated content may be incorrect.">
              <a:extLst>
                <a:ext uri="{FF2B5EF4-FFF2-40B4-BE49-F238E27FC236}">
                  <a16:creationId xmlns:a16="http://schemas.microsoft.com/office/drawing/2014/main" id="{CF0C559E-61BE-59E5-B314-042D988F97BE}"/>
                </a:ext>
              </a:extLst>
            </p:cNvPr>
            <p:cNvPicPr>
              <a:picLocks noChangeAspect="1"/>
            </p:cNvPicPr>
            <p:nvPr/>
          </p:nvPicPr>
          <p:blipFill>
            <a:blip r:embed="rId26">
              <a:extLst>
                <a:ext uri="{28A0092B-C50C-407E-A947-70E740481C1C}">
                  <a14:useLocalDpi xmlns:a14="http://schemas.microsoft.com/office/drawing/2010/main" val="0"/>
                </a:ext>
              </a:extLst>
            </a:blip>
            <a:srcRect l="3726" t="38676" r="73900" b="38923"/>
            <a:stretch>
              <a:fillRect/>
            </a:stretch>
          </p:blipFill>
          <p:spPr>
            <a:xfrm>
              <a:off x="1699586" y="306040"/>
              <a:ext cx="457200" cy="457737"/>
            </a:xfrm>
            <a:prstGeom prst="rect">
              <a:avLst/>
            </a:prstGeom>
          </p:spPr>
        </p:pic>
        <p:pic>
          <p:nvPicPr>
            <p:cNvPr id="23" name="Graphic 22">
              <a:extLst>
                <a:ext uri="{FF2B5EF4-FFF2-40B4-BE49-F238E27FC236}">
                  <a16:creationId xmlns:a16="http://schemas.microsoft.com/office/drawing/2014/main" id="{25034A11-FD71-DA4D-0798-311BEAF54671}"/>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5569769" y="306308"/>
              <a:ext cx="1026621" cy="457200"/>
            </a:xfrm>
            <a:prstGeom prst="rect">
              <a:avLst/>
            </a:prstGeom>
          </p:spPr>
        </p:pic>
        <p:pic>
          <p:nvPicPr>
            <p:cNvPr id="49" name="Picture 48" descr="iMathEQ - Mathematics Equation Editor">
              <a:extLst>
                <a:ext uri="{FF2B5EF4-FFF2-40B4-BE49-F238E27FC236}">
                  <a16:creationId xmlns:a16="http://schemas.microsoft.com/office/drawing/2014/main" id="{D2C566A3-AC91-6060-0AB4-A9AD8BD02481}"/>
                </a:ext>
              </a:extLst>
            </p:cNvPr>
            <p:cNvPicPr>
              <a:picLocks noChangeAspect="1"/>
            </p:cNvPicPr>
            <p:nvPr/>
          </p:nvPicPr>
          <p:blipFill>
            <a:blip r:embed="rId28"/>
            <a:srcRect t="-229" r="80015" b="15762"/>
            <a:stretch>
              <a:fillRect/>
            </a:stretch>
          </p:blipFill>
          <p:spPr>
            <a:xfrm>
              <a:off x="10812345" y="310880"/>
              <a:ext cx="589990" cy="448056"/>
            </a:xfrm>
            <a:prstGeom prst="rect">
              <a:avLst/>
            </a:prstGeom>
            <a:solidFill>
              <a:schemeClr val="tx1"/>
            </a:solidFill>
          </p:spPr>
        </p:pic>
      </p:grpSp>
      <p:grpSp>
        <p:nvGrpSpPr>
          <p:cNvPr id="43" name="Group 42" descr="LaTeX authors created the accessible math on the web and they can accessible math in Microsoft 365 as well">
            <a:extLst>
              <a:ext uri="{FF2B5EF4-FFF2-40B4-BE49-F238E27FC236}">
                <a16:creationId xmlns:a16="http://schemas.microsoft.com/office/drawing/2014/main" id="{82283714-EAAB-2563-EBF3-C11A069B7896}"/>
              </a:ext>
            </a:extLst>
          </p:cNvPr>
          <p:cNvGrpSpPr/>
          <p:nvPr/>
        </p:nvGrpSpPr>
        <p:grpSpPr>
          <a:xfrm>
            <a:off x="144126" y="850008"/>
            <a:ext cx="3705380" cy="5512265"/>
            <a:chOff x="144126" y="850008"/>
            <a:chExt cx="3705380" cy="5512265"/>
          </a:xfrm>
        </p:grpSpPr>
        <p:cxnSp>
          <p:nvCxnSpPr>
            <p:cNvPr id="164" name="Straight Arrow Connector 163">
              <a:extLst>
                <a:ext uri="{FF2B5EF4-FFF2-40B4-BE49-F238E27FC236}">
                  <a16:creationId xmlns:a16="http://schemas.microsoft.com/office/drawing/2014/main" id="{2F7C93BE-0834-B7D8-9C27-E6304C695861}"/>
                </a:ext>
              </a:extLst>
            </p:cNvPr>
            <p:cNvCxnSpPr>
              <a:cxnSpLocks/>
            </p:cNvCxnSpPr>
            <p:nvPr/>
          </p:nvCxnSpPr>
          <p:spPr>
            <a:xfrm>
              <a:off x="1326147" y="3590545"/>
              <a:ext cx="2523359" cy="19186"/>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72" name="Rectangle: Rounded Corners 171">
              <a:extLst>
                <a:ext uri="{FF2B5EF4-FFF2-40B4-BE49-F238E27FC236}">
                  <a16:creationId xmlns:a16="http://schemas.microsoft.com/office/drawing/2014/main" id="{B25BFB7D-D1FA-EC4B-8E19-64F2B70BAC41}"/>
                </a:ext>
              </a:extLst>
            </p:cNvPr>
            <p:cNvSpPr/>
            <p:nvPr/>
          </p:nvSpPr>
          <p:spPr>
            <a:xfrm>
              <a:off x="1727479" y="3701947"/>
              <a:ext cx="1220598" cy="174072"/>
            </a:xfrm>
            <a:prstGeom prst="roundRect">
              <a:avLst>
                <a:gd name="adj" fmla="val 50000"/>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LaTeX</a:t>
              </a:r>
            </a:p>
          </p:txBody>
        </p:sp>
        <p:cxnSp>
          <p:nvCxnSpPr>
            <p:cNvPr id="166" name="Straight Arrow Connector 165">
              <a:extLst>
                <a:ext uri="{FF2B5EF4-FFF2-40B4-BE49-F238E27FC236}">
                  <a16:creationId xmlns:a16="http://schemas.microsoft.com/office/drawing/2014/main" id="{7701F11F-CEDA-03B3-FECD-5CAA771D38BB}"/>
                </a:ext>
              </a:extLst>
            </p:cNvPr>
            <p:cNvCxnSpPr>
              <a:cxnSpLocks/>
            </p:cNvCxnSpPr>
            <p:nvPr/>
          </p:nvCxnSpPr>
          <p:spPr>
            <a:xfrm flipV="1">
              <a:off x="1064983" y="850008"/>
              <a:ext cx="2027689" cy="943736"/>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74" name="Group 73">
              <a:extLst>
                <a:ext uri="{FF2B5EF4-FFF2-40B4-BE49-F238E27FC236}">
                  <a16:creationId xmlns:a16="http://schemas.microsoft.com/office/drawing/2014/main" id="{B4CE73A3-002B-6464-6B95-C12CF3D46FF6}"/>
                </a:ext>
              </a:extLst>
            </p:cNvPr>
            <p:cNvGrpSpPr/>
            <p:nvPr/>
          </p:nvGrpSpPr>
          <p:grpSpPr>
            <a:xfrm>
              <a:off x="248342" y="2346272"/>
              <a:ext cx="1012166" cy="276999"/>
              <a:chOff x="302883" y="4239121"/>
              <a:chExt cx="1012166" cy="276999"/>
            </a:xfrm>
          </p:grpSpPr>
          <p:sp>
            <p:nvSpPr>
              <p:cNvPr id="72" name="Rectangle 71">
                <a:extLst>
                  <a:ext uri="{FF2B5EF4-FFF2-40B4-BE49-F238E27FC236}">
                    <a16:creationId xmlns:a16="http://schemas.microsoft.com/office/drawing/2014/main" id="{4052B4F3-F76A-D57F-82E2-358889E78415}"/>
                  </a:ext>
                </a:extLst>
              </p:cNvPr>
              <p:cNvSpPr/>
              <p:nvPr/>
            </p:nvSpPr>
            <p:spPr>
              <a:xfrm>
                <a:off x="302883" y="4239121"/>
                <a:ext cx="1012166" cy="276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File:KaTeX logo.svg">
                <a:extLst>
                  <a:ext uri="{FF2B5EF4-FFF2-40B4-BE49-F238E27FC236}">
                    <a16:creationId xmlns:a16="http://schemas.microsoft.com/office/drawing/2014/main" id="{F92F0989-0B9D-ABBA-A559-FA52808E59C8}"/>
                  </a:ext>
                </a:extLst>
              </p:cNvPr>
              <p:cNvPicPr>
                <a:picLocks noChangeAspect="1"/>
              </p:cNvPicPr>
              <p:nvPr/>
            </p:nvPicPr>
            <p:blipFill>
              <a:blip r:embed="rId29"/>
              <a:stretch>
                <a:fillRect/>
              </a:stretch>
            </p:blipFill>
            <p:spPr>
              <a:xfrm>
                <a:off x="486392" y="4276822"/>
                <a:ext cx="640779" cy="216931"/>
              </a:xfrm>
              <a:prstGeom prst="rect">
                <a:avLst/>
              </a:prstGeom>
              <a:solidFill>
                <a:schemeClr val="tx1"/>
              </a:solidFill>
            </p:spPr>
          </p:pic>
        </p:grpSp>
        <p:pic>
          <p:nvPicPr>
            <p:cNvPr id="45" name="Picture 44" descr="File:Overleaf Logo.svg">
              <a:extLst>
                <a:ext uri="{FF2B5EF4-FFF2-40B4-BE49-F238E27FC236}">
                  <a16:creationId xmlns:a16="http://schemas.microsoft.com/office/drawing/2014/main" id="{9562C080-5B28-97AA-EB44-53CAFFE52E95}"/>
                </a:ext>
              </a:extLst>
            </p:cNvPr>
            <p:cNvPicPr>
              <a:picLocks noChangeAspect="1"/>
            </p:cNvPicPr>
            <p:nvPr/>
          </p:nvPicPr>
          <p:blipFill>
            <a:blip r:embed="rId30"/>
            <a:stretch>
              <a:fillRect/>
            </a:stretch>
          </p:blipFill>
          <p:spPr>
            <a:xfrm>
              <a:off x="461953" y="3960216"/>
              <a:ext cx="594360" cy="594360"/>
            </a:xfrm>
            <a:prstGeom prst="rect">
              <a:avLst/>
            </a:prstGeom>
          </p:spPr>
        </p:pic>
        <p:pic>
          <p:nvPicPr>
            <p:cNvPr id="50" name="Picture 49" descr="LaTeX - Écrire LuaLaTeX - TeXnique">
              <a:extLst>
                <a:ext uri="{FF2B5EF4-FFF2-40B4-BE49-F238E27FC236}">
                  <a16:creationId xmlns:a16="http://schemas.microsoft.com/office/drawing/2014/main" id="{CDD10781-D79C-6329-1278-4573DF9929F6}"/>
                </a:ext>
              </a:extLst>
            </p:cNvPr>
            <p:cNvPicPr>
              <a:picLocks noChangeAspect="1"/>
            </p:cNvPicPr>
            <p:nvPr/>
          </p:nvPicPr>
          <p:blipFill>
            <a:blip r:embed="rId31"/>
            <a:srcRect l="28663" t="31031" r="20016" b="36382"/>
            <a:stretch>
              <a:fillRect/>
            </a:stretch>
          </p:blipFill>
          <p:spPr>
            <a:xfrm>
              <a:off x="301933" y="5123508"/>
              <a:ext cx="914400" cy="305309"/>
            </a:xfrm>
            <a:prstGeom prst="rect">
              <a:avLst/>
            </a:prstGeom>
          </p:spPr>
        </p:pic>
        <p:pic>
          <p:nvPicPr>
            <p:cNvPr id="64" name="Picture 63" descr="File:Logo TeX Live.svg">
              <a:extLst>
                <a:ext uri="{FF2B5EF4-FFF2-40B4-BE49-F238E27FC236}">
                  <a16:creationId xmlns:a16="http://schemas.microsoft.com/office/drawing/2014/main" id="{5D11CCD1-1C3B-10F9-362E-74D8305834AF}"/>
                </a:ext>
              </a:extLst>
            </p:cNvPr>
            <p:cNvPicPr>
              <a:picLocks noChangeAspect="1"/>
            </p:cNvPicPr>
            <p:nvPr/>
          </p:nvPicPr>
          <p:blipFill>
            <a:blip r:embed="rId32"/>
            <a:srcRect r="31464"/>
            <a:stretch>
              <a:fillRect/>
            </a:stretch>
          </p:blipFill>
          <p:spPr>
            <a:xfrm>
              <a:off x="301933" y="4666060"/>
              <a:ext cx="914400" cy="376627"/>
            </a:xfrm>
            <a:prstGeom prst="rect">
              <a:avLst/>
            </a:prstGeom>
          </p:spPr>
        </p:pic>
        <p:sp>
          <p:nvSpPr>
            <p:cNvPr id="65" name="TextBox 64">
              <a:extLst>
                <a:ext uri="{FF2B5EF4-FFF2-40B4-BE49-F238E27FC236}">
                  <a16:creationId xmlns:a16="http://schemas.microsoft.com/office/drawing/2014/main" id="{2F83298A-F7B2-92F7-3745-504101895994}"/>
                </a:ext>
              </a:extLst>
            </p:cNvPr>
            <p:cNvSpPr txBox="1"/>
            <p:nvPr/>
          </p:nvSpPr>
          <p:spPr>
            <a:xfrm>
              <a:off x="434754" y="3386860"/>
              <a:ext cx="639342" cy="461665"/>
            </a:xfrm>
            <a:prstGeom prst="rect">
              <a:avLst/>
            </a:prstGeom>
            <a:noFill/>
          </p:spPr>
          <p:txBody>
            <a:bodyPr wrap="none" rtlCol="0">
              <a:spAutoFit/>
            </a:bodyPr>
            <a:lstStyle/>
            <a:p>
              <a:r>
                <a:rPr lang="en-US" sz="2400" dirty="0" err="1"/>
                <a:t>TeX</a:t>
              </a:r>
              <a:endParaRPr lang="en-US" sz="2400" dirty="0"/>
            </a:p>
          </p:txBody>
        </p:sp>
        <p:grpSp>
          <p:nvGrpSpPr>
            <p:cNvPr id="148" name="Group 147">
              <a:extLst>
                <a:ext uri="{FF2B5EF4-FFF2-40B4-BE49-F238E27FC236}">
                  <a16:creationId xmlns:a16="http://schemas.microsoft.com/office/drawing/2014/main" id="{2DC7BA0D-74A5-086C-1292-34100AC59C35}"/>
                </a:ext>
              </a:extLst>
            </p:cNvPr>
            <p:cNvGrpSpPr/>
            <p:nvPr/>
          </p:nvGrpSpPr>
          <p:grpSpPr>
            <a:xfrm>
              <a:off x="248342" y="1957417"/>
              <a:ext cx="1012166" cy="276999"/>
              <a:chOff x="302883" y="3835879"/>
              <a:chExt cx="1012166" cy="276999"/>
            </a:xfrm>
          </p:grpSpPr>
          <p:sp>
            <p:nvSpPr>
              <p:cNvPr id="149" name="Rectangle 148">
                <a:extLst>
                  <a:ext uri="{FF2B5EF4-FFF2-40B4-BE49-F238E27FC236}">
                    <a16:creationId xmlns:a16="http://schemas.microsoft.com/office/drawing/2014/main" id="{A3B89D64-21BF-1B06-29A7-5D8464300E3D}"/>
                  </a:ext>
                </a:extLst>
              </p:cNvPr>
              <p:cNvSpPr/>
              <p:nvPr/>
            </p:nvSpPr>
            <p:spPr>
              <a:xfrm>
                <a:off x="302883" y="3835879"/>
                <a:ext cx="1012166" cy="276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Picture 149" descr="File:Mathjax logo.svg">
                <a:extLst>
                  <a:ext uri="{FF2B5EF4-FFF2-40B4-BE49-F238E27FC236}">
                    <a16:creationId xmlns:a16="http://schemas.microsoft.com/office/drawing/2014/main" id="{570BB12D-7AA2-3BFE-3714-256DA484CC82}"/>
                  </a:ext>
                </a:extLst>
              </p:cNvPr>
              <p:cNvPicPr>
                <a:picLocks noChangeAspect="1"/>
              </p:cNvPicPr>
              <p:nvPr/>
            </p:nvPicPr>
            <p:blipFill>
              <a:blip r:embed="rId33"/>
              <a:stretch>
                <a:fillRect/>
              </a:stretch>
            </p:blipFill>
            <p:spPr>
              <a:xfrm>
                <a:off x="350300" y="3888805"/>
                <a:ext cx="914400" cy="171450"/>
              </a:xfrm>
              <a:prstGeom prst="rect">
                <a:avLst/>
              </a:prstGeom>
              <a:solidFill>
                <a:schemeClr val="tx1"/>
              </a:solidFill>
            </p:spPr>
          </p:pic>
        </p:grpSp>
        <p:cxnSp>
          <p:nvCxnSpPr>
            <p:cNvPr id="151" name="Straight Arrow Connector 150">
              <a:extLst>
                <a:ext uri="{FF2B5EF4-FFF2-40B4-BE49-F238E27FC236}">
                  <a16:creationId xmlns:a16="http://schemas.microsoft.com/office/drawing/2014/main" id="{AB3ADD9C-4301-6B0C-9181-BFC41AAC5E22}"/>
                </a:ext>
              </a:extLst>
            </p:cNvPr>
            <p:cNvCxnSpPr>
              <a:cxnSpLocks/>
            </p:cNvCxnSpPr>
            <p:nvPr/>
          </p:nvCxnSpPr>
          <p:spPr>
            <a:xfrm flipH="1" flipV="1">
              <a:off x="743751" y="2687726"/>
              <a:ext cx="20433" cy="699134"/>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46" name="Rectangle: Rounded Corners 145">
              <a:extLst>
                <a:ext uri="{FF2B5EF4-FFF2-40B4-BE49-F238E27FC236}">
                  <a16:creationId xmlns:a16="http://schemas.microsoft.com/office/drawing/2014/main" id="{CA91473F-0227-B1CE-4A4C-B83B2A9AEBFB}"/>
                </a:ext>
              </a:extLst>
            </p:cNvPr>
            <p:cNvSpPr/>
            <p:nvPr/>
          </p:nvSpPr>
          <p:spPr>
            <a:xfrm>
              <a:off x="144126" y="3047121"/>
              <a:ext cx="1220598" cy="174072"/>
            </a:xfrm>
            <a:prstGeom prst="roundRect">
              <a:avLst>
                <a:gd name="adj" fmla="val 50000"/>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LaTeX</a:t>
              </a:r>
            </a:p>
          </p:txBody>
        </p:sp>
        <p:cxnSp>
          <p:nvCxnSpPr>
            <p:cNvPr id="160" name="Straight Arrow Connector 159">
              <a:extLst>
                <a:ext uri="{FF2B5EF4-FFF2-40B4-BE49-F238E27FC236}">
                  <a16:creationId xmlns:a16="http://schemas.microsoft.com/office/drawing/2014/main" id="{100CE114-1962-6D5F-D0CF-6FD02B6B43D6}"/>
                </a:ext>
              </a:extLst>
            </p:cNvPr>
            <p:cNvCxnSpPr>
              <a:cxnSpLocks/>
            </p:cNvCxnSpPr>
            <p:nvPr/>
          </p:nvCxnSpPr>
          <p:spPr>
            <a:xfrm flipH="1" flipV="1">
              <a:off x="749442" y="940872"/>
              <a:ext cx="9967" cy="895653"/>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68" name="Rectangle: Rounded Corners 167">
              <a:extLst>
                <a:ext uri="{FF2B5EF4-FFF2-40B4-BE49-F238E27FC236}">
                  <a16:creationId xmlns:a16="http://schemas.microsoft.com/office/drawing/2014/main" id="{CE99B8B3-D78B-5499-F74B-BC01C1DDED7B}"/>
                </a:ext>
              </a:extLst>
            </p:cNvPr>
            <p:cNvSpPr/>
            <p:nvPr/>
          </p:nvSpPr>
          <p:spPr>
            <a:xfrm>
              <a:off x="484417" y="1522132"/>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pic>
          <p:nvPicPr>
            <p:cNvPr id="27" name="Picture 26" descr="Anglia Ruskin University - Learning Management System, Canvas">
              <a:extLst>
                <a:ext uri="{FF2B5EF4-FFF2-40B4-BE49-F238E27FC236}">
                  <a16:creationId xmlns:a16="http://schemas.microsoft.com/office/drawing/2014/main" id="{548AC7EE-CB0C-FEBB-0BE3-CCE849D17E59}"/>
                </a:ext>
              </a:extLst>
            </p:cNvPr>
            <p:cNvPicPr>
              <a:picLocks noChangeAspect="1"/>
            </p:cNvPicPr>
            <p:nvPr/>
          </p:nvPicPr>
          <p:blipFill>
            <a:blip r:embed="rId34"/>
            <a:stretch>
              <a:fillRect/>
            </a:stretch>
          </p:blipFill>
          <p:spPr>
            <a:xfrm>
              <a:off x="301933" y="5607530"/>
              <a:ext cx="914400" cy="754743"/>
            </a:xfrm>
            <a:prstGeom prst="rect">
              <a:avLst/>
            </a:prstGeom>
          </p:spPr>
        </p:pic>
      </p:grpSp>
    </p:spTree>
    <p:extLst>
      <p:ext uri="{BB962C8B-B14F-4D97-AF65-F5344CB8AC3E}">
        <p14:creationId xmlns:p14="http://schemas.microsoft.com/office/powerpoint/2010/main" val="688693240"/>
      </p:ext>
    </p:extLst>
  </p:cSld>
  <p:clrMapOvr>
    <a:masterClrMapping/>
  </p:clrMapOvr>
  <mc:AlternateContent xmlns:mc="http://schemas.openxmlformats.org/markup-compatibility/2006" xmlns:p14="http://schemas.microsoft.com/office/powerpoint/2010/main">
    <mc:Choice Requires="p14">
      <p:transition spd="med" p14:dur="700" advTm="17000">
        <p:fade/>
      </p:transition>
    </mc:Choice>
    <mc:Fallback xmlns="">
      <p:transition spd="med" advTm="1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CA3DB-2AE2-DBAF-D0DC-707A4A4DFF4F}"/>
              </a:ext>
            </a:extLst>
          </p:cNvPr>
          <p:cNvSpPr>
            <a:spLocks noGrp="1"/>
          </p:cNvSpPr>
          <p:nvPr>
            <p:ph type="title"/>
          </p:nvPr>
        </p:nvSpPr>
        <p:spPr>
          <a:xfrm>
            <a:off x="182092" y="-1557196"/>
            <a:ext cx="11580929" cy="1111586"/>
          </a:xfrm>
        </p:spPr>
        <p:txBody>
          <a:bodyPr/>
          <a:lstStyle/>
          <a:p>
            <a:r>
              <a:rPr lang="en-US"/>
              <a:t>Copy/Pasting LaTeX into PowerPoint</a:t>
            </a:r>
          </a:p>
        </p:txBody>
      </p:sp>
      <p:pic>
        <p:nvPicPr>
          <p:cNvPr id="4" name="PowerPointWin32.Overleaf.CopyPasteWithoutDelimiters.Fast" descr="Copy LaTeX from Overleaf and Paste into PowerPoint, Then Insert Equation to convert it">
            <a:hlinkClick r:id="" action="ppaction://media"/>
            <a:extLst>
              <a:ext uri="{FF2B5EF4-FFF2-40B4-BE49-F238E27FC236}">
                <a16:creationId xmlns:a16="http://schemas.microsoft.com/office/drawing/2014/main" id="{B109C425-9C07-2D8C-52B2-55FB3951AA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1511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CA3DB-2AE2-DBAF-D0DC-707A4A4DFF4F}"/>
              </a:ext>
            </a:extLst>
          </p:cNvPr>
          <p:cNvSpPr>
            <a:spLocks noGrp="1"/>
          </p:cNvSpPr>
          <p:nvPr>
            <p:ph type="title"/>
          </p:nvPr>
        </p:nvSpPr>
        <p:spPr>
          <a:xfrm>
            <a:off x="182093" y="-1557196"/>
            <a:ext cx="11614796" cy="1111586"/>
          </a:xfrm>
        </p:spPr>
        <p:txBody>
          <a:bodyPr/>
          <a:lstStyle/>
          <a:p>
            <a:r>
              <a:rPr lang="en-US"/>
              <a:t>Copy/Pasting delimited LaTeX into PowerPoint</a:t>
            </a:r>
          </a:p>
        </p:txBody>
      </p:sp>
      <p:pic>
        <p:nvPicPr>
          <p:cNvPr id="3" name="PowerPointWin32.Overleaf.CopyPasteWithDelimiters.Fast" descr="Copy delimited LaTeX in Overleaf and Paste into PowerPoint creates math automatically">
            <a:hlinkClick r:id="" action="ppaction://media"/>
            <a:extLst>
              <a:ext uri="{FF2B5EF4-FFF2-40B4-BE49-F238E27FC236}">
                <a16:creationId xmlns:a16="http://schemas.microsoft.com/office/drawing/2014/main" id="{CB2CB94A-74BA-DF28-9C2A-E6C5F8253F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7732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CA3DB-2AE2-DBAF-D0DC-707A4A4DFF4F}"/>
              </a:ext>
            </a:extLst>
          </p:cNvPr>
          <p:cNvSpPr>
            <a:spLocks noGrp="1"/>
          </p:cNvSpPr>
          <p:nvPr>
            <p:ph type="title"/>
          </p:nvPr>
        </p:nvSpPr>
        <p:spPr>
          <a:xfrm>
            <a:off x="182093" y="-1003199"/>
            <a:ext cx="10011774" cy="557589"/>
          </a:xfrm>
        </p:spPr>
        <p:txBody>
          <a:bodyPr/>
          <a:lstStyle/>
          <a:p>
            <a:r>
              <a:rPr lang="en-US"/>
              <a:t>Convert Math to LaTeX and back to Math in Word </a:t>
            </a:r>
          </a:p>
        </p:txBody>
      </p:sp>
      <p:pic>
        <p:nvPicPr>
          <p:cNvPr id="4" name="WordWin32.ToggleLaTeX.KeyboardShortcuts.Fast" descr="Convert Math to LaTeX and back to Math in Word ">
            <a:hlinkClick r:id="" action="ppaction://media"/>
            <a:extLst>
              <a:ext uri="{FF2B5EF4-FFF2-40B4-BE49-F238E27FC236}">
                <a16:creationId xmlns:a16="http://schemas.microsoft.com/office/drawing/2014/main" id="{EB39E472-5590-6DE9-32F8-9D74084ADD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5652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19166-4931-D15C-65A3-C4A3A095526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FCB04AB-58D1-373C-72F2-AF362620F94E}"/>
              </a:ext>
            </a:extLst>
          </p:cNvPr>
          <p:cNvSpPr>
            <a:spLocks noGrp="1"/>
          </p:cNvSpPr>
          <p:nvPr>
            <p:ph type="title"/>
          </p:nvPr>
        </p:nvSpPr>
        <p:spPr>
          <a:xfrm>
            <a:off x="585216" y="457354"/>
            <a:ext cx="6675120" cy="669094"/>
          </a:xfrm>
        </p:spPr>
        <p:txBody>
          <a:bodyPr/>
          <a:lstStyle/>
          <a:p>
            <a:r>
              <a:rPr lang="en-US" sz="4800" b="1" dirty="0">
                <a:solidFill>
                  <a:srgbClr val="A9D5ED"/>
                </a:solidFill>
                <a:cs typeface="Segoe UI"/>
              </a:rPr>
              <a:t>Math keyboard shortcuts</a:t>
            </a:r>
          </a:p>
        </p:txBody>
      </p:sp>
      <p:sp>
        <p:nvSpPr>
          <p:cNvPr id="5" name="TextBox 4">
            <a:extLst>
              <a:ext uri="{FF2B5EF4-FFF2-40B4-BE49-F238E27FC236}">
                <a16:creationId xmlns:a16="http://schemas.microsoft.com/office/drawing/2014/main" id="{C8F725F1-2318-0E1C-332C-33B6D33FE59B}"/>
              </a:ext>
            </a:extLst>
          </p:cNvPr>
          <p:cNvSpPr txBox="1"/>
          <p:nvPr/>
        </p:nvSpPr>
        <p:spPr>
          <a:xfrm>
            <a:off x="838200" y="1659633"/>
            <a:ext cx="1129027" cy="584775"/>
          </a:xfrm>
          <a:prstGeom prst="rect">
            <a:avLst/>
          </a:prstGeom>
          <a:noFill/>
        </p:spPr>
        <p:txBody>
          <a:bodyPr wrap="none" rtlCol="0">
            <a:spAutoFit/>
          </a:bodyPr>
          <a:lstStyle/>
          <a:p>
            <a:r>
              <a:rPr lang="en-US" sz="3200" dirty="0"/>
              <a:t>Word</a:t>
            </a:r>
          </a:p>
        </p:txBody>
      </p:sp>
      <p:graphicFrame>
        <p:nvGraphicFramePr>
          <p:cNvPr id="2" name="Content Placeholder 9">
            <a:extLst>
              <a:ext uri="{FF2B5EF4-FFF2-40B4-BE49-F238E27FC236}">
                <a16:creationId xmlns:a16="http://schemas.microsoft.com/office/drawing/2014/main" id="{C7999649-0428-720C-0BCD-28637A945BFE}"/>
              </a:ext>
            </a:extLst>
          </p:cNvPr>
          <p:cNvGraphicFramePr>
            <a:graphicFrameLocks/>
          </p:cNvGraphicFramePr>
          <p:nvPr>
            <p:extLst>
              <p:ext uri="{D42A27DB-BD31-4B8C-83A1-F6EECF244321}">
                <p14:modId xmlns:p14="http://schemas.microsoft.com/office/powerpoint/2010/main" val="826893635"/>
              </p:ext>
            </p:extLst>
          </p:nvPr>
        </p:nvGraphicFramePr>
        <p:xfrm>
          <a:off x="838200" y="2197825"/>
          <a:ext cx="10515600" cy="1706880"/>
        </p:xfrm>
        <a:graphic>
          <a:graphicData uri="http://schemas.openxmlformats.org/drawingml/2006/table">
            <a:tbl>
              <a:tblPr firstRow="1" bandRow="1">
                <a:tableStyleId>{8FD4443E-F989-4FC4-A0C8-D5A2AF1F390B}</a:tableStyleId>
              </a:tblPr>
              <a:tblGrid>
                <a:gridCol w="3013180">
                  <a:extLst>
                    <a:ext uri="{9D8B030D-6E8A-4147-A177-3AD203B41FA5}">
                      <a16:colId xmlns:a16="http://schemas.microsoft.com/office/drawing/2014/main" val="3160761663"/>
                    </a:ext>
                  </a:extLst>
                </a:gridCol>
                <a:gridCol w="3227650">
                  <a:extLst>
                    <a:ext uri="{9D8B030D-6E8A-4147-A177-3AD203B41FA5}">
                      <a16:colId xmlns:a16="http://schemas.microsoft.com/office/drawing/2014/main" val="33411427"/>
                    </a:ext>
                  </a:extLst>
                </a:gridCol>
                <a:gridCol w="4274770">
                  <a:extLst>
                    <a:ext uri="{9D8B030D-6E8A-4147-A177-3AD203B41FA5}">
                      <a16:colId xmlns:a16="http://schemas.microsoft.com/office/drawing/2014/main" val="3581755900"/>
                    </a:ext>
                  </a:extLst>
                </a:gridCol>
              </a:tblGrid>
              <a:tr h="375920">
                <a:tc>
                  <a:txBody>
                    <a:bodyPr/>
                    <a:lstStyle/>
                    <a:p>
                      <a:endParaRPr lang="en-US" sz="2200" dirty="0"/>
                    </a:p>
                  </a:txBody>
                  <a:tcPr/>
                </a:tc>
                <a:tc>
                  <a:txBody>
                    <a:bodyPr/>
                    <a:lstStyle/>
                    <a:p>
                      <a:r>
                        <a:rPr lang="en-US" sz="2200" dirty="0"/>
                        <a:t>Windows</a:t>
                      </a:r>
                    </a:p>
                  </a:txBody>
                  <a:tcPr/>
                </a:tc>
                <a:tc>
                  <a:txBody>
                    <a:bodyPr/>
                    <a:lstStyle/>
                    <a:p>
                      <a:r>
                        <a:rPr lang="en-US" sz="2200"/>
                        <a:t>Mac</a:t>
                      </a:r>
                    </a:p>
                  </a:txBody>
                  <a:tcPr/>
                </a:tc>
                <a:extLst>
                  <a:ext uri="{0D108BD9-81ED-4DB2-BD59-A6C34878D82A}">
                    <a16:rowId xmlns:a16="http://schemas.microsoft.com/office/drawing/2014/main" val="3348489375"/>
                  </a:ext>
                </a:extLst>
              </a:tr>
              <a:tr h="375920">
                <a:tc>
                  <a:txBody>
                    <a:bodyPr/>
                    <a:lstStyle/>
                    <a:p>
                      <a:r>
                        <a:rPr lang="en-US" sz="2200" dirty="0">
                          <a:solidFill>
                            <a:schemeClr val="tx1"/>
                          </a:solidFill>
                        </a:rPr>
                        <a:t>Insert or toggle math</a:t>
                      </a:r>
                    </a:p>
                  </a:txBody>
                  <a:tcPr>
                    <a:solidFill>
                      <a:schemeClr val="bg2">
                        <a:lumMod val="90000"/>
                        <a:lumOff val="10000"/>
                      </a:schemeClr>
                    </a:solidFill>
                  </a:tcPr>
                </a:tc>
                <a:tc>
                  <a:txBody>
                    <a:bodyPr/>
                    <a:lstStyle/>
                    <a:p>
                      <a:r>
                        <a:rPr lang="en-US" sz="2200" dirty="0" err="1">
                          <a:solidFill>
                            <a:schemeClr val="tx1"/>
                          </a:solidFill>
                        </a:rPr>
                        <a:t>Alt+Equals</a:t>
                      </a:r>
                      <a:endParaRPr lang="en-US" sz="2200" dirty="0">
                        <a:solidFill>
                          <a:schemeClr val="tx1"/>
                        </a:solidFill>
                      </a:endParaRPr>
                    </a:p>
                  </a:txBody>
                  <a:tcPr>
                    <a:solidFill>
                      <a:schemeClr val="bg2">
                        <a:lumMod val="90000"/>
                        <a:lumOff val="10000"/>
                      </a:schemeClr>
                    </a:solidFill>
                  </a:tcPr>
                </a:tc>
                <a:tc>
                  <a:txBody>
                    <a:bodyPr/>
                    <a:lstStyle/>
                    <a:p>
                      <a:r>
                        <a:rPr lang="en-US" sz="2200" dirty="0">
                          <a:solidFill>
                            <a:schemeClr val="tx1"/>
                          </a:solidFill>
                        </a:rPr>
                        <a:t>Control-Equals</a:t>
                      </a:r>
                    </a:p>
                  </a:txBody>
                  <a:tcPr>
                    <a:solidFill>
                      <a:schemeClr val="bg2">
                        <a:lumMod val="90000"/>
                        <a:lumOff val="10000"/>
                      </a:schemeClr>
                    </a:solidFill>
                  </a:tcPr>
                </a:tc>
                <a:extLst>
                  <a:ext uri="{0D108BD9-81ED-4DB2-BD59-A6C34878D82A}">
                    <a16:rowId xmlns:a16="http://schemas.microsoft.com/office/drawing/2014/main" val="429178218"/>
                  </a:ext>
                </a:extLst>
              </a:tr>
              <a:tr h="375920">
                <a:tc>
                  <a:txBody>
                    <a:bodyPr/>
                    <a:lstStyle/>
                    <a:p>
                      <a:r>
                        <a:rPr lang="en-US" sz="2200" dirty="0">
                          <a:solidFill>
                            <a:schemeClr val="tx1"/>
                          </a:solidFill>
                        </a:rPr>
                        <a:t>LaTeX to Math</a:t>
                      </a:r>
                    </a:p>
                  </a:txBody>
                  <a:tcPr>
                    <a:solidFill>
                      <a:schemeClr val="bg2">
                        <a:lumMod val="90000"/>
                        <a:lumOff val="10000"/>
                      </a:schemeClr>
                    </a:solidFill>
                  </a:tcPr>
                </a:tc>
                <a:tc>
                  <a:txBody>
                    <a:bodyPr/>
                    <a:lstStyle/>
                    <a:p>
                      <a:r>
                        <a:rPr lang="en-US" sz="2200" dirty="0" err="1">
                          <a:solidFill>
                            <a:schemeClr val="tx1"/>
                          </a:solidFill>
                        </a:rPr>
                        <a:t>Ctrl+Alt+Equals</a:t>
                      </a:r>
                      <a:endParaRPr lang="en-US" sz="2200" dirty="0">
                        <a:solidFill>
                          <a:schemeClr val="tx1"/>
                        </a:solidFill>
                      </a:endParaRPr>
                    </a:p>
                  </a:txBody>
                  <a:tcPr>
                    <a:solidFill>
                      <a:schemeClr val="bg2">
                        <a:lumMod val="90000"/>
                        <a:lumOff val="10000"/>
                      </a:schemeClr>
                    </a:solidFill>
                  </a:tcPr>
                </a:tc>
                <a:tc>
                  <a:txBody>
                    <a:bodyPr/>
                    <a:lstStyle/>
                    <a:p>
                      <a:r>
                        <a:rPr lang="en-US" sz="2200" dirty="0">
                          <a:solidFill>
                            <a:schemeClr val="tx1"/>
                          </a:solidFill>
                        </a:rPr>
                        <a:t>Command-Equals</a:t>
                      </a:r>
                    </a:p>
                  </a:txBody>
                  <a:tcPr>
                    <a:solidFill>
                      <a:schemeClr val="bg2">
                        <a:lumMod val="90000"/>
                        <a:lumOff val="10000"/>
                      </a:schemeClr>
                    </a:solidFill>
                  </a:tcPr>
                </a:tc>
                <a:extLst>
                  <a:ext uri="{0D108BD9-81ED-4DB2-BD59-A6C34878D82A}">
                    <a16:rowId xmlns:a16="http://schemas.microsoft.com/office/drawing/2014/main" val="1856231866"/>
                  </a:ext>
                </a:extLst>
              </a:tr>
              <a:tr h="375920">
                <a:tc>
                  <a:txBody>
                    <a:bodyPr/>
                    <a:lstStyle/>
                    <a:p>
                      <a:r>
                        <a:rPr lang="en-US" sz="2200">
                          <a:solidFill>
                            <a:schemeClr val="tx1"/>
                          </a:solidFill>
                        </a:rPr>
                        <a:t>Math to LaTeX</a:t>
                      </a:r>
                    </a:p>
                  </a:txBody>
                  <a:tcPr>
                    <a:solidFill>
                      <a:schemeClr val="bg2">
                        <a:lumMod val="90000"/>
                        <a:lumOff val="10000"/>
                      </a:schemeClr>
                    </a:solidFill>
                  </a:tcPr>
                </a:tc>
                <a:tc>
                  <a:txBody>
                    <a:bodyPr/>
                    <a:lstStyle/>
                    <a:p>
                      <a:r>
                        <a:rPr lang="en-US" sz="2200" dirty="0" err="1">
                          <a:solidFill>
                            <a:schemeClr val="tx1"/>
                          </a:solidFill>
                        </a:rPr>
                        <a:t>Ctrl+Alt+Shift+Equals</a:t>
                      </a:r>
                      <a:endParaRPr lang="en-US" sz="2200" dirty="0">
                        <a:solidFill>
                          <a:schemeClr val="tx1"/>
                        </a:solidFill>
                      </a:endParaRPr>
                    </a:p>
                  </a:txBody>
                  <a:tcPr>
                    <a:solidFill>
                      <a:schemeClr val="bg2">
                        <a:lumMod val="90000"/>
                        <a:lumOff val="10000"/>
                      </a:schemeClr>
                    </a:solidFill>
                  </a:tcPr>
                </a:tc>
                <a:tc>
                  <a:txBody>
                    <a:bodyPr/>
                    <a:lstStyle/>
                    <a:p>
                      <a:r>
                        <a:rPr lang="en-US" sz="2200" dirty="0">
                          <a:solidFill>
                            <a:schemeClr val="tx1"/>
                          </a:solidFill>
                        </a:rPr>
                        <a:t>Command-Shift-Equals</a:t>
                      </a:r>
                    </a:p>
                  </a:txBody>
                  <a:tcPr>
                    <a:solidFill>
                      <a:schemeClr val="bg2">
                        <a:lumMod val="90000"/>
                        <a:lumOff val="10000"/>
                      </a:schemeClr>
                    </a:solidFill>
                  </a:tcPr>
                </a:tc>
                <a:extLst>
                  <a:ext uri="{0D108BD9-81ED-4DB2-BD59-A6C34878D82A}">
                    <a16:rowId xmlns:a16="http://schemas.microsoft.com/office/drawing/2014/main" val="3424496925"/>
                  </a:ext>
                </a:extLst>
              </a:tr>
            </a:tbl>
          </a:graphicData>
        </a:graphic>
      </p:graphicFrame>
      <p:sp>
        <p:nvSpPr>
          <p:cNvPr id="6" name="TextBox 5">
            <a:extLst>
              <a:ext uri="{FF2B5EF4-FFF2-40B4-BE49-F238E27FC236}">
                <a16:creationId xmlns:a16="http://schemas.microsoft.com/office/drawing/2014/main" id="{9FC9FC6B-3371-0AC6-7BF1-4AB33C844946}"/>
              </a:ext>
            </a:extLst>
          </p:cNvPr>
          <p:cNvSpPr txBox="1"/>
          <p:nvPr/>
        </p:nvSpPr>
        <p:spPr>
          <a:xfrm>
            <a:off x="838200" y="4133050"/>
            <a:ext cx="2179892" cy="584775"/>
          </a:xfrm>
          <a:prstGeom prst="rect">
            <a:avLst/>
          </a:prstGeom>
          <a:noFill/>
        </p:spPr>
        <p:txBody>
          <a:bodyPr wrap="none" rtlCol="0">
            <a:spAutoFit/>
          </a:bodyPr>
          <a:lstStyle/>
          <a:p>
            <a:r>
              <a:rPr lang="en-US" sz="3200"/>
              <a:t>PowerPoint</a:t>
            </a:r>
          </a:p>
        </p:txBody>
      </p:sp>
      <p:graphicFrame>
        <p:nvGraphicFramePr>
          <p:cNvPr id="3" name="Content Placeholder 9">
            <a:extLst>
              <a:ext uri="{FF2B5EF4-FFF2-40B4-BE49-F238E27FC236}">
                <a16:creationId xmlns:a16="http://schemas.microsoft.com/office/drawing/2014/main" id="{568A2F98-FC5A-FAF1-5737-22DF15225BC0}"/>
              </a:ext>
            </a:extLst>
          </p:cNvPr>
          <p:cNvGraphicFramePr>
            <a:graphicFrameLocks/>
          </p:cNvGraphicFramePr>
          <p:nvPr>
            <p:extLst>
              <p:ext uri="{D42A27DB-BD31-4B8C-83A1-F6EECF244321}">
                <p14:modId xmlns:p14="http://schemas.microsoft.com/office/powerpoint/2010/main" val="1864636888"/>
              </p:ext>
            </p:extLst>
          </p:nvPr>
        </p:nvGraphicFramePr>
        <p:xfrm>
          <a:off x="838200" y="4637107"/>
          <a:ext cx="10515600" cy="1706880"/>
        </p:xfrm>
        <a:graphic>
          <a:graphicData uri="http://schemas.openxmlformats.org/drawingml/2006/table">
            <a:tbl>
              <a:tblPr firstRow="1" bandRow="1">
                <a:tableStyleId>{8FD4443E-F989-4FC4-A0C8-D5A2AF1F390B}</a:tableStyleId>
              </a:tblPr>
              <a:tblGrid>
                <a:gridCol w="3007125">
                  <a:extLst>
                    <a:ext uri="{9D8B030D-6E8A-4147-A177-3AD203B41FA5}">
                      <a16:colId xmlns:a16="http://schemas.microsoft.com/office/drawing/2014/main" val="3160761663"/>
                    </a:ext>
                  </a:extLst>
                </a:gridCol>
                <a:gridCol w="3233705">
                  <a:extLst>
                    <a:ext uri="{9D8B030D-6E8A-4147-A177-3AD203B41FA5}">
                      <a16:colId xmlns:a16="http://schemas.microsoft.com/office/drawing/2014/main" val="33411427"/>
                    </a:ext>
                  </a:extLst>
                </a:gridCol>
                <a:gridCol w="4274770">
                  <a:extLst>
                    <a:ext uri="{9D8B030D-6E8A-4147-A177-3AD203B41FA5}">
                      <a16:colId xmlns:a16="http://schemas.microsoft.com/office/drawing/2014/main" val="3581755900"/>
                    </a:ext>
                  </a:extLst>
                </a:gridCol>
              </a:tblGrid>
              <a:tr h="375920">
                <a:tc>
                  <a:txBody>
                    <a:bodyPr/>
                    <a:lstStyle/>
                    <a:p>
                      <a:endParaRPr lang="en-US" sz="2200" dirty="0"/>
                    </a:p>
                  </a:txBody>
                  <a:tcPr/>
                </a:tc>
                <a:tc>
                  <a:txBody>
                    <a:bodyPr/>
                    <a:lstStyle/>
                    <a:p>
                      <a:r>
                        <a:rPr lang="en-US" sz="2200" dirty="0"/>
                        <a:t>Windows</a:t>
                      </a:r>
                    </a:p>
                  </a:txBody>
                  <a:tcPr/>
                </a:tc>
                <a:tc>
                  <a:txBody>
                    <a:bodyPr/>
                    <a:lstStyle/>
                    <a:p>
                      <a:r>
                        <a:rPr lang="en-US" sz="2200"/>
                        <a:t>Mac</a:t>
                      </a:r>
                    </a:p>
                  </a:txBody>
                  <a:tcPr/>
                </a:tc>
                <a:extLst>
                  <a:ext uri="{0D108BD9-81ED-4DB2-BD59-A6C34878D82A}">
                    <a16:rowId xmlns:a16="http://schemas.microsoft.com/office/drawing/2014/main" val="3348489375"/>
                  </a:ext>
                </a:extLst>
              </a:tr>
              <a:tr h="375920">
                <a:tc>
                  <a:txBody>
                    <a:bodyPr/>
                    <a:lstStyle/>
                    <a:p>
                      <a:r>
                        <a:rPr lang="en-US" sz="2200" dirty="0">
                          <a:solidFill>
                            <a:schemeClr val="tx1"/>
                          </a:solidFill>
                        </a:rPr>
                        <a:t>Insert or toggle math</a:t>
                      </a:r>
                    </a:p>
                  </a:txBody>
                  <a:tcPr>
                    <a:solidFill>
                      <a:schemeClr val="bg2">
                        <a:lumMod val="90000"/>
                        <a:lumOff val="10000"/>
                      </a:schemeClr>
                    </a:solidFill>
                  </a:tcPr>
                </a:tc>
                <a:tc>
                  <a:txBody>
                    <a:bodyPr/>
                    <a:lstStyle/>
                    <a:p>
                      <a:r>
                        <a:rPr lang="en-US" sz="2200" err="1">
                          <a:solidFill>
                            <a:schemeClr val="tx1"/>
                          </a:solidFill>
                        </a:rPr>
                        <a:t>Alt+Equals</a:t>
                      </a:r>
                      <a:endParaRPr lang="en-US" sz="2200">
                        <a:solidFill>
                          <a:schemeClr val="tx1"/>
                        </a:solidFill>
                      </a:endParaRPr>
                    </a:p>
                  </a:txBody>
                  <a:tcPr>
                    <a:solidFill>
                      <a:schemeClr val="bg2">
                        <a:lumMod val="90000"/>
                        <a:lumOff val="10000"/>
                      </a:schemeClr>
                    </a:solidFill>
                  </a:tcPr>
                </a:tc>
                <a:tc>
                  <a:txBody>
                    <a:bodyPr/>
                    <a:lstStyle/>
                    <a:p>
                      <a:r>
                        <a:rPr lang="en-US" sz="2200" dirty="0">
                          <a:solidFill>
                            <a:schemeClr val="tx1"/>
                          </a:solidFill>
                        </a:rPr>
                        <a:t>Control-Option-Equals</a:t>
                      </a:r>
                    </a:p>
                  </a:txBody>
                  <a:tcPr>
                    <a:solidFill>
                      <a:schemeClr val="bg2">
                        <a:lumMod val="90000"/>
                        <a:lumOff val="10000"/>
                      </a:schemeClr>
                    </a:solidFill>
                  </a:tcPr>
                </a:tc>
                <a:extLst>
                  <a:ext uri="{0D108BD9-81ED-4DB2-BD59-A6C34878D82A}">
                    <a16:rowId xmlns:a16="http://schemas.microsoft.com/office/drawing/2014/main" val="429178218"/>
                  </a:ext>
                </a:extLst>
              </a:tr>
              <a:tr h="375920">
                <a:tc>
                  <a:txBody>
                    <a:bodyPr/>
                    <a:lstStyle/>
                    <a:p>
                      <a:r>
                        <a:rPr lang="en-US" sz="2200">
                          <a:solidFill>
                            <a:schemeClr val="tx1"/>
                          </a:solidFill>
                        </a:rPr>
                        <a:t>LaTeX to Math</a:t>
                      </a:r>
                    </a:p>
                  </a:txBody>
                  <a:tcPr>
                    <a:solidFill>
                      <a:schemeClr val="bg2">
                        <a:lumMod val="90000"/>
                        <a:lumOff val="10000"/>
                      </a:schemeClr>
                    </a:solidFill>
                  </a:tcPr>
                </a:tc>
                <a:tc>
                  <a:txBody>
                    <a:bodyPr/>
                    <a:lstStyle/>
                    <a:p>
                      <a:r>
                        <a:rPr lang="en-US" sz="2200" dirty="0" err="1">
                          <a:solidFill>
                            <a:schemeClr val="tx1"/>
                          </a:solidFill>
                        </a:rPr>
                        <a:t>Ctrl+Alt+Equals</a:t>
                      </a:r>
                      <a:endParaRPr lang="en-US" sz="2200" dirty="0">
                        <a:solidFill>
                          <a:schemeClr val="tx1"/>
                        </a:solidFill>
                      </a:endParaRPr>
                    </a:p>
                  </a:txBody>
                  <a:tcPr>
                    <a:solidFill>
                      <a:schemeClr val="bg2">
                        <a:lumMod val="90000"/>
                        <a:lumOff val="10000"/>
                      </a:schemeClr>
                    </a:solidFill>
                  </a:tcPr>
                </a:tc>
                <a:tc>
                  <a:txBody>
                    <a:bodyPr/>
                    <a:lstStyle/>
                    <a:p>
                      <a:r>
                        <a:rPr lang="en-US" sz="2200" dirty="0">
                          <a:solidFill>
                            <a:schemeClr val="tx1"/>
                          </a:solidFill>
                        </a:rPr>
                        <a:t>Command-Option-Equals</a:t>
                      </a:r>
                    </a:p>
                  </a:txBody>
                  <a:tcPr>
                    <a:solidFill>
                      <a:schemeClr val="bg2">
                        <a:lumMod val="90000"/>
                        <a:lumOff val="10000"/>
                      </a:schemeClr>
                    </a:solidFill>
                  </a:tcPr>
                </a:tc>
                <a:extLst>
                  <a:ext uri="{0D108BD9-81ED-4DB2-BD59-A6C34878D82A}">
                    <a16:rowId xmlns:a16="http://schemas.microsoft.com/office/drawing/2014/main" val="1856231866"/>
                  </a:ext>
                </a:extLst>
              </a:tr>
              <a:tr h="375920">
                <a:tc>
                  <a:txBody>
                    <a:bodyPr/>
                    <a:lstStyle/>
                    <a:p>
                      <a:r>
                        <a:rPr lang="en-US" sz="2200">
                          <a:solidFill>
                            <a:schemeClr val="tx1"/>
                          </a:solidFill>
                        </a:rPr>
                        <a:t>Math to LaTeX</a:t>
                      </a:r>
                    </a:p>
                  </a:txBody>
                  <a:tcPr>
                    <a:solidFill>
                      <a:schemeClr val="bg2">
                        <a:lumMod val="90000"/>
                        <a:lumOff val="10000"/>
                      </a:schemeClr>
                    </a:solidFill>
                  </a:tcPr>
                </a:tc>
                <a:tc>
                  <a:txBody>
                    <a:bodyPr/>
                    <a:lstStyle/>
                    <a:p>
                      <a:r>
                        <a:rPr lang="en-US" sz="2200" err="1">
                          <a:solidFill>
                            <a:schemeClr val="tx1"/>
                          </a:solidFill>
                        </a:rPr>
                        <a:t>Ctrl+Alt+Shift+Equals</a:t>
                      </a:r>
                      <a:endParaRPr lang="en-US" sz="2200">
                        <a:solidFill>
                          <a:schemeClr val="tx1"/>
                        </a:solidFill>
                      </a:endParaRPr>
                    </a:p>
                  </a:txBody>
                  <a:tcPr>
                    <a:solidFill>
                      <a:schemeClr val="bg2">
                        <a:lumMod val="90000"/>
                        <a:lumOff val="10000"/>
                      </a:schemeClr>
                    </a:solidFill>
                  </a:tcPr>
                </a:tc>
                <a:tc>
                  <a:txBody>
                    <a:bodyPr/>
                    <a:lstStyle/>
                    <a:p>
                      <a:r>
                        <a:rPr lang="en-US" sz="2200" dirty="0">
                          <a:solidFill>
                            <a:schemeClr val="tx1"/>
                          </a:solidFill>
                        </a:rPr>
                        <a:t>Command-Option-Shift-Equals</a:t>
                      </a:r>
                    </a:p>
                  </a:txBody>
                  <a:tcPr>
                    <a:solidFill>
                      <a:schemeClr val="bg2">
                        <a:lumMod val="90000"/>
                        <a:lumOff val="10000"/>
                      </a:schemeClr>
                    </a:solidFill>
                  </a:tcPr>
                </a:tc>
                <a:extLst>
                  <a:ext uri="{0D108BD9-81ED-4DB2-BD59-A6C34878D82A}">
                    <a16:rowId xmlns:a16="http://schemas.microsoft.com/office/drawing/2014/main" val="3424496925"/>
                  </a:ext>
                </a:extLst>
              </a:tr>
            </a:tbl>
          </a:graphicData>
        </a:graphic>
      </p:graphicFrame>
    </p:spTree>
    <p:extLst>
      <p:ext uri="{BB962C8B-B14F-4D97-AF65-F5344CB8AC3E}">
        <p14:creationId xmlns:p14="http://schemas.microsoft.com/office/powerpoint/2010/main" val="139833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33E11-8ECB-3B00-11C6-F210CFB779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5B06E4-E113-B156-C2E8-51024824593E}"/>
              </a:ext>
            </a:extLst>
          </p:cNvPr>
          <p:cNvSpPr>
            <a:spLocks noGrp="1"/>
          </p:cNvSpPr>
          <p:nvPr>
            <p:ph type="title"/>
          </p:nvPr>
        </p:nvSpPr>
        <p:spPr>
          <a:xfrm>
            <a:off x="585216" y="2980408"/>
            <a:ext cx="8944090" cy="553998"/>
          </a:xfrm>
        </p:spPr>
        <p:txBody>
          <a:bodyPr anchor="ctr" anchorCtr="0">
            <a:normAutofit fontScale="90000"/>
          </a:bodyPr>
          <a:lstStyle/>
          <a:p>
            <a:r>
              <a:rPr lang="en-US" sz="6000" b="1" dirty="0">
                <a:solidFill>
                  <a:srgbClr val="A9D5ED"/>
                </a:solidFill>
                <a:cs typeface="Segoe UI"/>
              </a:rPr>
              <a:t>Provide Feedback with Sound</a:t>
            </a:r>
            <a:br>
              <a:rPr lang="en-US" sz="6000" dirty="0"/>
            </a:br>
            <a:br>
              <a:rPr lang="en-US" sz="7050" dirty="0"/>
            </a:br>
            <a:r>
              <a:rPr lang="en-US" sz="4000" dirty="0">
                <a:solidFill>
                  <a:schemeClr val="tx1"/>
                </a:solidFill>
                <a:cs typeface="Segoe UI"/>
              </a:rPr>
              <a:t>Word, Excel, PowerPoint, and OneNote for Windows</a:t>
            </a:r>
          </a:p>
        </p:txBody>
      </p:sp>
    </p:spTree>
    <p:extLst>
      <p:ext uri="{BB962C8B-B14F-4D97-AF65-F5344CB8AC3E}">
        <p14:creationId xmlns:p14="http://schemas.microsoft.com/office/powerpoint/2010/main" val="101089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CA3DB-2AE2-DBAF-D0DC-707A4A4DFF4F}"/>
              </a:ext>
            </a:extLst>
          </p:cNvPr>
          <p:cNvSpPr>
            <a:spLocks noGrp="1"/>
          </p:cNvSpPr>
          <p:nvPr>
            <p:ph type="title"/>
          </p:nvPr>
        </p:nvSpPr>
        <p:spPr>
          <a:xfrm>
            <a:off x="182092" y="-1557196"/>
            <a:ext cx="10508485" cy="1111586"/>
          </a:xfrm>
        </p:spPr>
        <p:txBody>
          <a:bodyPr/>
          <a:lstStyle/>
          <a:p>
            <a:r>
              <a:rPr lang="en-US"/>
              <a:t>Use LaTeX for chemical formulas and equations</a:t>
            </a:r>
          </a:p>
        </p:txBody>
      </p:sp>
      <p:pic>
        <p:nvPicPr>
          <p:cNvPr id="3" name="WordWin32.mhchem.AltEquals.Fast" descr="Use LaTeX for chemical formulas and equations">
            <a:hlinkClick r:id="" action="ppaction://media"/>
            <a:extLst>
              <a:ext uri="{FF2B5EF4-FFF2-40B4-BE49-F238E27FC236}">
                <a16:creationId xmlns:a16="http://schemas.microsoft.com/office/drawing/2014/main" id="{6BEDECED-F8A9-A07B-C097-B26018E46D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3510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A31A4-3E3A-5B0B-8DCC-3289A75554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CD76A1-C612-91D3-0E21-094D550D6C9A}"/>
              </a:ext>
            </a:extLst>
          </p:cNvPr>
          <p:cNvSpPr>
            <a:spLocks noGrp="1"/>
          </p:cNvSpPr>
          <p:nvPr>
            <p:ph type="title"/>
          </p:nvPr>
        </p:nvSpPr>
        <p:spPr>
          <a:xfrm>
            <a:off x="506558" y="381083"/>
            <a:ext cx="10997184" cy="1333891"/>
          </a:xfrm>
        </p:spPr>
        <p:txBody>
          <a:bodyPr/>
          <a:lstStyle/>
          <a:p>
            <a:r>
              <a:rPr lang="en-US" sz="4800" b="1" dirty="0">
                <a:solidFill>
                  <a:srgbClr val="A9D5ED"/>
                </a:solidFill>
                <a:cs typeface="Segoe UI"/>
              </a:rPr>
              <a:t>Impact: accessible math from LaTeX in Microsoft 365</a:t>
            </a:r>
          </a:p>
        </p:txBody>
      </p:sp>
      <p:sp>
        <p:nvSpPr>
          <p:cNvPr id="4" name="TextBox 3">
            <a:extLst>
              <a:ext uri="{FF2B5EF4-FFF2-40B4-BE49-F238E27FC236}">
                <a16:creationId xmlns:a16="http://schemas.microsoft.com/office/drawing/2014/main" id="{27C97D80-5E6B-7F46-B574-744FA1F1806E}"/>
              </a:ext>
            </a:extLst>
          </p:cNvPr>
          <p:cNvSpPr txBox="1"/>
          <p:nvPr/>
        </p:nvSpPr>
        <p:spPr>
          <a:xfrm>
            <a:off x="1339360" y="2725946"/>
            <a:ext cx="3669594" cy="2523768"/>
          </a:xfrm>
          <a:prstGeom prst="rect">
            <a:avLst/>
          </a:prstGeom>
          <a:noFill/>
        </p:spPr>
        <p:txBody>
          <a:bodyPr wrap="none" rtlCol="0">
            <a:spAutoFit/>
          </a:bodyPr>
          <a:lstStyle/>
          <a:p>
            <a:pPr algn="ctr"/>
            <a:r>
              <a:rPr lang="en-US" sz="13000"/>
              <a:t>377k</a:t>
            </a:r>
          </a:p>
          <a:p>
            <a:pPr algn="ctr"/>
            <a:r>
              <a:rPr lang="en-US" sz="2800"/>
              <a:t>users/month</a:t>
            </a:r>
          </a:p>
        </p:txBody>
      </p:sp>
      <p:sp>
        <p:nvSpPr>
          <p:cNvPr id="5" name="TextBox 4">
            <a:extLst>
              <a:ext uri="{FF2B5EF4-FFF2-40B4-BE49-F238E27FC236}">
                <a16:creationId xmlns:a16="http://schemas.microsoft.com/office/drawing/2014/main" id="{41061D77-238B-AD79-9FB1-AA432F431CB1}"/>
              </a:ext>
            </a:extLst>
          </p:cNvPr>
          <p:cNvSpPr txBox="1"/>
          <p:nvPr/>
        </p:nvSpPr>
        <p:spPr>
          <a:xfrm>
            <a:off x="6152036" y="2725946"/>
            <a:ext cx="3760966" cy="2523768"/>
          </a:xfrm>
          <a:prstGeom prst="rect">
            <a:avLst/>
          </a:prstGeom>
          <a:noFill/>
        </p:spPr>
        <p:txBody>
          <a:bodyPr wrap="none" rtlCol="0">
            <a:spAutoFit/>
          </a:bodyPr>
          <a:lstStyle/>
          <a:p>
            <a:pPr algn="ctr"/>
            <a:r>
              <a:rPr lang="en-US" sz="13000"/>
              <a:t>3.6M</a:t>
            </a:r>
          </a:p>
          <a:p>
            <a:pPr algn="ctr"/>
            <a:r>
              <a:rPr lang="en-US" sz="2800"/>
              <a:t>equations/month</a:t>
            </a:r>
          </a:p>
        </p:txBody>
      </p:sp>
    </p:spTree>
    <p:extLst>
      <p:ext uri="{BB962C8B-B14F-4D97-AF65-F5344CB8AC3E}">
        <p14:creationId xmlns:p14="http://schemas.microsoft.com/office/powerpoint/2010/main" val="99065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A9B21-8DA8-F6B6-8CE9-106FAE01A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F9B653-44EF-60CC-F069-049EB9860DF1}"/>
              </a:ext>
            </a:extLst>
          </p:cNvPr>
          <p:cNvSpPr>
            <a:spLocks noGrp="1"/>
          </p:cNvSpPr>
          <p:nvPr>
            <p:ph type="title"/>
          </p:nvPr>
        </p:nvSpPr>
        <p:spPr/>
        <p:txBody>
          <a:bodyPr anchor="ctr" anchorCtr="0">
            <a:normAutofit fontScale="90000"/>
          </a:bodyPr>
          <a:lstStyle/>
          <a:p>
            <a:r>
              <a:rPr lang="en-US" sz="6400" b="1" dirty="0">
                <a:solidFill>
                  <a:srgbClr val="A9D5ED"/>
                </a:solidFill>
                <a:cs typeface="Segoe UI"/>
              </a:rPr>
              <a:t>Export accessible math in PDF</a:t>
            </a:r>
            <a:br>
              <a:rPr lang="en-US" sz="4800" dirty="0"/>
            </a:br>
            <a:r>
              <a:rPr lang="en-US" dirty="0">
                <a:solidFill>
                  <a:schemeClr val="tx1"/>
                </a:solidFill>
                <a:cs typeface="Segoe UI"/>
              </a:rPr>
              <a:t>Word and PowerPoint</a:t>
            </a:r>
          </a:p>
        </p:txBody>
      </p:sp>
    </p:spTree>
    <p:extLst>
      <p:ext uri="{BB962C8B-B14F-4D97-AF65-F5344CB8AC3E}">
        <p14:creationId xmlns:p14="http://schemas.microsoft.com/office/powerpoint/2010/main" val="279604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1AD1C-1623-212E-1BD4-B8AE24EB7B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B34FEF-0292-014F-D0ED-2A51AA5E558A}"/>
              </a:ext>
            </a:extLst>
          </p:cNvPr>
          <p:cNvSpPr>
            <a:spLocks noGrp="1"/>
          </p:cNvSpPr>
          <p:nvPr>
            <p:ph type="title"/>
          </p:nvPr>
        </p:nvSpPr>
        <p:spPr>
          <a:xfrm>
            <a:off x="179198" y="-1475151"/>
            <a:ext cx="12012801" cy="1111586"/>
          </a:xfrm>
        </p:spPr>
        <p:txBody>
          <a:bodyPr/>
          <a:lstStyle/>
          <a:p>
            <a:r>
              <a:rPr lang="en-US" dirty="0"/>
              <a:t>Microsoft 365 exports PDF with accessible math using MathML</a:t>
            </a:r>
          </a:p>
        </p:txBody>
      </p:sp>
      <p:grpSp>
        <p:nvGrpSpPr>
          <p:cNvPr id="177" name="Group 176" descr="Microsoft 365 makes native math accessible using MathML">
            <a:extLst>
              <a:ext uri="{FF2B5EF4-FFF2-40B4-BE49-F238E27FC236}">
                <a16:creationId xmlns:a16="http://schemas.microsoft.com/office/drawing/2014/main" id="{F97ABCC0-3298-9B14-8C0F-00CBDB84B1DD}"/>
              </a:ext>
            </a:extLst>
          </p:cNvPr>
          <p:cNvGrpSpPr/>
          <p:nvPr/>
        </p:nvGrpSpPr>
        <p:grpSpPr>
          <a:xfrm>
            <a:off x="3678827" y="3334980"/>
            <a:ext cx="4671935" cy="3174109"/>
            <a:chOff x="3678827" y="3334980"/>
            <a:chExt cx="4671935" cy="3174109"/>
          </a:xfrm>
        </p:grpSpPr>
        <p:grpSp>
          <p:nvGrpSpPr>
            <p:cNvPr id="176" name="Group 175">
              <a:extLst>
                <a:ext uri="{FF2B5EF4-FFF2-40B4-BE49-F238E27FC236}">
                  <a16:creationId xmlns:a16="http://schemas.microsoft.com/office/drawing/2014/main" id="{80477194-8BD1-2191-0B6E-191D804A39AD}"/>
                </a:ext>
              </a:extLst>
            </p:cNvPr>
            <p:cNvGrpSpPr/>
            <p:nvPr/>
          </p:nvGrpSpPr>
          <p:grpSpPr>
            <a:xfrm>
              <a:off x="3678827" y="6051889"/>
              <a:ext cx="4671935" cy="457200"/>
              <a:chOff x="3678827" y="6051889"/>
              <a:chExt cx="4671935" cy="457200"/>
            </a:xfrm>
          </p:grpSpPr>
          <p:pic>
            <p:nvPicPr>
              <p:cNvPr id="5" name="Picture 4" descr="File:Logo NVDA.jpg">
                <a:extLst>
                  <a:ext uri="{FF2B5EF4-FFF2-40B4-BE49-F238E27FC236}">
                    <a16:creationId xmlns:a16="http://schemas.microsoft.com/office/drawing/2014/main" id="{8D08B4D9-094C-B8F6-174A-0185C27BA3C4}"/>
                  </a:ext>
                </a:extLst>
              </p:cNvPr>
              <p:cNvPicPr>
                <a:picLocks noChangeAspect="1"/>
              </p:cNvPicPr>
              <p:nvPr/>
            </p:nvPicPr>
            <p:blipFill>
              <a:blip r:embed="rId2"/>
              <a:stretch>
                <a:fillRect/>
              </a:stretch>
            </p:blipFill>
            <p:spPr>
              <a:xfrm>
                <a:off x="6737509" y="6051889"/>
                <a:ext cx="457200" cy="457200"/>
              </a:xfrm>
              <a:prstGeom prst="roundRect">
                <a:avLst/>
              </a:prstGeom>
            </p:spPr>
          </p:pic>
          <p:grpSp>
            <p:nvGrpSpPr>
              <p:cNvPr id="22" name="Group 21">
                <a:extLst>
                  <a:ext uri="{FF2B5EF4-FFF2-40B4-BE49-F238E27FC236}">
                    <a16:creationId xmlns:a16="http://schemas.microsoft.com/office/drawing/2014/main" id="{C55AAC58-CEEA-BF85-5173-796F5719A1D2}"/>
                  </a:ext>
                </a:extLst>
              </p:cNvPr>
              <p:cNvGrpSpPr>
                <a:grpSpLocks noChangeAspect="1"/>
              </p:cNvGrpSpPr>
              <p:nvPr/>
            </p:nvGrpSpPr>
            <p:grpSpPr>
              <a:xfrm>
                <a:off x="5839443" y="6145757"/>
                <a:ext cx="777240" cy="269464"/>
                <a:chOff x="7705288" y="985706"/>
                <a:chExt cx="2093053" cy="725648"/>
              </a:xfrm>
            </p:grpSpPr>
            <p:sp>
              <p:nvSpPr>
                <p:cNvPr id="21" name="Rectangle: Rounded Corners 20">
                  <a:extLst>
                    <a:ext uri="{FF2B5EF4-FFF2-40B4-BE49-F238E27FC236}">
                      <a16:creationId xmlns:a16="http://schemas.microsoft.com/office/drawing/2014/main" id="{719E1B71-143C-FA91-9BE5-884892BD7AF7}"/>
                    </a:ext>
                  </a:extLst>
                </p:cNvPr>
                <p:cNvSpPr/>
                <p:nvPr/>
              </p:nvSpPr>
              <p:spPr>
                <a:xfrm>
                  <a:off x="7705288" y="985706"/>
                  <a:ext cx="2093053" cy="72564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he importance of accessibility in Web Design - Digital Meal 🍓">
                  <a:extLst>
                    <a:ext uri="{FF2B5EF4-FFF2-40B4-BE49-F238E27FC236}">
                      <a16:creationId xmlns:a16="http://schemas.microsoft.com/office/drawing/2014/main" id="{6C320882-557D-C296-4BAF-CA4C517F4032}"/>
                    </a:ext>
                  </a:extLst>
                </p:cNvPr>
                <p:cNvPicPr>
                  <a:picLocks noChangeAspect="1"/>
                </p:cNvPicPr>
                <p:nvPr/>
              </p:nvPicPr>
              <p:blipFill>
                <a:blip r:embed="rId3"/>
                <a:srcRect l="15326" r="14644" b="44386"/>
                <a:stretch>
                  <a:fillRect/>
                </a:stretch>
              </p:blipFill>
              <p:spPr>
                <a:xfrm>
                  <a:off x="7791274" y="1094939"/>
                  <a:ext cx="1921080" cy="507183"/>
                </a:xfrm>
                <a:prstGeom prst="rect">
                  <a:avLst/>
                </a:prstGeom>
                <a:solidFill>
                  <a:schemeClr val="tx1"/>
                </a:solidFill>
              </p:spPr>
            </p:pic>
          </p:grpSp>
          <p:sp>
            <p:nvSpPr>
              <p:cNvPr id="58" name="TextBox 57">
                <a:extLst>
                  <a:ext uri="{FF2B5EF4-FFF2-40B4-BE49-F238E27FC236}">
                    <a16:creationId xmlns:a16="http://schemas.microsoft.com/office/drawing/2014/main" id="{94D4F635-D471-E237-FE3F-40FBB6181F8E}"/>
                  </a:ext>
                </a:extLst>
              </p:cNvPr>
              <p:cNvSpPr txBox="1"/>
              <p:nvPr/>
            </p:nvSpPr>
            <p:spPr>
              <a:xfrm>
                <a:off x="3678827" y="6051889"/>
                <a:ext cx="2039790" cy="457200"/>
              </a:xfrm>
              <a:prstGeom prst="rect">
                <a:avLst/>
              </a:prstGeom>
              <a:noFill/>
            </p:spPr>
            <p:txBody>
              <a:bodyPr wrap="none" rtlCol="0">
                <a:spAutoFit/>
              </a:bodyPr>
              <a:lstStyle/>
              <a:p>
                <a:r>
                  <a:rPr lang="en-US" sz="2400" dirty="0"/>
                  <a:t>Assistive Tech</a:t>
                </a:r>
              </a:p>
            </p:txBody>
          </p:sp>
          <p:pic>
            <p:nvPicPr>
              <p:cNvPr id="66" name="Picture 65" descr="Mac Speaker Icon">
                <a:extLst>
                  <a:ext uri="{FF2B5EF4-FFF2-40B4-BE49-F238E27FC236}">
                    <a16:creationId xmlns:a16="http://schemas.microsoft.com/office/drawing/2014/main" id="{42908EC1-6087-6E52-09AF-10F74B1BA9D4}"/>
                  </a:ext>
                </a:extLst>
              </p:cNvPr>
              <p:cNvPicPr>
                <a:picLocks noChangeAspect="1"/>
              </p:cNvPicPr>
              <p:nvPr/>
            </p:nvPicPr>
            <p:blipFill>
              <a:blip r:embed="rId4"/>
              <a:srcRect l="31953" t="12938" r="31511" b="14606"/>
              <a:stretch>
                <a:fillRect/>
              </a:stretch>
            </p:blipFill>
            <p:spPr>
              <a:xfrm>
                <a:off x="7315535" y="6053810"/>
                <a:ext cx="457200" cy="453358"/>
              </a:xfrm>
              <a:prstGeom prst="rect">
                <a:avLst/>
              </a:prstGeom>
            </p:spPr>
          </p:pic>
          <p:pic>
            <p:nvPicPr>
              <p:cNvPr id="68" name="Picture 67" descr="The image depicts a white, hexagonal shape with a purple circle in the center, symbolizing a chat or message icon.&#10;&#10;AI-generated content may be incorrect.">
                <a:extLst>
                  <a:ext uri="{FF2B5EF4-FFF2-40B4-BE49-F238E27FC236}">
                    <a16:creationId xmlns:a16="http://schemas.microsoft.com/office/drawing/2014/main" id="{D4DEFFEF-C186-445D-00A9-E3D35D39ED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562" y="6051889"/>
                <a:ext cx="457200" cy="457200"/>
              </a:xfrm>
              <a:prstGeom prst="rect">
                <a:avLst/>
              </a:prstGeom>
            </p:spPr>
          </p:pic>
        </p:grpSp>
        <p:grpSp>
          <p:nvGrpSpPr>
            <p:cNvPr id="175" name="Group 174">
              <a:extLst>
                <a:ext uri="{FF2B5EF4-FFF2-40B4-BE49-F238E27FC236}">
                  <a16:creationId xmlns:a16="http://schemas.microsoft.com/office/drawing/2014/main" id="{B670911A-719B-CA14-6717-8A3EC302CA0F}"/>
                </a:ext>
              </a:extLst>
            </p:cNvPr>
            <p:cNvGrpSpPr/>
            <p:nvPr/>
          </p:nvGrpSpPr>
          <p:grpSpPr>
            <a:xfrm>
              <a:off x="3932738" y="3334980"/>
              <a:ext cx="4164969" cy="470536"/>
              <a:chOff x="3932738" y="3334980"/>
              <a:chExt cx="4164969" cy="470536"/>
            </a:xfrm>
          </p:grpSpPr>
          <p:pic>
            <p:nvPicPr>
              <p:cNvPr id="7" name="Graphic 6">
                <a:extLst>
                  <a:ext uri="{FF2B5EF4-FFF2-40B4-BE49-F238E27FC236}">
                    <a16:creationId xmlns:a16="http://schemas.microsoft.com/office/drawing/2014/main" id="{7CF0FBA9-FA95-7572-AF4E-5CEACF41ADF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59643" y="3348730"/>
                <a:ext cx="457200" cy="443036"/>
              </a:xfrm>
              <a:prstGeom prst="rect">
                <a:avLst/>
              </a:prstGeom>
            </p:spPr>
          </p:pic>
          <p:pic>
            <p:nvPicPr>
              <p:cNvPr id="12" name="Graphic 11">
                <a:extLst>
                  <a:ext uri="{FF2B5EF4-FFF2-40B4-BE49-F238E27FC236}">
                    <a16:creationId xmlns:a16="http://schemas.microsoft.com/office/drawing/2014/main" id="{34FE2574-A008-E5A3-413F-274B542BC4C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019211" y="3335116"/>
                <a:ext cx="457200" cy="470264"/>
              </a:xfrm>
              <a:prstGeom prst="rect">
                <a:avLst/>
              </a:prstGeom>
            </p:spPr>
          </p:pic>
          <p:pic>
            <p:nvPicPr>
              <p:cNvPr id="39" name="Picture 38" descr="new file">
                <a:extLst>
                  <a:ext uri="{FF2B5EF4-FFF2-40B4-BE49-F238E27FC236}">
                    <a16:creationId xmlns:a16="http://schemas.microsoft.com/office/drawing/2014/main" id="{5EF407B8-BF31-C9D4-F132-A013F09DAF3E}"/>
                  </a:ext>
                </a:extLst>
              </p:cNvPr>
              <p:cNvPicPr>
                <a:picLocks noChangeAspect="1"/>
              </p:cNvPicPr>
              <p:nvPr/>
            </p:nvPicPr>
            <p:blipFill>
              <a:blip r:embed="rId8"/>
              <a:stretch>
                <a:fillRect/>
              </a:stretch>
            </p:blipFill>
            <p:spPr>
              <a:xfrm>
                <a:off x="7640507" y="3334980"/>
                <a:ext cx="457200" cy="470536"/>
              </a:xfrm>
              <a:prstGeom prst="rect">
                <a:avLst/>
              </a:prstGeom>
            </p:spPr>
          </p:pic>
          <p:pic>
            <p:nvPicPr>
              <p:cNvPr id="41" name="Picture 40" descr="File:Microsoft OneNote Icon (2025 - present).svg">
                <a:extLst>
                  <a:ext uri="{FF2B5EF4-FFF2-40B4-BE49-F238E27FC236}">
                    <a16:creationId xmlns:a16="http://schemas.microsoft.com/office/drawing/2014/main" id="{FA018254-1A21-51AA-A0DA-EFE6A9ECE9BF}"/>
                  </a:ext>
                </a:extLst>
              </p:cNvPr>
              <p:cNvPicPr>
                <a:picLocks noChangeAspect="1"/>
              </p:cNvPicPr>
              <p:nvPr/>
            </p:nvPicPr>
            <p:blipFill>
              <a:blip r:embed="rId9"/>
              <a:stretch>
                <a:fillRect/>
              </a:stretch>
            </p:blipFill>
            <p:spPr>
              <a:xfrm>
                <a:off x="7100075" y="3334980"/>
                <a:ext cx="457200" cy="470536"/>
              </a:xfrm>
              <a:prstGeom prst="rect">
                <a:avLst/>
              </a:prstGeom>
            </p:spPr>
          </p:pic>
          <p:sp>
            <p:nvSpPr>
              <p:cNvPr id="13" name="TextBox 12">
                <a:extLst>
                  <a:ext uri="{FF2B5EF4-FFF2-40B4-BE49-F238E27FC236}">
                    <a16:creationId xmlns:a16="http://schemas.microsoft.com/office/drawing/2014/main" id="{2BF9AF35-38BD-5B9C-2AD4-DF0F914F22CB}"/>
                  </a:ext>
                </a:extLst>
              </p:cNvPr>
              <p:cNvSpPr txBox="1"/>
              <p:nvPr/>
            </p:nvSpPr>
            <p:spPr>
              <a:xfrm>
                <a:off x="3932738" y="3341648"/>
                <a:ext cx="2003241" cy="457200"/>
              </a:xfrm>
              <a:prstGeom prst="rect">
                <a:avLst/>
              </a:prstGeom>
              <a:noFill/>
            </p:spPr>
            <p:txBody>
              <a:bodyPr wrap="none" rtlCol="0">
                <a:spAutoFit/>
              </a:bodyPr>
              <a:lstStyle/>
              <a:p>
                <a:r>
                  <a:rPr lang="en-US" sz="2400" dirty="0"/>
                  <a:t>Microsoft 365</a:t>
                </a:r>
              </a:p>
            </p:txBody>
          </p:sp>
        </p:grpSp>
        <p:cxnSp>
          <p:nvCxnSpPr>
            <p:cNvPr id="60" name="Straight Arrow Connector 59">
              <a:extLst>
                <a:ext uri="{FF2B5EF4-FFF2-40B4-BE49-F238E27FC236}">
                  <a16:creationId xmlns:a16="http://schemas.microsoft.com/office/drawing/2014/main" id="{1958884A-8FA4-9D90-CD24-74A0F1BD02F6}"/>
                </a:ext>
              </a:extLst>
            </p:cNvPr>
            <p:cNvCxnSpPr>
              <a:cxnSpLocks/>
            </p:cNvCxnSpPr>
            <p:nvPr/>
          </p:nvCxnSpPr>
          <p:spPr>
            <a:xfrm>
              <a:off x="6831199" y="4036273"/>
              <a:ext cx="22634" cy="1746997"/>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1" name="Rectangle: Rounded Corners 90">
              <a:extLst>
                <a:ext uri="{FF2B5EF4-FFF2-40B4-BE49-F238E27FC236}">
                  <a16:creationId xmlns:a16="http://schemas.microsoft.com/office/drawing/2014/main" id="{8A7A0B0A-5154-D76E-612C-22BA0011EC8B}"/>
                </a:ext>
              </a:extLst>
            </p:cNvPr>
            <p:cNvSpPr/>
            <p:nvPr/>
          </p:nvSpPr>
          <p:spPr>
            <a:xfrm>
              <a:off x="6307824" y="5037192"/>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grpSp>
      <p:grpSp>
        <p:nvGrpSpPr>
          <p:cNvPr id="30" name="Group 29" descr="It's easy to bring accessible math into Microsoft 365 using MathML">
            <a:extLst>
              <a:ext uri="{FF2B5EF4-FFF2-40B4-BE49-F238E27FC236}">
                <a16:creationId xmlns:a16="http://schemas.microsoft.com/office/drawing/2014/main" id="{AD1DE00C-D801-143A-4BE0-744E404CF4D1}"/>
              </a:ext>
            </a:extLst>
          </p:cNvPr>
          <p:cNvGrpSpPr/>
          <p:nvPr/>
        </p:nvGrpSpPr>
        <p:grpSpPr>
          <a:xfrm>
            <a:off x="172393" y="220938"/>
            <a:ext cx="11748987" cy="5565713"/>
            <a:chOff x="172393" y="220938"/>
            <a:chExt cx="11748987" cy="5565713"/>
          </a:xfrm>
        </p:grpSpPr>
        <p:cxnSp>
          <p:nvCxnSpPr>
            <p:cNvPr id="42" name="Straight Arrow Connector 41">
              <a:extLst>
                <a:ext uri="{FF2B5EF4-FFF2-40B4-BE49-F238E27FC236}">
                  <a16:creationId xmlns:a16="http://schemas.microsoft.com/office/drawing/2014/main" id="{9B5A4368-B5EF-575A-019E-E43178F7CA3B}"/>
                </a:ext>
              </a:extLst>
            </p:cNvPr>
            <p:cNvCxnSpPr>
              <a:cxnSpLocks/>
            </p:cNvCxnSpPr>
            <p:nvPr/>
          </p:nvCxnSpPr>
          <p:spPr>
            <a:xfrm>
              <a:off x="3516759" y="2368969"/>
              <a:ext cx="0" cy="3417682"/>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2" name="Rectangle: Rounded Corners 91">
              <a:extLst>
                <a:ext uri="{FF2B5EF4-FFF2-40B4-BE49-F238E27FC236}">
                  <a16:creationId xmlns:a16="http://schemas.microsoft.com/office/drawing/2014/main" id="{1F607C79-562B-B745-3883-DC70FF849B61}"/>
                </a:ext>
              </a:extLst>
            </p:cNvPr>
            <p:cNvSpPr/>
            <p:nvPr/>
          </p:nvSpPr>
          <p:spPr>
            <a:xfrm>
              <a:off x="2906460" y="4993908"/>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cxnSp>
          <p:nvCxnSpPr>
            <p:cNvPr id="155" name="Straight Arrow Connector 154">
              <a:extLst>
                <a:ext uri="{FF2B5EF4-FFF2-40B4-BE49-F238E27FC236}">
                  <a16:creationId xmlns:a16="http://schemas.microsoft.com/office/drawing/2014/main" id="{0EBDC51E-A5F2-82F3-959A-591C71EDE23A}"/>
                </a:ext>
              </a:extLst>
            </p:cNvPr>
            <p:cNvCxnSpPr>
              <a:cxnSpLocks/>
            </p:cNvCxnSpPr>
            <p:nvPr/>
          </p:nvCxnSpPr>
          <p:spPr>
            <a:xfrm>
              <a:off x="5495027" y="940872"/>
              <a:ext cx="0" cy="688130"/>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8" name="Picture 7" descr="See the source image">
              <a:extLst>
                <a:ext uri="{FF2B5EF4-FFF2-40B4-BE49-F238E27FC236}">
                  <a16:creationId xmlns:a16="http://schemas.microsoft.com/office/drawing/2014/main" id="{82EB4D35-4FFF-B941-7DA8-8A94869C3F75}"/>
                </a:ext>
              </a:extLst>
            </p:cNvPr>
            <p:cNvPicPr>
              <a:picLocks noChangeAspect="1"/>
            </p:cNvPicPr>
            <p:nvPr/>
          </p:nvPicPr>
          <p:blipFill>
            <a:blip r:embed="rId10"/>
            <a:stretch>
              <a:fillRect/>
            </a:stretch>
          </p:blipFill>
          <p:spPr>
            <a:xfrm>
              <a:off x="4516669" y="1790805"/>
              <a:ext cx="457200" cy="481782"/>
            </a:xfrm>
            <a:prstGeom prst="rect">
              <a:avLst/>
            </a:prstGeom>
          </p:spPr>
        </p:pic>
        <p:pic>
          <p:nvPicPr>
            <p:cNvPr id="32" name="Picture 31" descr="See the source image">
              <a:extLst>
                <a:ext uri="{FF2B5EF4-FFF2-40B4-BE49-F238E27FC236}">
                  <a16:creationId xmlns:a16="http://schemas.microsoft.com/office/drawing/2014/main" id="{CCA1433C-D4BC-B980-D248-310C32A8140F}"/>
                </a:ext>
              </a:extLst>
            </p:cNvPr>
            <p:cNvPicPr>
              <a:picLocks noChangeAspect="1"/>
            </p:cNvPicPr>
            <p:nvPr/>
          </p:nvPicPr>
          <p:blipFill>
            <a:blip r:embed="rId11"/>
            <a:stretch>
              <a:fillRect/>
            </a:stretch>
          </p:blipFill>
          <p:spPr>
            <a:xfrm>
              <a:off x="5043810" y="1805405"/>
              <a:ext cx="457200" cy="452582"/>
            </a:xfrm>
            <a:prstGeom prst="rect">
              <a:avLst/>
            </a:prstGeom>
          </p:spPr>
        </p:pic>
        <p:pic>
          <p:nvPicPr>
            <p:cNvPr id="35" name="Picture 34" descr="See the source image">
              <a:extLst>
                <a:ext uri="{FF2B5EF4-FFF2-40B4-BE49-F238E27FC236}">
                  <a16:creationId xmlns:a16="http://schemas.microsoft.com/office/drawing/2014/main" id="{A9A96648-EEC0-30BB-CD2C-5B3F20779C34}"/>
                </a:ext>
              </a:extLst>
            </p:cNvPr>
            <p:cNvPicPr>
              <a:picLocks noChangeAspect="1"/>
            </p:cNvPicPr>
            <p:nvPr/>
          </p:nvPicPr>
          <p:blipFill>
            <a:blip r:embed="rId12"/>
            <a:stretch>
              <a:fillRect/>
            </a:stretch>
          </p:blipFill>
          <p:spPr>
            <a:xfrm>
              <a:off x="6098092" y="1798333"/>
              <a:ext cx="457200" cy="466726"/>
            </a:xfrm>
            <a:prstGeom prst="rect">
              <a:avLst/>
            </a:prstGeom>
          </p:spPr>
        </p:pic>
        <p:pic>
          <p:nvPicPr>
            <p:cNvPr id="46" name="Picture 45" descr="File:Mathtype logo.svg">
              <a:extLst>
                <a:ext uri="{FF2B5EF4-FFF2-40B4-BE49-F238E27FC236}">
                  <a16:creationId xmlns:a16="http://schemas.microsoft.com/office/drawing/2014/main" id="{9C829B18-A36D-431C-ED6B-26E19AC43CFC}"/>
                </a:ext>
              </a:extLst>
            </p:cNvPr>
            <p:cNvPicPr>
              <a:picLocks noChangeAspect="1"/>
            </p:cNvPicPr>
            <p:nvPr/>
          </p:nvPicPr>
          <p:blipFill>
            <a:blip r:embed="rId13"/>
            <a:srcRect l="84255"/>
            <a:stretch>
              <a:fillRect/>
            </a:stretch>
          </p:blipFill>
          <p:spPr>
            <a:xfrm>
              <a:off x="9191196" y="220938"/>
              <a:ext cx="548640" cy="627940"/>
            </a:xfrm>
            <a:prstGeom prst="rect">
              <a:avLst/>
            </a:prstGeom>
          </p:spPr>
        </p:pic>
        <p:pic>
          <p:nvPicPr>
            <p:cNvPr id="4" name="Picture 3" descr="File:Wikipedia logo (svg).svg">
              <a:extLst>
                <a:ext uri="{FF2B5EF4-FFF2-40B4-BE49-F238E27FC236}">
                  <a16:creationId xmlns:a16="http://schemas.microsoft.com/office/drawing/2014/main" id="{24F6D22A-9B9D-728D-0540-BBD3674F02C5}"/>
                </a:ext>
              </a:extLst>
            </p:cNvPr>
            <p:cNvPicPr>
              <a:picLocks noChangeAspect="1"/>
            </p:cNvPicPr>
            <p:nvPr/>
          </p:nvPicPr>
          <p:blipFill>
            <a:blip r:embed="rId14"/>
            <a:stretch>
              <a:fillRect/>
            </a:stretch>
          </p:blipFill>
          <p:spPr>
            <a:xfrm>
              <a:off x="4998452" y="290652"/>
              <a:ext cx="488512" cy="488512"/>
            </a:xfrm>
            <a:prstGeom prst="rect">
              <a:avLst/>
            </a:prstGeom>
          </p:spPr>
        </p:pic>
        <p:pic>
          <p:nvPicPr>
            <p:cNvPr id="25" name="Picture 24" descr="NIST">
              <a:extLst>
                <a:ext uri="{FF2B5EF4-FFF2-40B4-BE49-F238E27FC236}">
                  <a16:creationId xmlns:a16="http://schemas.microsoft.com/office/drawing/2014/main" id="{9F949340-860B-03B7-C322-A57C94BFAD43}"/>
                </a:ext>
              </a:extLst>
            </p:cNvPr>
            <p:cNvPicPr>
              <a:picLocks noChangeAspect="1"/>
            </p:cNvPicPr>
            <p:nvPr/>
          </p:nvPicPr>
          <p:blipFill>
            <a:blip r:embed="rId15"/>
            <a:srcRect l="4934" t="18007" r="58998" b="20204"/>
            <a:stretch>
              <a:fillRect/>
            </a:stretch>
          </p:blipFill>
          <p:spPr>
            <a:xfrm>
              <a:off x="7227220" y="367137"/>
              <a:ext cx="822960" cy="335542"/>
            </a:xfrm>
            <a:prstGeom prst="rect">
              <a:avLst/>
            </a:prstGeom>
            <a:solidFill>
              <a:schemeClr val="tx1"/>
            </a:solidFill>
          </p:spPr>
        </p:pic>
        <p:pic>
          <p:nvPicPr>
            <p:cNvPr id="34" name="Picture 33" descr="Minsk Belarus 03-27-2023 Openai Chatgpt Logo Stock Vector (Royalty Free ...">
              <a:extLst>
                <a:ext uri="{FF2B5EF4-FFF2-40B4-BE49-F238E27FC236}">
                  <a16:creationId xmlns:a16="http://schemas.microsoft.com/office/drawing/2014/main" id="{E59BCA40-B990-DB39-15B3-AD4ABF756C8D}"/>
                </a:ext>
              </a:extLst>
            </p:cNvPr>
            <p:cNvPicPr>
              <a:picLocks noChangeAspect="1"/>
            </p:cNvPicPr>
            <p:nvPr/>
          </p:nvPicPr>
          <p:blipFill>
            <a:blip r:embed="rId16"/>
            <a:stretch>
              <a:fillRect/>
            </a:stretch>
          </p:blipFill>
          <p:spPr>
            <a:xfrm>
              <a:off x="1165412" y="306308"/>
              <a:ext cx="457200" cy="457200"/>
            </a:xfrm>
            <a:prstGeom prst="rect">
              <a:avLst/>
            </a:prstGeom>
          </p:spPr>
        </p:pic>
        <p:pic>
          <p:nvPicPr>
            <p:cNvPr id="36" name="Picture 35" descr="Microsoft 365 Copilot: Enter the New Era of Work">
              <a:extLst>
                <a:ext uri="{FF2B5EF4-FFF2-40B4-BE49-F238E27FC236}">
                  <a16:creationId xmlns:a16="http://schemas.microsoft.com/office/drawing/2014/main" id="{80D846BB-0E1E-4839-C112-9136A38BA40B}"/>
                </a:ext>
              </a:extLst>
            </p:cNvPr>
            <p:cNvPicPr>
              <a:picLocks noChangeAspect="1"/>
            </p:cNvPicPr>
            <p:nvPr/>
          </p:nvPicPr>
          <p:blipFill>
            <a:blip r:embed="rId17"/>
            <a:stretch>
              <a:fillRect/>
            </a:stretch>
          </p:blipFill>
          <p:spPr>
            <a:xfrm>
              <a:off x="633064" y="306308"/>
              <a:ext cx="457200" cy="457200"/>
            </a:xfrm>
            <a:prstGeom prst="rect">
              <a:avLst/>
            </a:prstGeom>
          </p:spPr>
        </p:pic>
        <p:pic>
          <p:nvPicPr>
            <p:cNvPr id="40" name="Picture 39" descr="‎xFormula - 公式编辑器 App - App Store">
              <a:extLst>
                <a:ext uri="{FF2B5EF4-FFF2-40B4-BE49-F238E27FC236}">
                  <a16:creationId xmlns:a16="http://schemas.microsoft.com/office/drawing/2014/main" id="{8023B686-F8FC-0465-0548-F5CF30AA3647}"/>
                </a:ext>
              </a:extLst>
            </p:cNvPr>
            <p:cNvPicPr>
              <a:picLocks noChangeAspect="1"/>
            </p:cNvPicPr>
            <p:nvPr/>
          </p:nvPicPr>
          <p:blipFill>
            <a:blip r:embed="rId18"/>
            <a:srcRect l="32102" t="13261" r="31889" b="15651"/>
            <a:stretch>
              <a:fillRect/>
            </a:stretch>
          </p:blipFill>
          <p:spPr>
            <a:xfrm>
              <a:off x="11464180" y="297978"/>
              <a:ext cx="457200" cy="473860"/>
            </a:xfrm>
            <a:prstGeom prst="rect">
              <a:avLst/>
            </a:prstGeom>
          </p:spPr>
        </p:pic>
        <p:pic>
          <p:nvPicPr>
            <p:cNvPr id="47" name="Picture 46" descr="Mathpix Pricing">
              <a:extLst>
                <a:ext uri="{FF2B5EF4-FFF2-40B4-BE49-F238E27FC236}">
                  <a16:creationId xmlns:a16="http://schemas.microsoft.com/office/drawing/2014/main" id="{08E8CE51-FE6C-7FED-CBF2-9837DFE65D53}"/>
                </a:ext>
              </a:extLst>
            </p:cNvPr>
            <p:cNvPicPr>
              <a:picLocks noChangeAspect="1"/>
            </p:cNvPicPr>
            <p:nvPr/>
          </p:nvPicPr>
          <p:blipFill>
            <a:blip r:embed="rId19"/>
            <a:stretch>
              <a:fillRect/>
            </a:stretch>
          </p:blipFill>
          <p:spPr>
            <a:xfrm>
              <a:off x="9801683" y="306308"/>
              <a:ext cx="457200" cy="457200"/>
            </a:xfrm>
            <a:prstGeom prst="rect">
              <a:avLst/>
            </a:prstGeom>
          </p:spPr>
        </p:pic>
        <p:pic>
          <p:nvPicPr>
            <p:cNvPr id="48" name="Picture 47" descr="Free Online Resources for Students | Tech Tool Library">
              <a:extLst>
                <a:ext uri="{FF2B5EF4-FFF2-40B4-BE49-F238E27FC236}">
                  <a16:creationId xmlns:a16="http://schemas.microsoft.com/office/drawing/2014/main" id="{6C27697B-DDA6-3EB7-3B5D-8B8F1FB6376F}"/>
                </a:ext>
              </a:extLst>
            </p:cNvPr>
            <p:cNvPicPr>
              <a:picLocks noChangeAspect="1"/>
            </p:cNvPicPr>
            <p:nvPr/>
          </p:nvPicPr>
          <p:blipFill>
            <a:blip r:embed="rId20"/>
            <a:srcRect t="27878" r="67714" b="27529"/>
            <a:stretch>
              <a:fillRect/>
            </a:stretch>
          </p:blipFill>
          <p:spPr>
            <a:xfrm>
              <a:off x="10320730" y="312307"/>
              <a:ext cx="429768" cy="445202"/>
            </a:xfrm>
            <a:prstGeom prst="rect">
              <a:avLst/>
            </a:prstGeom>
          </p:spPr>
        </p:pic>
        <p:pic>
          <p:nvPicPr>
            <p:cNvPr id="53" name="Picture 52" descr="Math Stack Exchange on Twitter: &quot;Prove Inequation: When $n &gt; 2$, $n!">
              <a:extLst>
                <a:ext uri="{FF2B5EF4-FFF2-40B4-BE49-F238E27FC236}">
                  <a16:creationId xmlns:a16="http://schemas.microsoft.com/office/drawing/2014/main" id="{2CE1E862-4DE9-016E-B943-8AB5AA07A208}"/>
                </a:ext>
              </a:extLst>
            </p:cNvPr>
            <p:cNvPicPr>
              <a:picLocks noChangeAspect="1"/>
            </p:cNvPicPr>
            <p:nvPr/>
          </p:nvPicPr>
          <p:blipFill>
            <a:blip r:embed="rId21"/>
            <a:stretch>
              <a:fillRect/>
            </a:stretch>
          </p:blipFill>
          <p:spPr>
            <a:xfrm>
              <a:off x="6617374" y="260588"/>
              <a:ext cx="548640" cy="548640"/>
            </a:xfrm>
            <a:prstGeom prst="rect">
              <a:avLst/>
            </a:prstGeom>
          </p:spPr>
        </p:pic>
        <p:pic>
          <p:nvPicPr>
            <p:cNvPr id="56" name="Picture 55" descr="Thorium Reader - Getting Started Guide - The DAISY Consortium">
              <a:extLst>
                <a:ext uri="{FF2B5EF4-FFF2-40B4-BE49-F238E27FC236}">
                  <a16:creationId xmlns:a16="http://schemas.microsoft.com/office/drawing/2014/main" id="{B66537B5-D9FD-00FE-117E-13C731961757}"/>
                </a:ext>
              </a:extLst>
            </p:cNvPr>
            <p:cNvPicPr>
              <a:picLocks noChangeAspect="1"/>
            </p:cNvPicPr>
            <p:nvPr/>
          </p:nvPicPr>
          <p:blipFill>
            <a:blip r:embed="rId22"/>
            <a:stretch/>
          </p:blipFill>
          <p:spPr>
            <a:xfrm>
              <a:off x="9945098" y="1803096"/>
              <a:ext cx="457200" cy="457200"/>
            </a:xfrm>
            <a:prstGeom prst="rect">
              <a:avLst/>
            </a:prstGeom>
          </p:spPr>
        </p:pic>
        <p:sp>
          <p:nvSpPr>
            <p:cNvPr id="9" name="TextBox 8">
              <a:extLst>
                <a:ext uri="{FF2B5EF4-FFF2-40B4-BE49-F238E27FC236}">
                  <a16:creationId xmlns:a16="http://schemas.microsoft.com/office/drawing/2014/main" id="{2F6275F4-C28A-8A1D-1D74-CA76DFF5FF71}"/>
                </a:ext>
              </a:extLst>
            </p:cNvPr>
            <p:cNvSpPr txBox="1"/>
            <p:nvPr/>
          </p:nvSpPr>
          <p:spPr>
            <a:xfrm>
              <a:off x="8369015" y="306308"/>
              <a:ext cx="861134" cy="457200"/>
            </a:xfrm>
            <a:prstGeom prst="rect">
              <a:avLst/>
            </a:prstGeom>
            <a:noFill/>
          </p:spPr>
          <p:txBody>
            <a:bodyPr wrap="none" rtlCol="0">
              <a:spAutoFit/>
            </a:bodyPr>
            <a:lstStyle/>
            <a:p>
              <a:r>
                <a:rPr lang="en-US" sz="2400" dirty="0"/>
                <a:t>Apps</a:t>
              </a:r>
            </a:p>
          </p:txBody>
        </p:sp>
        <p:sp>
          <p:nvSpPr>
            <p:cNvPr id="11" name="TextBox 10">
              <a:extLst>
                <a:ext uri="{FF2B5EF4-FFF2-40B4-BE49-F238E27FC236}">
                  <a16:creationId xmlns:a16="http://schemas.microsoft.com/office/drawing/2014/main" id="{AFB3058D-CC21-66D4-7604-8F9BDB65B64E}"/>
                </a:ext>
              </a:extLst>
            </p:cNvPr>
            <p:cNvSpPr txBox="1"/>
            <p:nvPr/>
          </p:nvSpPr>
          <p:spPr>
            <a:xfrm>
              <a:off x="3119090" y="306308"/>
              <a:ext cx="1930785" cy="457200"/>
            </a:xfrm>
            <a:prstGeom prst="rect">
              <a:avLst/>
            </a:prstGeom>
            <a:noFill/>
          </p:spPr>
          <p:txBody>
            <a:bodyPr wrap="none" rtlCol="0">
              <a:spAutoFit/>
            </a:bodyPr>
            <a:lstStyle/>
            <a:p>
              <a:r>
                <a:rPr lang="en-US" sz="2400" dirty="0"/>
                <a:t>Web Content</a:t>
              </a:r>
            </a:p>
          </p:txBody>
        </p:sp>
        <p:sp>
          <p:nvSpPr>
            <p:cNvPr id="61" name="TextBox 60">
              <a:extLst>
                <a:ext uri="{FF2B5EF4-FFF2-40B4-BE49-F238E27FC236}">
                  <a16:creationId xmlns:a16="http://schemas.microsoft.com/office/drawing/2014/main" id="{EA681A54-BFE6-2787-0F26-B425E424535B}"/>
                </a:ext>
              </a:extLst>
            </p:cNvPr>
            <p:cNvSpPr txBox="1"/>
            <p:nvPr/>
          </p:nvSpPr>
          <p:spPr>
            <a:xfrm>
              <a:off x="8996688" y="1800864"/>
              <a:ext cx="930063" cy="461665"/>
            </a:xfrm>
            <a:prstGeom prst="rect">
              <a:avLst/>
            </a:prstGeom>
            <a:noFill/>
          </p:spPr>
          <p:txBody>
            <a:bodyPr wrap="none" rtlCol="0">
              <a:spAutoFit/>
            </a:bodyPr>
            <a:lstStyle/>
            <a:p>
              <a:r>
                <a:rPr lang="en-US" sz="2400" dirty="0"/>
                <a:t>EPUB</a:t>
              </a:r>
            </a:p>
          </p:txBody>
        </p:sp>
        <p:pic>
          <p:nvPicPr>
            <p:cNvPr id="62" name="Picture 61" descr="See the source image">
              <a:extLst>
                <a:ext uri="{FF2B5EF4-FFF2-40B4-BE49-F238E27FC236}">
                  <a16:creationId xmlns:a16="http://schemas.microsoft.com/office/drawing/2014/main" id="{C024BF24-7898-DD83-AFA8-81E5B994EE46}"/>
                </a:ext>
              </a:extLst>
            </p:cNvPr>
            <p:cNvPicPr>
              <a:picLocks noChangeAspect="1"/>
            </p:cNvPicPr>
            <p:nvPr/>
          </p:nvPicPr>
          <p:blipFill>
            <a:blip r:embed="rId23"/>
            <a:stretch>
              <a:fillRect/>
            </a:stretch>
          </p:blipFill>
          <p:spPr>
            <a:xfrm>
              <a:off x="5570951" y="1820349"/>
              <a:ext cx="457200" cy="422694"/>
            </a:xfrm>
            <a:prstGeom prst="rect">
              <a:avLst/>
            </a:prstGeom>
          </p:spPr>
        </p:pic>
        <p:pic>
          <p:nvPicPr>
            <p:cNvPr id="63" name="Picture 62">
              <a:extLst>
                <a:ext uri="{FF2B5EF4-FFF2-40B4-BE49-F238E27FC236}">
                  <a16:creationId xmlns:a16="http://schemas.microsoft.com/office/drawing/2014/main" id="{9161778F-DE17-AC76-60A3-67C8872BCF3D}"/>
                </a:ext>
              </a:extLst>
            </p:cNvPr>
            <p:cNvPicPr>
              <a:picLocks noChangeAspect="1"/>
            </p:cNvPicPr>
            <p:nvPr/>
          </p:nvPicPr>
          <p:blipFill>
            <a:blip r:embed="rId24"/>
            <a:stretch>
              <a:fillRect/>
            </a:stretch>
          </p:blipFill>
          <p:spPr>
            <a:xfrm>
              <a:off x="6625233" y="1803096"/>
              <a:ext cx="457200" cy="457200"/>
            </a:xfrm>
            <a:prstGeom prst="rect">
              <a:avLst/>
            </a:prstGeom>
          </p:spPr>
        </p:pic>
        <p:sp>
          <p:nvSpPr>
            <p:cNvPr id="69" name="TextBox 68">
              <a:extLst>
                <a:ext uri="{FF2B5EF4-FFF2-40B4-BE49-F238E27FC236}">
                  <a16:creationId xmlns:a16="http://schemas.microsoft.com/office/drawing/2014/main" id="{7923A39C-DA7C-2B03-767F-392FFD767DBE}"/>
                </a:ext>
              </a:extLst>
            </p:cNvPr>
            <p:cNvSpPr txBox="1"/>
            <p:nvPr/>
          </p:nvSpPr>
          <p:spPr>
            <a:xfrm>
              <a:off x="172393" y="304076"/>
              <a:ext cx="445956" cy="461665"/>
            </a:xfrm>
            <a:prstGeom prst="rect">
              <a:avLst/>
            </a:prstGeom>
            <a:noFill/>
          </p:spPr>
          <p:txBody>
            <a:bodyPr wrap="none" rtlCol="0">
              <a:spAutoFit/>
            </a:bodyPr>
            <a:lstStyle/>
            <a:p>
              <a:r>
                <a:rPr lang="en-US" sz="2400" dirty="0"/>
                <a:t>AI</a:t>
              </a:r>
            </a:p>
          </p:txBody>
        </p:sp>
        <p:sp>
          <p:nvSpPr>
            <p:cNvPr id="70" name="TextBox 69">
              <a:extLst>
                <a:ext uri="{FF2B5EF4-FFF2-40B4-BE49-F238E27FC236}">
                  <a16:creationId xmlns:a16="http://schemas.microsoft.com/office/drawing/2014/main" id="{883AD384-BC3D-A1AC-50D9-DF267ED5692D}"/>
                </a:ext>
              </a:extLst>
            </p:cNvPr>
            <p:cNvSpPr txBox="1"/>
            <p:nvPr/>
          </p:nvSpPr>
          <p:spPr>
            <a:xfrm>
              <a:off x="3031789" y="1803096"/>
              <a:ext cx="1414939" cy="457200"/>
            </a:xfrm>
            <a:prstGeom prst="rect">
              <a:avLst/>
            </a:prstGeom>
            <a:noFill/>
          </p:spPr>
          <p:txBody>
            <a:bodyPr wrap="none" rtlCol="0">
              <a:spAutoFit/>
            </a:bodyPr>
            <a:lstStyle/>
            <a:p>
              <a:r>
                <a:rPr lang="en-US" sz="2400" dirty="0"/>
                <a:t>Browsers</a:t>
              </a:r>
            </a:p>
          </p:txBody>
        </p:sp>
        <p:cxnSp>
          <p:nvCxnSpPr>
            <p:cNvPr id="76" name="Straight Arrow Connector 75">
              <a:extLst>
                <a:ext uri="{FF2B5EF4-FFF2-40B4-BE49-F238E27FC236}">
                  <a16:creationId xmlns:a16="http://schemas.microsoft.com/office/drawing/2014/main" id="{CE3DB5F5-D786-570A-AEE9-240809523783}"/>
                </a:ext>
              </a:extLst>
            </p:cNvPr>
            <p:cNvCxnSpPr>
              <a:cxnSpLocks/>
            </p:cNvCxnSpPr>
            <p:nvPr/>
          </p:nvCxnSpPr>
          <p:spPr>
            <a:xfrm flipH="1">
              <a:off x="8003871" y="1037177"/>
              <a:ext cx="823257" cy="2048724"/>
            </a:xfrm>
            <a:prstGeom prst="straightConnector1">
              <a:avLst/>
            </a:prstGeom>
            <a:ln w="762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2BAFFD98-CD1C-2177-CDC0-8844ABC54C78}"/>
                </a:ext>
              </a:extLst>
            </p:cNvPr>
            <p:cNvCxnSpPr>
              <a:cxnSpLocks/>
            </p:cNvCxnSpPr>
            <p:nvPr/>
          </p:nvCxnSpPr>
          <p:spPr>
            <a:xfrm>
              <a:off x="5935979" y="2368969"/>
              <a:ext cx="0" cy="688130"/>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2097E787-62C3-B593-838E-C5778C4A7B73}"/>
                </a:ext>
              </a:extLst>
            </p:cNvPr>
            <p:cNvCxnSpPr>
              <a:cxnSpLocks/>
            </p:cNvCxnSpPr>
            <p:nvPr/>
          </p:nvCxnSpPr>
          <p:spPr>
            <a:xfrm>
              <a:off x="1066663" y="1037177"/>
              <a:ext cx="1604617" cy="753628"/>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7F654714-F08C-6AE2-98F2-EB399C01077D}"/>
                </a:ext>
              </a:extLst>
            </p:cNvPr>
            <p:cNvCxnSpPr>
              <a:cxnSpLocks/>
            </p:cNvCxnSpPr>
            <p:nvPr/>
          </p:nvCxnSpPr>
          <p:spPr>
            <a:xfrm flipH="1">
              <a:off x="7315535" y="1994850"/>
              <a:ext cx="1493246" cy="0"/>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86" name="Rectangle: Rounded Corners 85">
              <a:extLst>
                <a:ext uri="{FF2B5EF4-FFF2-40B4-BE49-F238E27FC236}">
                  <a16:creationId xmlns:a16="http://schemas.microsoft.com/office/drawing/2014/main" id="{38FE81E4-0F89-EBD3-7168-9AD1D0F924AC}"/>
                </a:ext>
              </a:extLst>
            </p:cNvPr>
            <p:cNvSpPr/>
            <p:nvPr/>
          </p:nvSpPr>
          <p:spPr>
            <a:xfrm>
              <a:off x="4884728" y="1110979"/>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sp>
          <p:nvSpPr>
            <p:cNvPr id="87" name="Rectangle: Rounded Corners 86">
              <a:extLst>
                <a:ext uri="{FF2B5EF4-FFF2-40B4-BE49-F238E27FC236}">
                  <a16:creationId xmlns:a16="http://schemas.microsoft.com/office/drawing/2014/main" id="{101BC5EA-F39A-B299-651A-3143CEFCE3C0}"/>
                </a:ext>
              </a:extLst>
            </p:cNvPr>
            <p:cNvSpPr/>
            <p:nvPr/>
          </p:nvSpPr>
          <p:spPr>
            <a:xfrm>
              <a:off x="7649552" y="2513654"/>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sp>
          <p:nvSpPr>
            <p:cNvPr id="88" name="Rectangle: Rounded Corners 87">
              <a:extLst>
                <a:ext uri="{FF2B5EF4-FFF2-40B4-BE49-F238E27FC236}">
                  <a16:creationId xmlns:a16="http://schemas.microsoft.com/office/drawing/2014/main" id="{FAA8EC93-3D78-2E4C-C820-555282468A0A}"/>
                </a:ext>
              </a:extLst>
            </p:cNvPr>
            <p:cNvSpPr/>
            <p:nvPr/>
          </p:nvSpPr>
          <p:spPr>
            <a:xfrm>
              <a:off x="7697748" y="1668037"/>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sp>
          <p:nvSpPr>
            <p:cNvPr id="89" name="Rectangle: Rounded Corners 88">
              <a:extLst>
                <a:ext uri="{FF2B5EF4-FFF2-40B4-BE49-F238E27FC236}">
                  <a16:creationId xmlns:a16="http://schemas.microsoft.com/office/drawing/2014/main" id="{FA1EAA4E-9EF0-B147-5450-6FE34701AA1B}"/>
                </a:ext>
              </a:extLst>
            </p:cNvPr>
            <p:cNvSpPr/>
            <p:nvPr/>
          </p:nvSpPr>
          <p:spPr>
            <a:xfrm>
              <a:off x="5321449" y="2517055"/>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sp>
          <p:nvSpPr>
            <p:cNvPr id="94" name="Rectangle: Rounded Corners 93">
              <a:extLst>
                <a:ext uri="{FF2B5EF4-FFF2-40B4-BE49-F238E27FC236}">
                  <a16:creationId xmlns:a16="http://schemas.microsoft.com/office/drawing/2014/main" id="{4875FEA3-5679-761E-5733-1A0DF4AD6DC6}"/>
                </a:ext>
              </a:extLst>
            </p:cNvPr>
            <p:cNvSpPr/>
            <p:nvPr/>
          </p:nvSpPr>
          <p:spPr>
            <a:xfrm>
              <a:off x="2296161" y="1370588"/>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pic>
          <p:nvPicPr>
            <p:cNvPr id="17" name="Picture 16" descr="The image depicts a black, stylized, looped, and curved arrow symbol.&#10;&#10;AI-generated content may be incorrect.">
              <a:extLst>
                <a:ext uri="{FF2B5EF4-FFF2-40B4-BE49-F238E27FC236}">
                  <a16:creationId xmlns:a16="http://schemas.microsoft.com/office/drawing/2014/main" id="{A7DA0876-5558-1209-C9E3-1D59ABEEB24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229570" y="306308"/>
              <a:ext cx="457200" cy="457200"/>
            </a:xfrm>
            <a:prstGeom prst="rect">
              <a:avLst/>
            </a:prstGeom>
          </p:spPr>
        </p:pic>
        <p:pic>
          <p:nvPicPr>
            <p:cNvPr id="19" name="Picture 18" descr="Claude&#10;&#10;AI-generated content may be incorrect.">
              <a:extLst>
                <a:ext uri="{FF2B5EF4-FFF2-40B4-BE49-F238E27FC236}">
                  <a16:creationId xmlns:a16="http://schemas.microsoft.com/office/drawing/2014/main" id="{AF6D08E2-4F4E-1CD6-BB84-C3BEA19682E4}"/>
                </a:ext>
              </a:extLst>
            </p:cNvPr>
            <p:cNvPicPr>
              <a:picLocks noChangeAspect="1"/>
            </p:cNvPicPr>
            <p:nvPr/>
          </p:nvPicPr>
          <p:blipFill>
            <a:blip r:embed="rId26">
              <a:extLst>
                <a:ext uri="{28A0092B-C50C-407E-A947-70E740481C1C}">
                  <a14:useLocalDpi xmlns:a14="http://schemas.microsoft.com/office/drawing/2010/main" val="0"/>
                </a:ext>
              </a:extLst>
            </a:blip>
            <a:srcRect l="3726" t="38676" r="73900" b="38923"/>
            <a:stretch>
              <a:fillRect/>
            </a:stretch>
          </p:blipFill>
          <p:spPr>
            <a:xfrm>
              <a:off x="1699586" y="306040"/>
              <a:ext cx="457200" cy="457737"/>
            </a:xfrm>
            <a:prstGeom prst="rect">
              <a:avLst/>
            </a:prstGeom>
          </p:spPr>
        </p:pic>
        <p:pic>
          <p:nvPicPr>
            <p:cNvPr id="23" name="Graphic 22">
              <a:extLst>
                <a:ext uri="{FF2B5EF4-FFF2-40B4-BE49-F238E27FC236}">
                  <a16:creationId xmlns:a16="http://schemas.microsoft.com/office/drawing/2014/main" id="{2A3148CB-495F-30A7-A584-4F75D1C7D188}"/>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5569769" y="306308"/>
              <a:ext cx="1026621" cy="457200"/>
            </a:xfrm>
            <a:prstGeom prst="rect">
              <a:avLst/>
            </a:prstGeom>
          </p:spPr>
        </p:pic>
        <p:pic>
          <p:nvPicPr>
            <p:cNvPr id="49" name="Picture 48" descr="iMathEQ - Mathematics Equation Editor">
              <a:extLst>
                <a:ext uri="{FF2B5EF4-FFF2-40B4-BE49-F238E27FC236}">
                  <a16:creationId xmlns:a16="http://schemas.microsoft.com/office/drawing/2014/main" id="{5B637E8E-90E8-7C17-C0F5-07A79087D7E1}"/>
                </a:ext>
              </a:extLst>
            </p:cNvPr>
            <p:cNvPicPr>
              <a:picLocks noChangeAspect="1"/>
            </p:cNvPicPr>
            <p:nvPr/>
          </p:nvPicPr>
          <p:blipFill>
            <a:blip r:embed="rId28"/>
            <a:srcRect t="-229" r="80015" b="15762"/>
            <a:stretch>
              <a:fillRect/>
            </a:stretch>
          </p:blipFill>
          <p:spPr>
            <a:xfrm>
              <a:off x="10812345" y="310880"/>
              <a:ext cx="589990" cy="448056"/>
            </a:xfrm>
            <a:prstGeom prst="rect">
              <a:avLst/>
            </a:prstGeom>
            <a:solidFill>
              <a:schemeClr val="tx1"/>
            </a:solidFill>
          </p:spPr>
        </p:pic>
      </p:grpSp>
      <p:grpSp>
        <p:nvGrpSpPr>
          <p:cNvPr id="43" name="Group 42" descr="LaTeX authors created the accessible math on the web and they can accessible math in Microsoft 365 as well">
            <a:extLst>
              <a:ext uri="{FF2B5EF4-FFF2-40B4-BE49-F238E27FC236}">
                <a16:creationId xmlns:a16="http://schemas.microsoft.com/office/drawing/2014/main" id="{37422C13-417C-F781-5B0E-F10F6FFEC226}"/>
              </a:ext>
            </a:extLst>
          </p:cNvPr>
          <p:cNvGrpSpPr/>
          <p:nvPr/>
        </p:nvGrpSpPr>
        <p:grpSpPr>
          <a:xfrm>
            <a:off x="144126" y="850008"/>
            <a:ext cx="3705380" cy="5512265"/>
            <a:chOff x="144126" y="850008"/>
            <a:chExt cx="3705380" cy="5512265"/>
          </a:xfrm>
        </p:grpSpPr>
        <p:cxnSp>
          <p:nvCxnSpPr>
            <p:cNvPr id="164" name="Straight Arrow Connector 163">
              <a:extLst>
                <a:ext uri="{FF2B5EF4-FFF2-40B4-BE49-F238E27FC236}">
                  <a16:creationId xmlns:a16="http://schemas.microsoft.com/office/drawing/2014/main" id="{13633C94-6A72-D306-FE09-E1BDC3A725BE}"/>
                </a:ext>
              </a:extLst>
            </p:cNvPr>
            <p:cNvCxnSpPr>
              <a:cxnSpLocks/>
            </p:cNvCxnSpPr>
            <p:nvPr/>
          </p:nvCxnSpPr>
          <p:spPr>
            <a:xfrm>
              <a:off x="1326147" y="3590545"/>
              <a:ext cx="2523359" cy="19186"/>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72" name="Rectangle: Rounded Corners 171">
              <a:extLst>
                <a:ext uri="{FF2B5EF4-FFF2-40B4-BE49-F238E27FC236}">
                  <a16:creationId xmlns:a16="http://schemas.microsoft.com/office/drawing/2014/main" id="{431DCFAB-0266-CAF8-FEFC-BFB6344EC70A}"/>
                </a:ext>
              </a:extLst>
            </p:cNvPr>
            <p:cNvSpPr/>
            <p:nvPr/>
          </p:nvSpPr>
          <p:spPr>
            <a:xfrm>
              <a:off x="1727479" y="3701947"/>
              <a:ext cx="1220598" cy="174072"/>
            </a:xfrm>
            <a:prstGeom prst="roundRect">
              <a:avLst>
                <a:gd name="adj" fmla="val 50000"/>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LaTeX</a:t>
              </a:r>
            </a:p>
          </p:txBody>
        </p:sp>
        <p:cxnSp>
          <p:nvCxnSpPr>
            <p:cNvPr id="166" name="Straight Arrow Connector 165">
              <a:extLst>
                <a:ext uri="{FF2B5EF4-FFF2-40B4-BE49-F238E27FC236}">
                  <a16:creationId xmlns:a16="http://schemas.microsoft.com/office/drawing/2014/main" id="{F37C300A-88E9-174F-7363-0C7C399442D3}"/>
                </a:ext>
              </a:extLst>
            </p:cNvPr>
            <p:cNvCxnSpPr>
              <a:cxnSpLocks/>
            </p:cNvCxnSpPr>
            <p:nvPr/>
          </p:nvCxnSpPr>
          <p:spPr>
            <a:xfrm flipV="1">
              <a:off x="1064983" y="850008"/>
              <a:ext cx="2027689" cy="943736"/>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74" name="Group 73">
              <a:extLst>
                <a:ext uri="{FF2B5EF4-FFF2-40B4-BE49-F238E27FC236}">
                  <a16:creationId xmlns:a16="http://schemas.microsoft.com/office/drawing/2014/main" id="{D381429B-A5D9-25A8-F576-1C83F08F198A}"/>
                </a:ext>
              </a:extLst>
            </p:cNvPr>
            <p:cNvGrpSpPr/>
            <p:nvPr/>
          </p:nvGrpSpPr>
          <p:grpSpPr>
            <a:xfrm>
              <a:off x="248342" y="2346272"/>
              <a:ext cx="1012166" cy="276999"/>
              <a:chOff x="302883" y="4239121"/>
              <a:chExt cx="1012166" cy="276999"/>
            </a:xfrm>
          </p:grpSpPr>
          <p:sp>
            <p:nvSpPr>
              <p:cNvPr id="72" name="Rectangle 71">
                <a:extLst>
                  <a:ext uri="{FF2B5EF4-FFF2-40B4-BE49-F238E27FC236}">
                    <a16:creationId xmlns:a16="http://schemas.microsoft.com/office/drawing/2014/main" id="{826B8862-C5D4-3A9B-266B-7230B0EB0838}"/>
                  </a:ext>
                </a:extLst>
              </p:cNvPr>
              <p:cNvSpPr/>
              <p:nvPr/>
            </p:nvSpPr>
            <p:spPr>
              <a:xfrm>
                <a:off x="302883" y="4239121"/>
                <a:ext cx="1012166" cy="276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File:KaTeX logo.svg">
                <a:extLst>
                  <a:ext uri="{FF2B5EF4-FFF2-40B4-BE49-F238E27FC236}">
                    <a16:creationId xmlns:a16="http://schemas.microsoft.com/office/drawing/2014/main" id="{8C335342-2303-9EAA-0F2A-7899236A55DE}"/>
                  </a:ext>
                </a:extLst>
              </p:cNvPr>
              <p:cNvPicPr>
                <a:picLocks noChangeAspect="1"/>
              </p:cNvPicPr>
              <p:nvPr/>
            </p:nvPicPr>
            <p:blipFill>
              <a:blip r:embed="rId29"/>
              <a:stretch>
                <a:fillRect/>
              </a:stretch>
            </p:blipFill>
            <p:spPr>
              <a:xfrm>
                <a:off x="486392" y="4276822"/>
                <a:ext cx="640779" cy="216931"/>
              </a:xfrm>
              <a:prstGeom prst="rect">
                <a:avLst/>
              </a:prstGeom>
              <a:solidFill>
                <a:schemeClr val="tx1"/>
              </a:solidFill>
            </p:spPr>
          </p:pic>
        </p:grpSp>
        <p:pic>
          <p:nvPicPr>
            <p:cNvPr id="45" name="Picture 44" descr="File:Overleaf Logo.svg">
              <a:extLst>
                <a:ext uri="{FF2B5EF4-FFF2-40B4-BE49-F238E27FC236}">
                  <a16:creationId xmlns:a16="http://schemas.microsoft.com/office/drawing/2014/main" id="{D423ACD9-78D3-DD6C-7D5E-073F5FAE337F}"/>
                </a:ext>
              </a:extLst>
            </p:cNvPr>
            <p:cNvPicPr>
              <a:picLocks noChangeAspect="1"/>
            </p:cNvPicPr>
            <p:nvPr/>
          </p:nvPicPr>
          <p:blipFill>
            <a:blip r:embed="rId30"/>
            <a:stretch>
              <a:fillRect/>
            </a:stretch>
          </p:blipFill>
          <p:spPr>
            <a:xfrm>
              <a:off x="461953" y="3960216"/>
              <a:ext cx="594360" cy="594360"/>
            </a:xfrm>
            <a:prstGeom prst="rect">
              <a:avLst/>
            </a:prstGeom>
          </p:spPr>
        </p:pic>
        <p:pic>
          <p:nvPicPr>
            <p:cNvPr id="50" name="Picture 49" descr="LaTeX - Écrire LuaLaTeX - TeXnique">
              <a:extLst>
                <a:ext uri="{FF2B5EF4-FFF2-40B4-BE49-F238E27FC236}">
                  <a16:creationId xmlns:a16="http://schemas.microsoft.com/office/drawing/2014/main" id="{2881043D-C408-7285-33C8-E8802216D131}"/>
                </a:ext>
              </a:extLst>
            </p:cNvPr>
            <p:cNvPicPr>
              <a:picLocks noChangeAspect="1"/>
            </p:cNvPicPr>
            <p:nvPr/>
          </p:nvPicPr>
          <p:blipFill>
            <a:blip r:embed="rId31"/>
            <a:srcRect l="28663" t="31031" r="20016" b="36382"/>
            <a:stretch>
              <a:fillRect/>
            </a:stretch>
          </p:blipFill>
          <p:spPr>
            <a:xfrm>
              <a:off x="301933" y="5123508"/>
              <a:ext cx="914400" cy="305309"/>
            </a:xfrm>
            <a:prstGeom prst="rect">
              <a:avLst/>
            </a:prstGeom>
          </p:spPr>
        </p:pic>
        <p:pic>
          <p:nvPicPr>
            <p:cNvPr id="64" name="Picture 63" descr="File:Logo TeX Live.svg">
              <a:extLst>
                <a:ext uri="{FF2B5EF4-FFF2-40B4-BE49-F238E27FC236}">
                  <a16:creationId xmlns:a16="http://schemas.microsoft.com/office/drawing/2014/main" id="{C091E5B3-5CAB-F0FE-E076-E0AF1E41B977}"/>
                </a:ext>
              </a:extLst>
            </p:cNvPr>
            <p:cNvPicPr>
              <a:picLocks noChangeAspect="1"/>
            </p:cNvPicPr>
            <p:nvPr/>
          </p:nvPicPr>
          <p:blipFill>
            <a:blip r:embed="rId32"/>
            <a:srcRect r="31464"/>
            <a:stretch>
              <a:fillRect/>
            </a:stretch>
          </p:blipFill>
          <p:spPr>
            <a:xfrm>
              <a:off x="301933" y="4666060"/>
              <a:ext cx="914400" cy="376627"/>
            </a:xfrm>
            <a:prstGeom prst="rect">
              <a:avLst/>
            </a:prstGeom>
          </p:spPr>
        </p:pic>
        <p:sp>
          <p:nvSpPr>
            <p:cNvPr id="65" name="TextBox 64">
              <a:extLst>
                <a:ext uri="{FF2B5EF4-FFF2-40B4-BE49-F238E27FC236}">
                  <a16:creationId xmlns:a16="http://schemas.microsoft.com/office/drawing/2014/main" id="{899E89C4-F393-21DA-9415-FCC4944A6AAF}"/>
                </a:ext>
              </a:extLst>
            </p:cNvPr>
            <p:cNvSpPr txBox="1"/>
            <p:nvPr/>
          </p:nvSpPr>
          <p:spPr>
            <a:xfrm>
              <a:off x="434754" y="3386860"/>
              <a:ext cx="639342" cy="461665"/>
            </a:xfrm>
            <a:prstGeom prst="rect">
              <a:avLst/>
            </a:prstGeom>
            <a:noFill/>
          </p:spPr>
          <p:txBody>
            <a:bodyPr wrap="none" rtlCol="0">
              <a:spAutoFit/>
            </a:bodyPr>
            <a:lstStyle/>
            <a:p>
              <a:r>
                <a:rPr lang="en-US" sz="2400" dirty="0" err="1"/>
                <a:t>TeX</a:t>
              </a:r>
              <a:endParaRPr lang="en-US" sz="2400" dirty="0"/>
            </a:p>
          </p:txBody>
        </p:sp>
        <p:grpSp>
          <p:nvGrpSpPr>
            <p:cNvPr id="148" name="Group 147">
              <a:extLst>
                <a:ext uri="{FF2B5EF4-FFF2-40B4-BE49-F238E27FC236}">
                  <a16:creationId xmlns:a16="http://schemas.microsoft.com/office/drawing/2014/main" id="{83AE0F2E-F496-C5CD-146F-8BAE778D7499}"/>
                </a:ext>
              </a:extLst>
            </p:cNvPr>
            <p:cNvGrpSpPr/>
            <p:nvPr/>
          </p:nvGrpSpPr>
          <p:grpSpPr>
            <a:xfrm>
              <a:off x="248342" y="1957417"/>
              <a:ext cx="1012166" cy="276999"/>
              <a:chOff x="302883" y="3835879"/>
              <a:chExt cx="1012166" cy="276999"/>
            </a:xfrm>
          </p:grpSpPr>
          <p:sp>
            <p:nvSpPr>
              <p:cNvPr id="149" name="Rectangle 148">
                <a:extLst>
                  <a:ext uri="{FF2B5EF4-FFF2-40B4-BE49-F238E27FC236}">
                    <a16:creationId xmlns:a16="http://schemas.microsoft.com/office/drawing/2014/main" id="{79FDA73C-F93C-4936-A4ED-3AD8F4DABD1E}"/>
                  </a:ext>
                </a:extLst>
              </p:cNvPr>
              <p:cNvSpPr/>
              <p:nvPr/>
            </p:nvSpPr>
            <p:spPr>
              <a:xfrm>
                <a:off x="302883" y="3835879"/>
                <a:ext cx="1012166" cy="276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Picture 149" descr="File:Mathjax logo.svg">
                <a:extLst>
                  <a:ext uri="{FF2B5EF4-FFF2-40B4-BE49-F238E27FC236}">
                    <a16:creationId xmlns:a16="http://schemas.microsoft.com/office/drawing/2014/main" id="{1F9A2AC6-60A3-5173-D253-39AF7397F75E}"/>
                  </a:ext>
                </a:extLst>
              </p:cNvPr>
              <p:cNvPicPr>
                <a:picLocks noChangeAspect="1"/>
              </p:cNvPicPr>
              <p:nvPr/>
            </p:nvPicPr>
            <p:blipFill>
              <a:blip r:embed="rId33"/>
              <a:stretch>
                <a:fillRect/>
              </a:stretch>
            </p:blipFill>
            <p:spPr>
              <a:xfrm>
                <a:off x="350300" y="3888805"/>
                <a:ext cx="914400" cy="171450"/>
              </a:xfrm>
              <a:prstGeom prst="rect">
                <a:avLst/>
              </a:prstGeom>
              <a:solidFill>
                <a:schemeClr val="tx1"/>
              </a:solidFill>
            </p:spPr>
          </p:pic>
        </p:grpSp>
        <p:cxnSp>
          <p:nvCxnSpPr>
            <p:cNvPr id="151" name="Straight Arrow Connector 150">
              <a:extLst>
                <a:ext uri="{FF2B5EF4-FFF2-40B4-BE49-F238E27FC236}">
                  <a16:creationId xmlns:a16="http://schemas.microsoft.com/office/drawing/2014/main" id="{E5D5805C-1210-8AC0-9DAC-2F80B6519525}"/>
                </a:ext>
              </a:extLst>
            </p:cNvPr>
            <p:cNvCxnSpPr>
              <a:cxnSpLocks/>
            </p:cNvCxnSpPr>
            <p:nvPr/>
          </p:nvCxnSpPr>
          <p:spPr>
            <a:xfrm flipH="1" flipV="1">
              <a:off x="743751" y="2687726"/>
              <a:ext cx="20433" cy="699134"/>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46" name="Rectangle: Rounded Corners 145">
              <a:extLst>
                <a:ext uri="{FF2B5EF4-FFF2-40B4-BE49-F238E27FC236}">
                  <a16:creationId xmlns:a16="http://schemas.microsoft.com/office/drawing/2014/main" id="{75D9CB90-2517-4856-BC58-6C0F0F566A94}"/>
                </a:ext>
              </a:extLst>
            </p:cNvPr>
            <p:cNvSpPr/>
            <p:nvPr/>
          </p:nvSpPr>
          <p:spPr>
            <a:xfrm>
              <a:off x="144126" y="3047121"/>
              <a:ext cx="1220598" cy="174072"/>
            </a:xfrm>
            <a:prstGeom prst="roundRect">
              <a:avLst>
                <a:gd name="adj" fmla="val 50000"/>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LaTeX</a:t>
              </a:r>
            </a:p>
          </p:txBody>
        </p:sp>
        <p:cxnSp>
          <p:nvCxnSpPr>
            <p:cNvPr id="160" name="Straight Arrow Connector 159">
              <a:extLst>
                <a:ext uri="{FF2B5EF4-FFF2-40B4-BE49-F238E27FC236}">
                  <a16:creationId xmlns:a16="http://schemas.microsoft.com/office/drawing/2014/main" id="{B8126F8C-D594-58D1-9193-965EBF275C79}"/>
                </a:ext>
              </a:extLst>
            </p:cNvPr>
            <p:cNvCxnSpPr>
              <a:cxnSpLocks/>
            </p:cNvCxnSpPr>
            <p:nvPr/>
          </p:nvCxnSpPr>
          <p:spPr>
            <a:xfrm flipH="1" flipV="1">
              <a:off x="749442" y="940872"/>
              <a:ext cx="9967" cy="895653"/>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68" name="Rectangle: Rounded Corners 167">
              <a:extLst>
                <a:ext uri="{FF2B5EF4-FFF2-40B4-BE49-F238E27FC236}">
                  <a16:creationId xmlns:a16="http://schemas.microsoft.com/office/drawing/2014/main" id="{706BCAE9-72F5-6D9A-6CF7-1ABA000979BB}"/>
                </a:ext>
              </a:extLst>
            </p:cNvPr>
            <p:cNvSpPr/>
            <p:nvPr/>
          </p:nvSpPr>
          <p:spPr>
            <a:xfrm>
              <a:off x="484417" y="1522132"/>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pic>
          <p:nvPicPr>
            <p:cNvPr id="27" name="Picture 26" descr="Anglia Ruskin University - Learning Management System, Canvas">
              <a:extLst>
                <a:ext uri="{FF2B5EF4-FFF2-40B4-BE49-F238E27FC236}">
                  <a16:creationId xmlns:a16="http://schemas.microsoft.com/office/drawing/2014/main" id="{C2F3AE0C-D6AD-5E30-2ACA-26755A8B63F6}"/>
                </a:ext>
              </a:extLst>
            </p:cNvPr>
            <p:cNvPicPr>
              <a:picLocks noChangeAspect="1"/>
            </p:cNvPicPr>
            <p:nvPr/>
          </p:nvPicPr>
          <p:blipFill>
            <a:blip r:embed="rId34"/>
            <a:stretch>
              <a:fillRect/>
            </a:stretch>
          </p:blipFill>
          <p:spPr>
            <a:xfrm>
              <a:off x="301933" y="5607530"/>
              <a:ext cx="914400" cy="754743"/>
            </a:xfrm>
            <a:prstGeom prst="rect">
              <a:avLst/>
            </a:prstGeom>
          </p:spPr>
        </p:pic>
      </p:grpSp>
      <p:grpSp>
        <p:nvGrpSpPr>
          <p:cNvPr id="16" name="Group 15" descr="Microsoft 365 exports PDF with accessible math using MathML">
            <a:extLst>
              <a:ext uri="{FF2B5EF4-FFF2-40B4-BE49-F238E27FC236}">
                <a16:creationId xmlns:a16="http://schemas.microsoft.com/office/drawing/2014/main" id="{A6C6FB25-E4B6-C38D-38CD-E82A4A5F8D97}"/>
              </a:ext>
            </a:extLst>
          </p:cNvPr>
          <p:cNvGrpSpPr/>
          <p:nvPr/>
        </p:nvGrpSpPr>
        <p:grpSpPr>
          <a:xfrm>
            <a:off x="1478860" y="3280085"/>
            <a:ext cx="10538421" cy="2737795"/>
            <a:chOff x="1478860" y="3280085"/>
            <a:chExt cx="10538421" cy="2737795"/>
          </a:xfrm>
        </p:grpSpPr>
        <p:cxnSp>
          <p:nvCxnSpPr>
            <p:cNvPr id="57" name="Straight Arrow Connector 56">
              <a:extLst>
                <a:ext uri="{FF2B5EF4-FFF2-40B4-BE49-F238E27FC236}">
                  <a16:creationId xmlns:a16="http://schemas.microsoft.com/office/drawing/2014/main" id="{EB64ADAC-54DC-D7F9-3550-8F1D5C6B4CBD}"/>
                </a:ext>
              </a:extLst>
            </p:cNvPr>
            <p:cNvCxnSpPr>
              <a:cxnSpLocks/>
            </p:cNvCxnSpPr>
            <p:nvPr/>
          </p:nvCxnSpPr>
          <p:spPr>
            <a:xfrm>
              <a:off x="1478860" y="4666137"/>
              <a:ext cx="9547690" cy="26213"/>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3" name="Rectangle: Rounded Corners 92">
              <a:extLst>
                <a:ext uri="{FF2B5EF4-FFF2-40B4-BE49-F238E27FC236}">
                  <a16:creationId xmlns:a16="http://schemas.microsoft.com/office/drawing/2014/main" id="{CFA5EEF8-FE39-F404-F62E-7007342F9446}"/>
                </a:ext>
              </a:extLst>
            </p:cNvPr>
            <p:cNvSpPr/>
            <p:nvPr/>
          </p:nvSpPr>
          <p:spPr>
            <a:xfrm>
              <a:off x="4711150" y="4786791"/>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pic>
          <p:nvPicPr>
            <p:cNvPr id="2" name="Picture 1" descr="File:Adobe Acrobat Reader icon (2020).svg">
              <a:extLst>
                <a:ext uri="{FF2B5EF4-FFF2-40B4-BE49-F238E27FC236}">
                  <a16:creationId xmlns:a16="http://schemas.microsoft.com/office/drawing/2014/main" id="{FED75A07-99B2-4C4B-38A2-5A94C5095865}"/>
                </a:ext>
              </a:extLst>
            </p:cNvPr>
            <p:cNvPicPr>
              <a:picLocks noChangeAspect="1"/>
            </p:cNvPicPr>
            <p:nvPr/>
          </p:nvPicPr>
          <p:blipFill>
            <a:blip r:embed="rId35"/>
            <a:stretch>
              <a:fillRect/>
            </a:stretch>
          </p:blipFill>
          <p:spPr>
            <a:xfrm>
              <a:off x="11420610" y="3820256"/>
              <a:ext cx="457200" cy="446228"/>
            </a:xfrm>
            <a:prstGeom prst="rect">
              <a:avLst/>
            </a:prstGeom>
          </p:spPr>
        </p:pic>
        <p:pic>
          <p:nvPicPr>
            <p:cNvPr id="37" name="Picture 36" descr="Descargar Foxit PDF Reader (gratis) para Windows, macOS, Android, APK y ...">
              <a:extLst>
                <a:ext uri="{FF2B5EF4-FFF2-40B4-BE49-F238E27FC236}">
                  <a16:creationId xmlns:a16="http://schemas.microsoft.com/office/drawing/2014/main" id="{CEADA085-10C3-71B6-8675-2B71C4857DE6}"/>
                </a:ext>
              </a:extLst>
            </p:cNvPr>
            <p:cNvPicPr>
              <a:picLocks noChangeAspect="1"/>
            </p:cNvPicPr>
            <p:nvPr/>
          </p:nvPicPr>
          <p:blipFill>
            <a:blip r:embed="rId36"/>
            <a:stretch>
              <a:fillRect/>
            </a:stretch>
          </p:blipFill>
          <p:spPr>
            <a:xfrm>
              <a:off x="11420610" y="4370964"/>
              <a:ext cx="457200" cy="457200"/>
            </a:xfrm>
            <a:prstGeom prst="rect">
              <a:avLst/>
            </a:prstGeom>
          </p:spPr>
        </p:pic>
        <p:pic>
          <p:nvPicPr>
            <p:cNvPr id="55" name="Picture 54" descr="See the source image">
              <a:extLst>
                <a:ext uri="{FF2B5EF4-FFF2-40B4-BE49-F238E27FC236}">
                  <a16:creationId xmlns:a16="http://schemas.microsoft.com/office/drawing/2014/main" id="{886E5222-1E91-EE61-1FEE-ED4637752D79}"/>
                </a:ext>
              </a:extLst>
            </p:cNvPr>
            <p:cNvPicPr>
              <a:picLocks noChangeAspect="1"/>
            </p:cNvPicPr>
            <p:nvPr/>
          </p:nvPicPr>
          <p:blipFill>
            <a:blip r:embed="rId23"/>
            <a:stretch>
              <a:fillRect/>
            </a:stretch>
          </p:blipFill>
          <p:spPr>
            <a:xfrm>
              <a:off x="11420610" y="4908611"/>
              <a:ext cx="457200" cy="422694"/>
            </a:xfrm>
            <a:prstGeom prst="rect">
              <a:avLst/>
            </a:prstGeom>
          </p:spPr>
        </p:pic>
        <p:sp>
          <p:nvSpPr>
            <p:cNvPr id="51" name="TextBox 50">
              <a:extLst>
                <a:ext uri="{FF2B5EF4-FFF2-40B4-BE49-F238E27FC236}">
                  <a16:creationId xmlns:a16="http://schemas.microsoft.com/office/drawing/2014/main" id="{CC1B5F8C-F695-CAA2-1FF1-177149E383B1}"/>
                </a:ext>
              </a:extLst>
            </p:cNvPr>
            <p:cNvSpPr txBox="1"/>
            <p:nvPr/>
          </p:nvSpPr>
          <p:spPr>
            <a:xfrm>
              <a:off x="11281181" y="3280085"/>
              <a:ext cx="736100" cy="230833"/>
            </a:xfrm>
            <a:prstGeom prst="rect">
              <a:avLst/>
            </a:prstGeom>
            <a:noFill/>
          </p:spPr>
          <p:txBody>
            <a:bodyPr wrap="none" rtlCol="0">
              <a:spAutoFit/>
            </a:bodyPr>
            <a:lstStyle/>
            <a:p>
              <a:r>
                <a:rPr lang="en-US" sz="2400" dirty="0"/>
                <a:t>PDF</a:t>
              </a:r>
            </a:p>
          </p:txBody>
        </p:sp>
        <p:cxnSp>
          <p:nvCxnSpPr>
            <p:cNvPr id="77" name="Straight Arrow Connector 76">
              <a:extLst>
                <a:ext uri="{FF2B5EF4-FFF2-40B4-BE49-F238E27FC236}">
                  <a16:creationId xmlns:a16="http://schemas.microsoft.com/office/drawing/2014/main" id="{5AAEB428-222A-B324-385D-37DC8D990682}"/>
                </a:ext>
              </a:extLst>
            </p:cNvPr>
            <p:cNvCxnSpPr>
              <a:cxnSpLocks/>
            </p:cNvCxnSpPr>
            <p:nvPr/>
          </p:nvCxnSpPr>
          <p:spPr>
            <a:xfrm flipH="1">
              <a:off x="8481923" y="5118648"/>
              <a:ext cx="2491105" cy="899232"/>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0" name="Rectangle: Rounded Corners 89">
              <a:extLst>
                <a:ext uri="{FF2B5EF4-FFF2-40B4-BE49-F238E27FC236}">
                  <a16:creationId xmlns:a16="http://schemas.microsoft.com/office/drawing/2014/main" id="{CABFB288-68B6-B074-BEF9-707148524C31}"/>
                </a:ext>
              </a:extLst>
            </p:cNvPr>
            <p:cNvSpPr/>
            <p:nvPr/>
          </p:nvSpPr>
          <p:spPr>
            <a:xfrm>
              <a:off x="9388567" y="5421737"/>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cxnSp>
          <p:nvCxnSpPr>
            <p:cNvPr id="181" name="Straight Arrow Connector 180">
              <a:extLst>
                <a:ext uri="{FF2B5EF4-FFF2-40B4-BE49-F238E27FC236}">
                  <a16:creationId xmlns:a16="http://schemas.microsoft.com/office/drawing/2014/main" id="{72429B6C-E35A-3BEC-44E1-708F075ABDE8}"/>
                </a:ext>
              </a:extLst>
            </p:cNvPr>
            <p:cNvCxnSpPr>
              <a:cxnSpLocks/>
            </p:cNvCxnSpPr>
            <p:nvPr/>
          </p:nvCxnSpPr>
          <p:spPr>
            <a:xfrm>
              <a:off x="8318574" y="3578239"/>
              <a:ext cx="2707976" cy="37874"/>
            </a:xfrm>
            <a:prstGeom prst="straightConnector1">
              <a:avLst/>
            </a:prstGeom>
            <a:ln w="762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84" name="Rectangle: Rounded Corners 183">
              <a:extLst>
                <a:ext uri="{FF2B5EF4-FFF2-40B4-BE49-F238E27FC236}">
                  <a16:creationId xmlns:a16="http://schemas.microsoft.com/office/drawing/2014/main" id="{43EC0975-ACBB-6012-85D0-898650D57229}"/>
                </a:ext>
              </a:extLst>
            </p:cNvPr>
            <p:cNvSpPr/>
            <p:nvPr/>
          </p:nvSpPr>
          <p:spPr>
            <a:xfrm>
              <a:off x="9005549" y="3692354"/>
              <a:ext cx="1220598" cy="174072"/>
            </a:xfrm>
            <a:prstGeom prst="roundRect">
              <a:avLst>
                <a:gd name="adj" fmla="val 50000"/>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MathML</a:t>
              </a:r>
            </a:p>
          </p:txBody>
        </p:sp>
      </p:grpSp>
    </p:spTree>
    <p:extLst>
      <p:ext uri="{BB962C8B-B14F-4D97-AF65-F5344CB8AC3E}">
        <p14:creationId xmlns:p14="http://schemas.microsoft.com/office/powerpoint/2010/main" val="1087600292"/>
      </p:ext>
    </p:extLst>
  </p:cSld>
  <p:clrMapOvr>
    <a:masterClrMapping/>
  </p:clrMapOvr>
  <mc:AlternateContent xmlns:mc="http://schemas.openxmlformats.org/markup-compatibility/2006" xmlns:p14="http://schemas.microsoft.com/office/powerpoint/2010/main">
    <mc:Choice Requires="p14">
      <p:transition spd="med" p14:dur="700" advTm="17000">
        <p:fade/>
      </p:transition>
    </mc:Choice>
    <mc:Fallback xmlns="">
      <p:transition spd="med" advTm="1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FD0059-85A2-E908-6531-ECD33319FB46}"/>
              </a:ext>
            </a:extLst>
          </p:cNvPr>
          <p:cNvSpPr>
            <a:spLocks noGrp="1"/>
          </p:cNvSpPr>
          <p:nvPr>
            <p:ph type="title"/>
          </p:nvPr>
        </p:nvSpPr>
        <p:spPr>
          <a:xfrm>
            <a:off x="838200" y="-1392998"/>
            <a:ext cx="10515600" cy="1325563"/>
          </a:xfrm>
        </p:spPr>
        <p:txBody>
          <a:bodyPr/>
          <a:lstStyle/>
          <a:p>
            <a:r>
              <a:rPr lang="en-US"/>
              <a:t>Reading math in PDF exported by PowerPoint with Firefox + JAWS Math Viewer</a:t>
            </a:r>
          </a:p>
        </p:txBody>
      </p:sp>
      <p:pic>
        <p:nvPicPr>
          <p:cNvPr id="2" name="Firefox.PDF.JAWS" descr="Reading math in PDF exported by PowerPoint with Firefox + JAWS Math Viewer">
            <a:hlinkClick r:id="" action="ppaction://media"/>
            <a:extLst>
              <a:ext uri="{FF2B5EF4-FFF2-40B4-BE49-F238E27FC236}">
                <a16:creationId xmlns:a16="http://schemas.microsoft.com/office/drawing/2014/main" id="{A94F0317-A890-CDB4-AA7D-2A4052AF1F49}"/>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994280C9-ABFA-477E-B154-AA7522424B08}" label="" lang="en-us"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92753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EC1A4-DDBB-1F77-CFDC-EBDF64FBBE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8F146F-7F5B-58D0-994A-D8DC2798C889}"/>
              </a:ext>
            </a:extLst>
          </p:cNvPr>
          <p:cNvSpPr>
            <a:spLocks noGrp="1"/>
          </p:cNvSpPr>
          <p:nvPr>
            <p:ph type="title"/>
          </p:nvPr>
        </p:nvSpPr>
        <p:spPr>
          <a:xfrm>
            <a:off x="838200" y="-1392998"/>
            <a:ext cx="10515600" cy="1325563"/>
          </a:xfrm>
        </p:spPr>
        <p:txBody>
          <a:bodyPr/>
          <a:lstStyle/>
          <a:p>
            <a:r>
              <a:rPr lang="en-US"/>
              <a:t>MathML in an associated file in PDF/UA</a:t>
            </a:r>
          </a:p>
        </p:txBody>
      </p:sp>
      <p:pic>
        <p:nvPicPr>
          <p:cNvPr id="3" name="FoxitEditor.PDF.AssociatedFiles" descr="MathML in an associated file in PDF/UA">
            <a:hlinkClick r:id="" action="ppaction://media"/>
            <a:extLst>
              <a:ext uri="{FF2B5EF4-FFF2-40B4-BE49-F238E27FC236}">
                <a16:creationId xmlns:a16="http://schemas.microsoft.com/office/drawing/2014/main" id="{431E8004-D591-BDDF-B7B7-45084A2BC7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0993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390A5E-0481-9029-5A82-D4E6ECF9A48D}"/>
              </a:ext>
            </a:extLst>
          </p:cNvPr>
          <p:cNvSpPr>
            <a:spLocks noGrp="1"/>
          </p:cNvSpPr>
          <p:nvPr>
            <p:ph type="title"/>
          </p:nvPr>
        </p:nvSpPr>
        <p:spPr>
          <a:xfrm>
            <a:off x="506558" y="378274"/>
            <a:ext cx="10997184" cy="1667380"/>
          </a:xfrm>
        </p:spPr>
        <p:txBody>
          <a:bodyPr/>
          <a:lstStyle/>
          <a:p>
            <a:r>
              <a:rPr lang="en-US" sz="6000" b="1" dirty="0">
                <a:solidFill>
                  <a:srgbClr val="A9D5ED"/>
                </a:solidFill>
                <a:cs typeface="Segoe UI"/>
              </a:rPr>
              <a:t>Impact: accessible math in PDF from Microsoft 365</a:t>
            </a:r>
          </a:p>
        </p:txBody>
      </p:sp>
      <p:sp>
        <p:nvSpPr>
          <p:cNvPr id="4" name="TextBox 3">
            <a:extLst>
              <a:ext uri="{FF2B5EF4-FFF2-40B4-BE49-F238E27FC236}">
                <a16:creationId xmlns:a16="http://schemas.microsoft.com/office/drawing/2014/main" id="{0F4CDDFD-7BD3-279E-DAF0-E2877755CE7E}"/>
              </a:ext>
            </a:extLst>
          </p:cNvPr>
          <p:cNvSpPr txBox="1"/>
          <p:nvPr/>
        </p:nvSpPr>
        <p:spPr>
          <a:xfrm>
            <a:off x="1977355" y="2869720"/>
            <a:ext cx="2393604" cy="2523768"/>
          </a:xfrm>
          <a:prstGeom prst="rect">
            <a:avLst/>
          </a:prstGeom>
          <a:noFill/>
        </p:spPr>
        <p:txBody>
          <a:bodyPr wrap="none" rtlCol="0">
            <a:spAutoFit/>
          </a:bodyPr>
          <a:lstStyle/>
          <a:p>
            <a:pPr algn="ctr"/>
            <a:r>
              <a:rPr lang="en-US" sz="13000"/>
              <a:t>2M</a:t>
            </a:r>
          </a:p>
          <a:p>
            <a:pPr algn="ctr"/>
            <a:r>
              <a:rPr lang="en-US" sz="2800"/>
              <a:t>users/month</a:t>
            </a:r>
          </a:p>
        </p:txBody>
      </p:sp>
      <p:sp>
        <p:nvSpPr>
          <p:cNvPr id="5" name="TextBox 4">
            <a:extLst>
              <a:ext uri="{FF2B5EF4-FFF2-40B4-BE49-F238E27FC236}">
                <a16:creationId xmlns:a16="http://schemas.microsoft.com/office/drawing/2014/main" id="{91B32BEB-305F-2048-B7DA-C574F73E5F41}"/>
              </a:ext>
            </a:extLst>
          </p:cNvPr>
          <p:cNvSpPr txBox="1"/>
          <p:nvPr/>
        </p:nvSpPr>
        <p:spPr>
          <a:xfrm>
            <a:off x="5944448" y="2869720"/>
            <a:ext cx="4176143" cy="2523768"/>
          </a:xfrm>
          <a:prstGeom prst="rect">
            <a:avLst/>
          </a:prstGeom>
          <a:noFill/>
        </p:spPr>
        <p:txBody>
          <a:bodyPr wrap="none" rtlCol="0">
            <a:spAutoFit/>
          </a:bodyPr>
          <a:lstStyle/>
          <a:p>
            <a:pPr algn="ctr"/>
            <a:r>
              <a:rPr lang="en-US" sz="13000"/>
              <a:t>347M</a:t>
            </a:r>
          </a:p>
          <a:p>
            <a:pPr algn="ctr"/>
            <a:r>
              <a:rPr lang="en-US" sz="2800"/>
              <a:t>equations/month</a:t>
            </a:r>
          </a:p>
        </p:txBody>
      </p:sp>
    </p:spTree>
    <p:extLst>
      <p:ext uri="{BB962C8B-B14F-4D97-AF65-F5344CB8AC3E}">
        <p14:creationId xmlns:p14="http://schemas.microsoft.com/office/powerpoint/2010/main" val="99792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3F4EE-B288-C593-CCA7-CBE27D16C2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123B39-2F5A-A983-ABFE-903C062BF40A}"/>
              </a:ext>
            </a:extLst>
          </p:cNvPr>
          <p:cNvSpPr>
            <a:spLocks noGrp="1"/>
          </p:cNvSpPr>
          <p:nvPr>
            <p:ph type="title"/>
          </p:nvPr>
        </p:nvSpPr>
        <p:spPr/>
        <p:txBody>
          <a:bodyPr anchor="ctr" anchorCtr="0">
            <a:normAutofit fontScale="90000"/>
          </a:bodyPr>
          <a:lstStyle/>
          <a:p>
            <a:r>
              <a:rPr lang="en-US" sz="6000" b="1" dirty="0">
                <a:solidFill>
                  <a:srgbClr val="A9D5ED"/>
                </a:solidFill>
                <a:cs typeface="Segoe UI"/>
              </a:rPr>
              <a:t>Convert Equation Editor and </a:t>
            </a:r>
            <a:r>
              <a:rPr lang="en-US" sz="6000" b="1" dirty="0" err="1">
                <a:solidFill>
                  <a:srgbClr val="A9D5ED"/>
                </a:solidFill>
                <a:cs typeface="Segoe UI"/>
              </a:rPr>
              <a:t>MathType</a:t>
            </a:r>
            <a:r>
              <a:rPr lang="en-US" sz="6000" b="1" dirty="0">
                <a:solidFill>
                  <a:srgbClr val="A9D5ED"/>
                </a:solidFill>
                <a:cs typeface="Segoe UI"/>
              </a:rPr>
              <a:t> Objects to Office Math</a:t>
            </a:r>
            <a:br>
              <a:rPr lang="en-US" sz="5300" dirty="0"/>
            </a:br>
            <a:br>
              <a:rPr lang="en-US" sz="5300" dirty="0"/>
            </a:br>
            <a:r>
              <a:rPr lang="en-US" sz="4000" dirty="0">
                <a:solidFill>
                  <a:schemeClr val="tx1"/>
                </a:solidFill>
                <a:cs typeface="Segoe UI"/>
              </a:rPr>
              <a:t>Word and PowerPoint for Windows and Mac</a:t>
            </a:r>
          </a:p>
        </p:txBody>
      </p:sp>
    </p:spTree>
    <p:extLst>
      <p:ext uri="{BB962C8B-B14F-4D97-AF65-F5344CB8AC3E}">
        <p14:creationId xmlns:p14="http://schemas.microsoft.com/office/powerpoint/2010/main" val="221378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nvert to Office Math and Convert All to Office Math on the context menu in PowerPoint for Mac">
            <a:extLst>
              <a:ext uri="{FF2B5EF4-FFF2-40B4-BE49-F238E27FC236}">
                <a16:creationId xmlns:a16="http://schemas.microsoft.com/office/drawing/2014/main" id="{8EFDA730-4453-C39C-1DB6-398AFF1E8B20}"/>
              </a:ext>
            </a:extLst>
          </p:cNvPr>
          <p:cNvSpPr>
            <a:spLocks noGrp="1"/>
          </p:cNvSpPr>
          <p:nvPr>
            <p:ph type="title"/>
          </p:nvPr>
        </p:nvSpPr>
        <p:spPr>
          <a:xfrm>
            <a:off x="838200" y="-1505614"/>
            <a:ext cx="10515600" cy="1325563"/>
          </a:xfrm>
        </p:spPr>
        <p:txBody>
          <a:bodyPr>
            <a:normAutofit fontScale="90000"/>
          </a:bodyPr>
          <a:lstStyle/>
          <a:p>
            <a:r>
              <a:rPr lang="en-US"/>
              <a:t>Convert to Office Math and Convert All to Office Math on the context menu in PowerPoint for Mac</a:t>
            </a:r>
          </a:p>
        </p:txBody>
      </p:sp>
      <p:pic>
        <p:nvPicPr>
          <p:cNvPr id="4" name="PowerPointMac.ConvertAllToOfficeMath.New.mov" descr="Convert to Office Math and Convert All to Office Math on the context menu in PowerPoint for Mac">
            <a:hlinkClick r:id="" action="ppaction://media"/>
            <a:extLst>
              <a:ext uri="{FF2B5EF4-FFF2-40B4-BE49-F238E27FC236}">
                <a16:creationId xmlns:a16="http://schemas.microsoft.com/office/drawing/2014/main" id="{64A0EEE4-F3EE-327B-D50F-4B9F799D48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200709" cy="7625443"/>
          </a:xfrm>
          <a:prstGeom prst="rect">
            <a:avLst/>
          </a:prstGeom>
        </p:spPr>
      </p:pic>
    </p:spTree>
    <p:extLst>
      <p:ext uri="{BB962C8B-B14F-4D97-AF65-F5344CB8AC3E}">
        <p14:creationId xmlns:p14="http://schemas.microsoft.com/office/powerpoint/2010/main" val="175531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180852BC-2386-633B-2538-574F7BCF2ADC}"/>
              </a:ext>
            </a:extLst>
          </p:cNvPr>
          <p:cNvSpPr txBox="1">
            <a:spLocks noGrp="1"/>
          </p:cNvSpPr>
          <p:nvPr>
            <p:ph type="title" idx="4294967295"/>
          </p:nvPr>
        </p:nvSpPr>
        <p:spPr>
          <a:xfrm>
            <a:off x="457200" y="365760"/>
            <a:ext cx="11277600" cy="64008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Segoe UI Semibold"/>
                <a:ea typeface="+mn-ea"/>
                <a:cs typeface="Segoe UI Semibold"/>
              </a:rPr>
              <a:t>Your Next Steps</a:t>
            </a:r>
          </a:p>
        </p:txBody>
      </p:sp>
      <p:pic>
        <p:nvPicPr>
          <p:cNvPr id="17" name="Picture 16" descr="QR code to share survey feedback, aka.ms/AbilitySummit2026Survey">
            <a:extLst>
              <a:ext uri="{FF2B5EF4-FFF2-40B4-BE49-F238E27FC236}">
                <a16:creationId xmlns:a16="http://schemas.microsoft.com/office/drawing/2014/main" id="{367FF405-0A45-DB98-A698-9BD540346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06" y="1659147"/>
            <a:ext cx="3426190" cy="3480790"/>
          </a:xfrm>
          <a:prstGeom prst="rect">
            <a:avLst/>
          </a:prstGeom>
        </p:spPr>
      </p:pic>
      <p:sp>
        <p:nvSpPr>
          <p:cNvPr id="3" name="LeftDesc">
            <a:extLst>
              <a:ext uri="{FF2B5EF4-FFF2-40B4-BE49-F238E27FC236}">
                <a16:creationId xmlns:a16="http://schemas.microsoft.com/office/drawing/2014/main" id="{0904AACC-055A-7B10-A80E-7D3F1796A778}"/>
              </a:ext>
            </a:extLst>
          </p:cNvPr>
          <p:cNvSpPr txBox="1"/>
          <p:nvPr/>
        </p:nvSpPr>
        <p:spPr>
          <a:xfrm>
            <a:off x="600421" y="5438667"/>
            <a:ext cx="5242560" cy="365760"/>
          </a:xfrm>
          <a:prstGeom prst="rect">
            <a:avLst/>
          </a:prstGeom>
          <a:noFill/>
        </p:spPr>
        <p:txBody>
          <a:bodyPr lIns="182880" tIns="0" rIns="182880" bIns="0" anchor="ctr"/>
          <a:lstStyle/>
          <a:p>
            <a:pPr algn="ctr"/>
            <a:r>
              <a:rPr lang="en-US" sz="2400" dirty="0">
                <a:latin typeface="Segoe UI"/>
                <a:cs typeface="Segoe UI"/>
              </a:rPr>
              <a:t>Share your feedback</a:t>
            </a:r>
          </a:p>
        </p:txBody>
      </p:sp>
      <p:sp>
        <p:nvSpPr>
          <p:cNvPr id="7" name="LeftLink">
            <a:extLst>
              <a:ext uri="{FF2B5EF4-FFF2-40B4-BE49-F238E27FC236}">
                <a16:creationId xmlns:a16="http://schemas.microsoft.com/office/drawing/2014/main" id="{827EDC67-6D03-C3CF-8E63-D5C75AFC8448}"/>
              </a:ext>
            </a:extLst>
          </p:cNvPr>
          <p:cNvSpPr txBox="1"/>
          <p:nvPr/>
        </p:nvSpPr>
        <p:spPr>
          <a:xfrm>
            <a:off x="600421" y="5865387"/>
            <a:ext cx="5242560" cy="457200"/>
          </a:xfrm>
          <a:prstGeom prst="rect">
            <a:avLst/>
          </a:prstGeom>
          <a:noFill/>
        </p:spPr>
        <p:txBody>
          <a:bodyPr lIns="182880" tIns="0" rIns="182880" bIns="0" anchor="t"/>
          <a:lstStyle/>
          <a:p>
            <a:pPr algn="ctr"/>
            <a:r>
              <a:rPr lang="en-US" sz="2400" dirty="0">
                <a:latin typeface="Segoe UI Semibold"/>
                <a:cs typeface="Segoe UI Semibold"/>
              </a:rPr>
              <a:t>aka.ms/AbilitySummit2026Survey</a:t>
            </a:r>
          </a:p>
        </p:txBody>
      </p:sp>
      <p:pic>
        <p:nvPicPr>
          <p:cNvPr id="21" name="Picture 20" descr="QR code for session resources, aka.ms/AbilitySummitResources">
            <a:extLst>
              <a:ext uri="{FF2B5EF4-FFF2-40B4-BE49-F238E27FC236}">
                <a16:creationId xmlns:a16="http://schemas.microsoft.com/office/drawing/2014/main" id="{8937048D-A9C3-2CAE-EBAF-B4AFFDF97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125" y="1659148"/>
            <a:ext cx="3480789" cy="3480789"/>
          </a:xfrm>
          <a:prstGeom prst="rect">
            <a:avLst/>
          </a:prstGeom>
        </p:spPr>
      </p:pic>
      <p:sp>
        <p:nvSpPr>
          <p:cNvPr id="5" name="RightDesc">
            <a:extLst>
              <a:ext uri="{FF2B5EF4-FFF2-40B4-BE49-F238E27FC236}">
                <a16:creationId xmlns:a16="http://schemas.microsoft.com/office/drawing/2014/main" id="{8A52A0AD-3564-034E-C95D-D895B30E7C27}"/>
              </a:ext>
            </a:extLst>
          </p:cNvPr>
          <p:cNvSpPr txBox="1"/>
          <p:nvPr/>
        </p:nvSpPr>
        <p:spPr>
          <a:xfrm>
            <a:off x="6492240" y="5438667"/>
            <a:ext cx="5242560" cy="365760"/>
          </a:xfrm>
          <a:prstGeom prst="rect">
            <a:avLst/>
          </a:prstGeom>
          <a:noFill/>
        </p:spPr>
        <p:txBody>
          <a:bodyPr lIns="182880" tIns="0" rIns="182880" bIns="0" anchor="ctr"/>
          <a:lstStyle/>
          <a:p>
            <a:pPr algn="ctr"/>
            <a:r>
              <a:rPr lang="en-US" sz="2400" dirty="0">
                <a:latin typeface="Segoe UI"/>
                <a:cs typeface="Segoe UI"/>
              </a:rPr>
              <a:t>Explore session materials</a:t>
            </a:r>
          </a:p>
        </p:txBody>
      </p:sp>
      <p:sp>
        <p:nvSpPr>
          <p:cNvPr id="9" name="RightLink">
            <a:extLst>
              <a:ext uri="{FF2B5EF4-FFF2-40B4-BE49-F238E27FC236}">
                <a16:creationId xmlns:a16="http://schemas.microsoft.com/office/drawing/2014/main" id="{2E9CDC5E-F038-68E7-AF93-71667CB2EB64}"/>
              </a:ext>
            </a:extLst>
          </p:cNvPr>
          <p:cNvSpPr txBox="1"/>
          <p:nvPr/>
        </p:nvSpPr>
        <p:spPr>
          <a:xfrm>
            <a:off x="6492240" y="5865387"/>
            <a:ext cx="5242560" cy="457200"/>
          </a:xfrm>
          <a:prstGeom prst="rect">
            <a:avLst/>
          </a:prstGeom>
          <a:noFill/>
        </p:spPr>
        <p:txBody>
          <a:bodyPr lIns="182880" tIns="0" rIns="182880" bIns="0" anchor="t"/>
          <a:lstStyle/>
          <a:p>
            <a:pPr algn="ctr"/>
            <a:r>
              <a:rPr lang="en-US" sz="2400" dirty="0">
                <a:latin typeface="Segoe UI Semibold"/>
                <a:cs typeface="Segoe UI Semibold"/>
              </a:rPr>
              <a:t>aka.ms/</a:t>
            </a:r>
            <a:r>
              <a:rPr lang="en-US" sz="2400" dirty="0" err="1">
                <a:latin typeface="Segoe UI Semibold"/>
                <a:cs typeface="Segoe UI Semibold"/>
              </a:rPr>
              <a:t>AbilitySummitResources</a:t>
            </a:r>
            <a:endParaRPr lang="en-US" sz="2400" dirty="0">
              <a:latin typeface="Segoe UI Semibold"/>
              <a:cs typeface="Segoe UI Semibold"/>
            </a:endParaRPr>
          </a:p>
        </p:txBody>
      </p:sp>
    </p:spTree>
    <p:extLst>
      <p:ext uri="{BB962C8B-B14F-4D97-AF65-F5344CB8AC3E}">
        <p14:creationId xmlns:p14="http://schemas.microsoft.com/office/powerpoint/2010/main" val="154757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7DF87-5F9A-C3FF-26BC-2AD0B62395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72F7BF-B381-A424-52F2-8B830A4EEEDB}"/>
              </a:ext>
            </a:extLst>
          </p:cNvPr>
          <p:cNvSpPr>
            <a:spLocks noGrp="1"/>
          </p:cNvSpPr>
          <p:nvPr>
            <p:ph type="title"/>
          </p:nvPr>
        </p:nvSpPr>
        <p:spPr>
          <a:xfrm>
            <a:off x="838200" y="-1507218"/>
            <a:ext cx="10515600" cy="1325563"/>
          </a:xfrm>
        </p:spPr>
        <p:txBody>
          <a:bodyPr/>
          <a:lstStyle/>
          <a:p>
            <a:r>
              <a:rPr lang="en-US"/>
              <a:t>Provide Feedback with Sound in Word for Windows</a:t>
            </a:r>
          </a:p>
        </p:txBody>
      </p:sp>
      <p:pic>
        <p:nvPicPr>
          <p:cNvPr id="3" name="WordWin32.ProvideFeedbackWithSound" descr="Provide Feedback with Sound in Word for Windows">
            <a:hlinkClick r:id="" action="ppaction://media"/>
            <a:extLst>
              <a:ext uri="{FF2B5EF4-FFF2-40B4-BE49-F238E27FC236}">
                <a16:creationId xmlns:a16="http://schemas.microsoft.com/office/drawing/2014/main" id="{87506C76-D025-A932-BD71-ABB559CDF607}"/>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9D486CA2-E202-4118-B368-338C18BFE174}" label="" lang="en-us" r:embed="rId5"/>
                          <p173:track id="{919C60E3-27DC-4BF7-AC27-F7440E95DF2D}" label="" lang="en-us" r:embed="rId6"/>
                        </p173:trackLst>
                      </p173:tracksInfo>
                    </p:ext>
                  </p14:extLst>
                </p14:media>
              </p:ext>
            </p:extLst>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35215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5D0503-96F9-5EB4-290D-6FFAB95204BE}"/>
              </a:ext>
            </a:extLst>
          </p:cNvPr>
          <p:cNvSpPr>
            <a:spLocks noGrp="1"/>
          </p:cNvSpPr>
          <p:nvPr>
            <p:ph type="title"/>
          </p:nvPr>
        </p:nvSpPr>
        <p:spPr>
          <a:xfrm>
            <a:off x="585216" y="-1111586"/>
            <a:ext cx="11448528" cy="1111586"/>
          </a:xfrm>
        </p:spPr>
        <p:txBody>
          <a:bodyPr vert="horz" wrap="square" lIns="0" tIns="0" rIns="0" bIns="0" rtlCol="0" anchor="b" anchorCtr="0">
            <a:spAutoFit/>
          </a:bodyPr>
          <a:lstStyle/>
          <a:p>
            <a:r>
              <a:rPr lang="en-US" dirty="0"/>
              <a:t>Microsoft 365 has robust support for MathML and LaTeX that make it easy to create accessible math</a:t>
            </a:r>
          </a:p>
        </p:txBody>
      </p:sp>
      <p:sp>
        <p:nvSpPr>
          <p:cNvPr id="3" name="TextBox 2">
            <a:extLst>
              <a:ext uri="{FF2B5EF4-FFF2-40B4-BE49-F238E27FC236}">
                <a16:creationId xmlns:a16="http://schemas.microsoft.com/office/drawing/2014/main" id="{897B0D95-8DD3-57F1-6133-33F8BE2ED603}"/>
              </a:ext>
            </a:extLst>
          </p:cNvPr>
          <p:cNvSpPr txBox="1"/>
          <p:nvPr/>
        </p:nvSpPr>
        <p:spPr>
          <a:xfrm>
            <a:off x="175848" y="202221"/>
            <a:ext cx="2834640" cy="2862322"/>
          </a:xfrm>
          <a:prstGeom prst="rect">
            <a:avLst/>
          </a:prstGeom>
          <a:noFill/>
        </p:spPr>
        <p:txBody>
          <a:bodyPr wrap="square" rtlCol="0">
            <a:spAutoFit/>
          </a:bodyPr>
          <a:lstStyle/>
          <a:p>
            <a:r>
              <a:rPr lang="en-US" dirty="0"/>
              <a:t>Microsoft 365 makes native math accessible using MathML.</a:t>
            </a:r>
          </a:p>
          <a:p>
            <a:endParaRPr lang="en-US" dirty="0"/>
          </a:p>
          <a:p>
            <a:r>
              <a:rPr lang="en-US" dirty="0"/>
              <a:t>Users can understand math in Microsoft 365 with JAWS, NDVA, </a:t>
            </a:r>
            <a:r>
              <a:rPr lang="en-US" dirty="0" err="1"/>
              <a:t>VoiceOver</a:t>
            </a:r>
            <a:r>
              <a:rPr lang="en-US" dirty="0"/>
              <a:t>, and </a:t>
            </a:r>
            <a:r>
              <a:rPr lang="en-US" dirty="0" err="1"/>
              <a:t>TalkBack</a:t>
            </a:r>
            <a:r>
              <a:rPr lang="en-US" dirty="0"/>
              <a:t> which use math speech and MathML provided by Microsoft 365.</a:t>
            </a:r>
          </a:p>
        </p:txBody>
      </p:sp>
      <p:sp>
        <p:nvSpPr>
          <p:cNvPr id="4" name="TextBox 3">
            <a:extLst>
              <a:ext uri="{FF2B5EF4-FFF2-40B4-BE49-F238E27FC236}">
                <a16:creationId xmlns:a16="http://schemas.microsoft.com/office/drawing/2014/main" id="{15301E18-B113-AF33-1278-82A018A5DC5D}"/>
              </a:ext>
            </a:extLst>
          </p:cNvPr>
          <p:cNvSpPr txBox="1"/>
          <p:nvPr/>
        </p:nvSpPr>
        <p:spPr>
          <a:xfrm>
            <a:off x="3183600" y="189183"/>
            <a:ext cx="2834640" cy="5909310"/>
          </a:xfrm>
          <a:prstGeom prst="rect">
            <a:avLst/>
          </a:prstGeom>
          <a:noFill/>
        </p:spPr>
        <p:txBody>
          <a:bodyPr wrap="square" rtlCol="0">
            <a:spAutoFit/>
          </a:bodyPr>
          <a:lstStyle/>
          <a:p>
            <a:r>
              <a:rPr lang="en-US" dirty="0"/>
              <a:t>It's easy to bring accessible math into Microsoft 365 using MathML.</a:t>
            </a:r>
          </a:p>
          <a:p>
            <a:endParaRPr lang="en-US" dirty="0"/>
          </a:p>
          <a:p>
            <a:r>
              <a:rPr lang="en-US" dirty="0"/>
              <a:t>Copy/paste MathML from math apps such as </a:t>
            </a:r>
            <a:r>
              <a:rPr lang="en-US" dirty="0" err="1"/>
              <a:t>MathType</a:t>
            </a:r>
            <a:r>
              <a:rPr lang="en-US" dirty="0"/>
              <a:t>. </a:t>
            </a:r>
            <a:r>
              <a:rPr lang="en-US" dirty="0" err="1"/>
              <a:t>MathPix</a:t>
            </a:r>
            <a:r>
              <a:rPr lang="en-US" dirty="0"/>
              <a:t>, </a:t>
            </a:r>
            <a:r>
              <a:rPr lang="en-US" dirty="0" err="1"/>
              <a:t>Equatio</a:t>
            </a:r>
            <a:r>
              <a:rPr lang="en-US" dirty="0"/>
              <a:t>, </a:t>
            </a:r>
            <a:r>
              <a:rPr lang="en-US" dirty="0" err="1"/>
              <a:t>iMathEQ</a:t>
            </a:r>
            <a:r>
              <a:rPr lang="en-US" dirty="0"/>
              <a:t>, and </a:t>
            </a:r>
            <a:r>
              <a:rPr lang="en-US" dirty="0" err="1"/>
              <a:t>xFormula</a:t>
            </a:r>
            <a:r>
              <a:rPr lang="en-US" dirty="0"/>
              <a:t>.</a:t>
            </a:r>
          </a:p>
          <a:p>
            <a:endParaRPr lang="en-US" dirty="0"/>
          </a:p>
          <a:p>
            <a:r>
              <a:rPr lang="en-US" dirty="0"/>
              <a:t>Copy/paste MathML in HTML from AI chatbots including Copilot, ChatGPT, Claude, and Grok and websites such as Wikipedia, </a:t>
            </a:r>
            <a:r>
              <a:rPr lang="en-US" dirty="0" err="1"/>
              <a:t>arxiv</a:t>
            </a:r>
            <a:r>
              <a:rPr lang="en-US" dirty="0"/>
              <a:t>, Math Stack Exchange, and NIST in any major browser (Edge, Chrome, Firefox, Opera, or Safari).</a:t>
            </a:r>
          </a:p>
        </p:txBody>
      </p:sp>
      <p:sp>
        <p:nvSpPr>
          <p:cNvPr id="5" name="TextBox 4">
            <a:extLst>
              <a:ext uri="{FF2B5EF4-FFF2-40B4-BE49-F238E27FC236}">
                <a16:creationId xmlns:a16="http://schemas.microsoft.com/office/drawing/2014/main" id="{321167CE-689D-1471-A6A6-1C166ADADDA7}"/>
              </a:ext>
            </a:extLst>
          </p:cNvPr>
          <p:cNvSpPr txBox="1"/>
          <p:nvPr/>
        </p:nvSpPr>
        <p:spPr>
          <a:xfrm>
            <a:off x="6191352" y="189182"/>
            <a:ext cx="2834640" cy="4801314"/>
          </a:xfrm>
          <a:prstGeom prst="rect">
            <a:avLst/>
          </a:prstGeom>
          <a:noFill/>
        </p:spPr>
        <p:txBody>
          <a:bodyPr wrap="square" rtlCol="0">
            <a:spAutoFit/>
          </a:bodyPr>
          <a:lstStyle/>
          <a:p>
            <a:r>
              <a:rPr lang="en-US" dirty="0"/>
              <a:t>LaTeX authors produce the accessible math on the web and they can produce accessible math in Microsoft 365 as well.</a:t>
            </a:r>
          </a:p>
          <a:p>
            <a:endParaRPr lang="en-US" dirty="0"/>
          </a:p>
          <a:p>
            <a:r>
              <a:rPr lang="en-US" dirty="0"/>
              <a:t>LaTeX authors using Overleaf with Tex Live or </a:t>
            </a:r>
            <a:r>
              <a:rPr lang="en-US" dirty="0" err="1"/>
              <a:t>LuaLaTeX</a:t>
            </a:r>
            <a:r>
              <a:rPr lang="en-US" dirty="0"/>
              <a:t> or Canvas produce most of the accessible math on the web.</a:t>
            </a:r>
          </a:p>
          <a:p>
            <a:endParaRPr lang="en-US" dirty="0"/>
          </a:p>
          <a:p>
            <a:r>
              <a:rPr lang="en-US" dirty="0"/>
              <a:t>These authors can use LaTeX to produce accessible math in Microsoft 365 as well.</a:t>
            </a:r>
          </a:p>
        </p:txBody>
      </p:sp>
      <p:sp>
        <p:nvSpPr>
          <p:cNvPr id="7" name="TextBox 6">
            <a:extLst>
              <a:ext uri="{FF2B5EF4-FFF2-40B4-BE49-F238E27FC236}">
                <a16:creationId xmlns:a16="http://schemas.microsoft.com/office/drawing/2014/main" id="{ECAB90D0-F1F7-F7EA-04D3-0A7BEF0C9B3A}"/>
              </a:ext>
            </a:extLst>
          </p:cNvPr>
          <p:cNvSpPr txBox="1"/>
          <p:nvPr/>
        </p:nvSpPr>
        <p:spPr>
          <a:xfrm>
            <a:off x="9199104" y="202221"/>
            <a:ext cx="2834640" cy="3693319"/>
          </a:xfrm>
          <a:prstGeom prst="rect">
            <a:avLst/>
          </a:prstGeom>
          <a:noFill/>
        </p:spPr>
        <p:txBody>
          <a:bodyPr wrap="square">
            <a:spAutoFit/>
          </a:bodyPr>
          <a:lstStyle/>
          <a:p>
            <a:r>
              <a:rPr lang="en-US" dirty="0"/>
              <a:t>Microsoft 365 exports PDF with accessible math using MathML.</a:t>
            </a:r>
          </a:p>
          <a:p>
            <a:endParaRPr lang="en-US" dirty="0"/>
          </a:p>
          <a:p>
            <a:r>
              <a:rPr lang="en-US" dirty="0"/>
              <a:t>PDF Viewer such as Adobe Reader, Foxit, and Firefox take the MathML in PDF and expose it in the accessibility tree for assistive technologies such as JAWS, NVDA, </a:t>
            </a:r>
            <a:r>
              <a:rPr lang="en-US" dirty="0" err="1"/>
              <a:t>VoiceOver</a:t>
            </a:r>
            <a:r>
              <a:rPr lang="en-US" dirty="0"/>
              <a:t>, and </a:t>
            </a:r>
            <a:r>
              <a:rPr lang="en-US" dirty="0" err="1"/>
              <a:t>TalkBack</a:t>
            </a:r>
            <a:r>
              <a:rPr lang="en-US" dirty="0"/>
              <a:t> to use.</a:t>
            </a:r>
          </a:p>
        </p:txBody>
      </p:sp>
    </p:spTree>
    <p:extLst>
      <p:ext uri="{BB962C8B-B14F-4D97-AF65-F5344CB8AC3E}">
        <p14:creationId xmlns:p14="http://schemas.microsoft.com/office/powerpoint/2010/main" val="19370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4109E-1C86-DD30-EE98-CEDEDA5662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63A57-A3EE-DCE3-3EC6-B10B0D843C89}"/>
              </a:ext>
            </a:extLst>
          </p:cNvPr>
          <p:cNvSpPr>
            <a:spLocks noGrp="1"/>
          </p:cNvSpPr>
          <p:nvPr>
            <p:ph type="title"/>
          </p:nvPr>
        </p:nvSpPr>
        <p:spPr>
          <a:xfrm>
            <a:off x="838200" y="-1507218"/>
            <a:ext cx="10515600" cy="1325563"/>
          </a:xfrm>
        </p:spPr>
        <p:txBody>
          <a:bodyPr/>
          <a:lstStyle/>
          <a:p>
            <a:r>
              <a:rPr lang="en-US"/>
              <a:t>Typing math using Unicode Math in Word for Windows</a:t>
            </a:r>
          </a:p>
        </p:txBody>
      </p:sp>
      <p:pic>
        <p:nvPicPr>
          <p:cNvPr id="3" name="WordWin32.UnicodeMathAutoBuildup.FineGrainMathSpeech" descr="Typing math using UnicodeMath in Word for WIndows">
            <a:hlinkClick r:id="" action="ppaction://media"/>
            <a:extLst>
              <a:ext uri="{FF2B5EF4-FFF2-40B4-BE49-F238E27FC236}">
                <a16:creationId xmlns:a16="http://schemas.microsoft.com/office/drawing/2014/main" id="{8FA52D1E-5767-58F9-EDDB-FFDB72AC8F6D}"/>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972009E6-6369-445A-8EDE-5F200F42F758}" label="" lang="en-us"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44817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79C9A-C1A5-E111-5CBD-C0B0BE2BA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93E2D-7571-95CD-B751-CE81C684A213}"/>
              </a:ext>
            </a:extLst>
          </p:cNvPr>
          <p:cNvSpPr>
            <a:spLocks noGrp="1"/>
          </p:cNvSpPr>
          <p:nvPr>
            <p:ph type="title"/>
          </p:nvPr>
        </p:nvSpPr>
        <p:spPr>
          <a:xfrm>
            <a:off x="585216" y="2980408"/>
            <a:ext cx="7616837" cy="553998"/>
          </a:xfrm>
        </p:spPr>
        <p:txBody>
          <a:bodyPr anchor="ctr" anchorCtr="0">
            <a:normAutofit fontScale="90000"/>
          </a:bodyPr>
          <a:lstStyle/>
          <a:p>
            <a:r>
              <a:rPr lang="en-US" sz="6000" b="1" dirty="0">
                <a:solidFill>
                  <a:srgbClr val="A9D5ED"/>
                </a:solidFill>
                <a:cs typeface="Segoe UI"/>
              </a:rPr>
              <a:t>Reading Math with NVDA and </a:t>
            </a:r>
            <a:r>
              <a:rPr lang="en-US" sz="6000" b="1" dirty="0" err="1">
                <a:solidFill>
                  <a:srgbClr val="A9D5ED"/>
                </a:solidFill>
                <a:cs typeface="Segoe UI"/>
              </a:rPr>
              <a:t>MathCAT</a:t>
            </a:r>
            <a:br>
              <a:rPr lang="en-US" sz="6000" dirty="0"/>
            </a:br>
            <a:br>
              <a:rPr lang="en-US" sz="5300" dirty="0"/>
            </a:br>
            <a:r>
              <a:rPr lang="en-US" dirty="0">
                <a:solidFill>
                  <a:schemeClr val="tx1"/>
                </a:solidFill>
                <a:cs typeface="Segoe UI"/>
              </a:rPr>
              <a:t>Word for Windows</a:t>
            </a:r>
          </a:p>
        </p:txBody>
      </p:sp>
    </p:spTree>
    <p:extLst>
      <p:ext uri="{BB962C8B-B14F-4D97-AF65-F5344CB8AC3E}">
        <p14:creationId xmlns:p14="http://schemas.microsoft.com/office/powerpoint/2010/main" val="405513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45A0F-41ED-61EA-06EF-CEDA095074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F759B-179A-2852-C405-98EB699C2115}"/>
              </a:ext>
            </a:extLst>
          </p:cNvPr>
          <p:cNvSpPr>
            <a:spLocks noGrp="1"/>
          </p:cNvSpPr>
          <p:nvPr>
            <p:ph type="title"/>
          </p:nvPr>
        </p:nvSpPr>
        <p:spPr>
          <a:xfrm>
            <a:off x="838200" y="-1507218"/>
            <a:ext cx="10515600" cy="1325563"/>
          </a:xfrm>
        </p:spPr>
        <p:txBody>
          <a:bodyPr/>
          <a:lstStyle/>
          <a:p>
            <a:r>
              <a:rPr lang="en-US"/>
              <a:t>Reading math with NVDA and </a:t>
            </a:r>
            <a:r>
              <a:rPr lang="en-US" err="1"/>
              <a:t>MathCAT</a:t>
            </a:r>
            <a:r>
              <a:rPr lang="en-US"/>
              <a:t> in Word for Windows</a:t>
            </a:r>
          </a:p>
        </p:txBody>
      </p:sp>
      <p:pic>
        <p:nvPicPr>
          <p:cNvPr id="4" name="WordWin32.MathReading.NVDA" descr="Reading math with NVDA and MathCAT in Word for Windows">
            <a:hlinkClick r:id="" action="ppaction://media"/>
            <a:extLst>
              <a:ext uri="{FF2B5EF4-FFF2-40B4-BE49-F238E27FC236}">
                <a16:creationId xmlns:a16="http://schemas.microsoft.com/office/drawing/2014/main" id="{FBB16465-D353-0C25-09B7-1EA267E84BA5}"/>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5B02DDE6-14E1-480C-8145-06594EB13522}" label="" lang="en-us" r:embed="rId5"/>
                        </p173:trackLst>
                      </p173:tracksInfo>
                    </p:ext>
                  </p14:extLst>
                </p14:media>
              </p:ext>
            </p:extLst>
          </p:nvPr>
        </p:nvPicPr>
        <p:blipFill>
          <a:blip r:embed="rId6"/>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3B1FBF32-B961-19D2-4E68-F63AF7702701}"/>
              </a:ext>
            </a:extLst>
          </p:cNvPr>
          <p:cNvSpPr/>
          <p:nvPr/>
        </p:nvSpPr>
        <p:spPr>
          <a:xfrm>
            <a:off x="8896347" y="888191"/>
            <a:ext cx="2803525" cy="968375"/>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solidFill>
                  <a:schemeClr val="bg1"/>
                </a:solidFill>
                <a:ea typeface="+mn-lt"/>
                <a:cs typeface="+mn-lt"/>
              </a:rPr>
              <a:t>⇨</a:t>
            </a:r>
            <a:endParaRPr lang="en-US" sz="3600">
              <a:solidFill>
                <a:schemeClr val="bg1"/>
              </a:solidFill>
            </a:endParaRPr>
          </a:p>
        </p:txBody>
      </p:sp>
      <p:sp>
        <p:nvSpPr>
          <p:cNvPr id="11" name="Rectangle: Rounded Corners 10">
            <a:extLst>
              <a:ext uri="{FF2B5EF4-FFF2-40B4-BE49-F238E27FC236}">
                <a16:creationId xmlns:a16="http://schemas.microsoft.com/office/drawing/2014/main" id="{EFF76156-8224-B0FD-DD62-DD7864357C4C}"/>
              </a:ext>
            </a:extLst>
          </p:cNvPr>
          <p:cNvSpPr/>
          <p:nvPr/>
        </p:nvSpPr>
        <p:spPr>
          <a:xfrm>
            <a:off x="8896347" y="888191"/>
            <a:ext cx="2803525" cy="968375"/>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a:solidFill>
                  <a:schemeClr val="bg1"/>
                </a:solidFill>
                <a:ea typeface="+mn-lt"/>
                <a:cs typeface="+mn-lt"/>
              </a:rPr>
              <a:t>⇩ (2x)</a:t>
            </a:r>
            <a:endParaRPr lang="en-US" sz="4800"/>
          </a:p>
        </p:txBody>
      </p:sp>
      <p:sp>
        <p:nvSpPr>
          <p:cNvPr id="14" name="Rectangle: Rounded Corners 13">
            <a:extLst>
              <a:ext uri="{FF2B5EF4-FFF2-40B4-BE49-F238E27FC236}">
                <a16:creationId xmlns:a16="http://schemas.microsoft.com/office/drawing/2014/main" id="{0084A340-FB76-BFF4-BCB3-F36C9AA03A65}"/>
              </a:ext>
            </a:extLst>
          </p:cNvPr>
          <p:cNvSpPr/>
          <p:nvPr/>
        </p:nvSpPr>
        <p:spPr>
          <a:xfrm>
            <a:off x="8896347" y="888191"/>
            <a:ext cx="2803525" cy="968375"/>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solidFill>
                  <a:schemeClr val="bg1"/>
                </a:solidFill>
                <a:ea typeface="+mn-lt"/>
                <a:cs typeface="+mn-lt"/>
              </a:rPr>
              <a:t>⇩</a:t>
            </a:r>
            <a:endParaRPr lang="en-US" sz="2400"/>
          </a:p>
        </p:txBody>
      </p:sp>
      <p:sp>
        <p:nvSpPr>
          <p:cNvPr id="10" name="Rectangle: Rounded Corners 9">
            <a:extLst>
              <a:ext uri="{FF2B5EF4-FFF2-40B4-BE49-F238E27FC236}">
                <a16:creationId xmlns:a16="http://schemas.microsoft.com/office/drawing/2014/main" id="{8F625135-A711-1DD1-CA89-4091DE9B3037}"/>
              </a:ext>
            </a:extLst>
          </p:cNvPr>
          <p:cNvSpPr/>
          <p:nvPr/>
        </p:nvSpPr>
        <p:spPr>
          <a:xfrm>
            <a:off x="8896347" y="888191"/>
            <a:ext cx="2803525" cy="968375"/>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solidFill>
                  <a:schemeClr val="bg1"/>
                </a:solidFill>
                <a:ea typeface="+mn-lt"/>
                <a:cs typeface="+mn-lt"/>
              </a:rPr>
              <a:t>⇨</a:t>
            </a:r>
            <a:endParaRPr lang="en-US" sz="3600">
              <a:solidFill>
                <a:schemeClr val="bg1"/>
              </a:solidFill>
            </a:endParaRPr>
          </a:p>
        </p:txBody>
      </p:sp>
      <p:sp>
        <p:nvSpPr>
          <p:cNvPr id="9" name="Rectangle: Rounded Corners 8">
            <a:extLst>
              <a:ext uri="{FF2B5EF4-FFF2-40B4-BE49-F238E27FC236}">
                <a16:creationId xmlns:a16="http://schemas.microsoft.com/office/drawing/2014/main" id="{6F1F2EB0-D58C-BCC0-EB8E-A4CC55F67A13}"/>
              </a:ext>
            </a:extLst>
          </p:cNvPr>
          <p:cNvSpPr/>
          <p:nvPr/>
        </p:nvSpPr>
        <p:spPr>
          <a:xfrm>
            <a:off x="8896347" y="888191"/>
            <a:ext cx="2803525" cy="968375"/>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solidFill>
                  <a:schemeClr val="bg1"/>
                </a:solidFill>
                <a:ea typeface="+mn-lt"/>
                <a:cs typeface="+mn-lt"/>
              </a:rPr>
              <a:t>⇩</a:t>
            </a:r>
            <a:endParaRPr lang="en-US" sz="2400"/>
          </a:p>
        </p:txBody>
      </p:sp>
      <p:sp>
        <p:nvSpPr>
          <p:cNvPr id="7" name="Rectangle: Rounded Corners 6">
            <a:extLst>
              <a:ext uri="{FF2B5EF4-FFF2-40B4-BE49-F238E27FC236}">
                <a16:creationId xmlns:a16="http://schemas.microsoft.com/office/drawing/2014/main" id="{97AA2951-D75F-A4F9-928D-5D71FD303C2C}"/>
              </a:ext>
            </a:extLst>
          </p:cNvPr>
          <p:cNvSpPr/>
          <p:nvPr/>
        </p:nvSpPr>
        <p:spPr>
          <a:xfrm>
            <a:off x="8896347" y="888191"/>
            <a:ext cx="2803525" cy="968375"/>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solidFill>
                  <a:schemeClr val="bg1"/>
                </a:solidFill>
                <a:ea typeface="+mn-lt"/>
                <a:cs typeface="+mn-lt"/>
              </a:rPr>
              <a:t>⇦</a:t>
            </a:r>
            <a:endParaRPr lang="en-US" sz="2400"/>
          </a:p>
        </p:txBody>
      </p:sp>
      <p:sp>
        <p:nvSpPr>
          <p:cNvPr id="8" name="Rectangle: Rounded Corners 7">
            <a:extLst>
              <a:ext uri="{FF2B5EF4-FFF2-40B4-BE49-F238E27FC236}">
                <a16:creationId xmlns:a16="http://schemas.microsoft.com/office/drawing/2014/main" id="{239A5DA1-F57B-64DC-BE6E-3A7A7C9EADB6}"/>
              </a:ext>
            </a:extLst>
          </p:cNvPr>
          <p:cNvSpPr/>
          <p:nvPr/>
        </p:nvSpPr>
        <p:spPr>
          <a:xfrm>
            <a:off x="8896347" y="888191"/>
            <a:ext cx="2803525" cy="968375"/>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solidFill>
                  <a:schemeClr val="bg1"/>
                </a:solidFill>
                <a:ea typeface="+mn-lt"/>
                <a:cs typeface="+mn-lt"/>
              </a:rPr>
              <a:t>⇨</a:t>
            </a:r>
            <a:endParaRPr lang="en-US" sz="3600">
              <a:solidFill>
                <a:schemeClr val="bg1"/>
              </a:solidFill>
            </a:endParaRPr>
          </a:p>
        </p:txBody>
      </p:sp>
      <p:sp>
        <p:nvSpPr>
          <p:cNvPr id="6" name="Rectangle: Rounded Corners 5">
            <a:extLst>
              <a:ext uri="{FF2B5EF4-FFF2-40B4-BE49-F238E27FC236}">
                <a16:creationId xmlns:a16="http://schemas.microsoft.com/office/drawing/2014/main" id="{68E9F406-55E5-B370-94C4-9B032CDCF31A}"/>
              </a:ext>
            </a:extLst>
          </p:cNvPr>
          <p:cNvSpPr/>
          <p:nvPr/>
        </p:nvSpPr>
        <p:spPr>
          <a:xfrm>
            <a:off x="8896347" y="888191"/>
            <a:ext cx="2803525" cy="968375"/>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solidFill>
                  <a:schemeClr val="bg1"/>
                </a:solidFill>
                <a:ea typeface="+mn-lt"/>
                <a:cs typeface="+mn-lt"/>
              </a:rPr>
              <a:t>⇩</a:t>
            </a:r>
            <a:endParaRPr lang="en-US" sz="2400"/>
          </a:p>
        </p:txBody>
      </p:sp>
      <p:sp>
        <p:nvSpPr>
          <p:cNvPr id="13" name="Rectangle: Rounded Corners 12">
            <a:extLst>
              <a:ext uri="{FF2B5EF4-FFF2-40B4-BE49-F238E27FC236}">
                <a16:creationId xmlns:a16="http://schemas.microsoft.com/office/drawing/2014/main" id="{F7C26B8C-4022-74CE-20D5-61982644EDA3}"/>
              </a:ext>
            </a:extLst>
          </p:cNvPr>
          <p:cNvSpPr/>
          <p:nvPr/>
        </p:nvSpPr>
        <p:spPr>
          <a:xfrm>
            <a:off x="8896347" y="888191"/>
            <a:ext cx="2803525" cy="968375"/>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solidFill>
                  <a:schemeClr val="bg1"/>
                </a:solidFill>
                <a:ea typeface="+mn-lt"/>
                <a:cs typeface="+mn-lt"/>
              </a:rPr>
              <a:t>⇨</a:t>
            </a:r>
            <a:r>
              <a:rPr lang="en-US" sz="2800">
                <a:solidFill>
                  <a:schemeClr val="bg1"/>
                </a:solidFill>
                <a:ea typeface="+mn-lt"/>
                <a:cs typeface="+mn-lt"/>
              </a:rPr>
              <a:t> (2x)</a:t>
            </a:r>
            <a:endParaRPr lang="en-US" sz="2800">
              <a:solidFill>
                <a:schemeClr val="bg1"/>
              </a:solidFill>
            </a:endParaRPr>
          </a:p>
        </p:txBody>
      </p:sp>
      <p:sp>
        <p:nvSpPr>
          <p:cNvPr id="5" name="Rectangle: Rounded Corners 4">
            <a:extLst>
              <a:ext uri="{FF2B5EF4-FFF2-40B4-BE49-F238E27FC236}">
                <a16:creationId xmlns:a16="http://schemas.microsoft.com/office/drawing/2014/main" id="{B6C4162D-533B-69DE-6D9A-2130021A8E4E}"/>
              </a:ext>
            </a:extLst>
          </p:cNvPr>
          <p:cNvSpPr/>
          <p:nvPr/>
        </p:nvSpPr>
        <p:spPr>
          <a:xfrm>
            <a:off x="8896347" y="888191"/>
            <a:ext cx="2803525" cy="968375"/>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solidFill>
                  <a:schemeClr val="bg1"/>
                </a:solidFill>
                <a:ea typeface="+mn-lt"/>
                <a:cs typeface="+mn-lt"/>
              </a:rPr>
              <a:t>⇨</a:t>
            </a:r>
            <a:endParaRPr lang="en-US" sz="3600">
              <a:solidFill>
                <a:schemeClr val="bg1"/>
              </a:solidFill>
            </a:endParaRPr>
          </a:p>
        </p:txBody>
      </p:sp>
      <p:sp>
        <p:nvSpPr>
          <p:cNvPr id="3" name="Rectangle: Rounded Corners 2">
            <a:extLst>
              <a:ext uri="{FF2B5EF4-FFF2-40B4-BE49-F238E27FC236}">
                <a16:creationId xmlns:a16="http://schemas.microsoft.com/office/drawing/2014/main" id="{A9A0E696-76E4-6A71-8A11-DB61AAF8F240}"/>
              </a:ext>
            </a:extLst>
          </p:cNvPr>
          <p:cNvSpPr/>
          <p:nvPr/>
        </p:nvSpPr>
        <p:spPr>
          <a:xfrm>
            <a:off x="8896347" y="888191"/>
            <a:ext cx="2803525" cy="968375"/>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a:solidFill>
                  <a:schemeClr val="bg1"/>
                </a:solidFill>
              </a:rPr>
              <a:t>NVDA + Alt + M</a:t>
            </a:r>
          </a:p>
        </p:txBody>
      </p:sp>
      <p:sp>
        <p:nvSpPr>
          <p:cNvPr id="15" name="Rectangle: Rounded Corners 14">
            <a:extLst>
              <a:ext uri="{FF2B5EF4-FFF2-40B4-BE49-F238E27FC236}">
                <a16:creationId xmlns:a16="http://schemas.microsoft.com/office/drawing/2014/main" id="{248EB236-952B-F1FA-1A68-2E558D1BF564}"/>
              </a:ext>
            </a:extLst>
          </p:cNvPr>
          <p:cNvSpPr/>
          <p:nvPr/>
        </p:nvSpPr>
        <p:spPr>
          <a:xfrm>
            <a:off x="8896347" y="888191"/>
            <a:ext cx="2803525" cy="968375"/>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solidFill>
                  <a:schemeClr val="bg1"/>
                </a:solidFill>
              </a:rPr>
              <a:t>⇨</a:t>
            </a:r>
          </a:p>
        </p:txBody>
      </p:sp>
    </p:spTree>
    <p:extLst>
      <p:ext uri="{BB962C8B-B14F-4D97-AF65-F5344CB8AC3E}">
        <p14:creationId xmlns:p14="http://schemas.microsoft.com/office/powerpoint/2010/main" val="298870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07" fill="hold"/>
                                        <p:tgtEl>
                                          <p:spTgt spid="4"/>
                                        </p:tgtEl>
                                      </p:cBhvr>
                                    </p:cmd>
                                  </p:childTnLst>
                                </p:cTn>
                              </p:par>
                              <p:par>
                                <p:cTn id="7" presetID="1" presetClass="exit" presetSubtype="0" fill="hold" grpId="0" nodeType="withEffect">
                                  <p:stCondLst>
                                    <p:cond delay="280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490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grpId="0" nodeType="withEffect">
                                  <p:stCondLst>
                                    <p:cond delay="690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1570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grpId="0" nodeType="withEffect">
                                  <p:stCondLst>
                                    <p:cond delay="2210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0" nodeType="withEffect">
                                  <p:stCondLst>
                                    <p:cond delay="2480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3060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grpId="0" nodeType="withEffect">
                                  <p:stCondLst>
                                    <p:cond delay="3190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0" nodeType="withEffect">
                                  <p:stCondLst>
                                    <p:cond delay="3650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0" nodeType="withEffect">
                                  <p:stCondLst>
                                    <p:cond delay="3960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grpId="0" nodeType="withEffect">
                                  <p:stCondLst>
                                    <p:cond delay="4130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0" nodeType="withEffect">
                                  <p:stCondLst>
                                    <p:cond delay="4300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4"/>
                </p:tgtEl>
              </p:cMediaNode>
            </p:vide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childTnLst>
        </p:cTn>
      </p:par>
    </p:tnLst>
    <p:bldLst>
      <p:bldP spid="12" grpId="0" animBg="1"/>
      <p:bldP spid="11" grpId="0" animBg="1"/>
      <p:bldP spid="14" grpId="0" animBg="1"/>
      <p:bldP spid="10" grpId="0" animBg="1"/>
      <p:bldP spid="9" grpId="0" animBg="1"/>
      <p:bldP spid="7" grpId="0" animBg="1"/>
      <p:bldP spid="8" grpId="0" animBg="1"/>
      <p:bldP spid="6" grpId="0" animBg="1"/>
      <p:bldP spid="13" grpId="0" animBg="1"/>
      <p:bldP spid="5" grpId="0" animBg="1"/>
      <p:bldP spid="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40EE-DA16-C36D-4A94-105A158A8A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9B7C62-CBCD-0B18-2FB1-D4EA49AAA9F5}"/>
              </a:ext>
            </a:extLst>
          </p:cNvPr>
          <p:cNvSpPr>
            <a:spLocks noGrp="1"/>
          </p:cNvSpPr>
          <p:nvPr>
            <p:ph type="title"/>
          </p:nvPr>
        </p:nvSpPr>
        <p:spPr>
          <a:xfrm>
            <a:off x="585216" y="2980408"/>
            <a:ext cx="7786370" cy="553998"/>
          </a:xfrm>
        </p:spPr>
        <p:txBody>
          <a:bodyPr vert="horz" lIns="0" tIns="0" rIns="0" bIns="0" rtlCol="0" anchor="ctr" anchorCtr="0">
            <a:noAutofit/>
          </a:bodyPr>
          <a:lstStyle/>
          <a:p>
            <a:r>
              <a:rPr lang="en-US" sz="6000" b="1" dirty="0">
                <a:solidFill>
                  <a:srgbClr val="A9D5ED"/>
                </a:solidFill>
                <a:cs typeface="Segoe UI"/>
              </a:rPr>
              <a:t>Additional Context when Editing Math with a Screen Reader</a:t>
            </a:r>
            <a:br>
              <a:rPr lang="en-US" sz="5300" dirty="0"/>
            </a:br>
            <a:br>
              <a:rPr lang="en-US" sz="5300" dirty="0"/>
            </a:br>
            <a:r>
              <a:rPr lang="en-US" sz="3700" dirty="0">
                <a:solidFill>
                  <a:schemeClr val="tx1"/>
                </a:solidFill>
                <a:cs typeface="Segoe UI"/>
              </a:rPr>
              <a:t>Word, Excel, PowerPoint, and OneNote for Windows</a:t>
            </a:r>
          </a:p>
        </p:txBody>
      </p:sp>
    </p:spTree>
    <p:extLst>
      <p:ext uri="{BB962C8B-B14F-4D97-AF65-F5344CB8AC3E}">
        <p14:creationId xmlns:p14="http://schemas.microsoft.com/office/powerpoint/2010/main" val="251918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dec4d84-8685-4aaf-9a98-a0694149e89e">
      <Terms xmlns="http://schemas.microsoft.com/office/infopath/2007/PartnerControls"/>
    </lcf76f155ced4ddcb4097134ff3c332f>
    <MediaServiceKeyPoints xmlns="9dec4d84-8685-4aaf-9a98-a0694149e89e" xsi:nil="true"/>
    <TaxCatchAll xmlns="a40d51f4-f0d6-4f05-b688-6aaf2563ee8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12E3ADF2E9EC46AE1D62AE160ABD91" ma:contentTypeVersion="19" ma:contentTypeDescription="Create a new document." ma:contentTypeScope="" ma:versionID="e9b105e8e67c12b7bd16f605882ca9f2">
  <xsd:schema xmlns:xsd="http://www.w3.org/2001/XMLSchema" xmlns:xs="http://www.w3.org/2001/XMLSchema" xmlns:p="http://schemas.microsoft.com/office/2006/metadata/properties" xmlns:ns2="9dec4d84-8685-4aaf-9a98-a0694149e89e" xmlns:ns3="a40d51f4-f0d6-4f05-b688-6aaf2563ee8f" targetNamespace="http://schemas.microsoft.com/office/2006/metadata/properties" ma:root="true" ma:fieldsID="1e292a4fb64951b1ce2132656b3863a0" ns2:_="" ns3:_="">
    <xsd:import namespace="9dec4d84-8685-4aaf-9a98-a0694149e89e"/>
    <xsd:import namespace="a40d51f4-f0d6-4f05-b688-6aaf2563ee8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ec4d84-8685-4aaf-9a98-a0694149e8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6ef7826-fcf7-4b33-bad3-29fefbca48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0d51f4-f0d6-4f05-b688-6aaf2563ee8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3795aa6-278a-44b9-82e9-59c2c2e185c6}" ma:internalName="TaxCatchAll" ma:showField="CatchAllData" ma:web="a40d51f4-f0d6-4f05-b688-6aaf2563ee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BEBEBF-EF7B-417E-BF02-BF4CD58ECD13}">
  <ds:schemaRefs>
    <ds:schemaRef ds:uri="http://schemas.microsoft.com/sharepoint/v3/contenttype/forms"/>
  </ds:schemaRefs>
</ds:datastoreItem>
</file>

<file path=customXml/itemProps2.xml><?xml version="1.0" encoding="utf-8"?>
<ds:datastoreItem xmlns:ds="http://schemas.openxmlformats.org/officeDocument/2006/customXml" ds:itemID="{345478B3-767E-4493-8457-4490489C7074}">
  <ds:schemaRefs>
    <ds:schemaRef ds:uri="230e9df3-be65-4c73-a93b-d1236ebd677e"/>
    <ds:schemaRef ds:uri="7e6c3546-5f21-42c2-b2cf-dc12f502b085"/>
    <ds:schemaRef ds:uri="ce9085a6-107d-444b-b737-febc941ccc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711B07A-53CF-4425-BCE1-2F7D41B7868B}"/>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1346</Words>
  <Application>Microsoft Office PowerPoint</Application>
  <PresentationFormat>Widescreen</PresentationFormat>
  <Paragraphs>229</Paragraphs>
  <Slides>50</Slides>
  <Notes>11</Notes>
  <HiddenSlides>2</HiddenSlides>
  <MMClips>23</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Accessible Math Unlocks STEM Education and Careers</vt:lpstr>
      <vt:lpstr>Partnering with the Community</vt:lpstr>
      <vt:lpstr>Improved accessibility of reading and editing math in Microsoft 365 </vt:lpstr>
      <vt:lpstr>Provide Feedback with Sound  Word, Excel, PowerPoint, and OneNote for Windows</vt:lpstr>
      <vt:lpstr>Provide Feedback with Sound in Word for Windows</vt:lpstr>
      <vt:lpstr>Typing math using Unicode Math in Word for Windows</vt:lpstr>
      <vt:lpstr>Reading Math with NVDA and MathCAT  Word for Windows</vt:lpstr>
      <vt:lpstr>Reading math with NVDA and MathCAT in Word for Windows</vt:lpstr>
      <vt:lpstr>Additional Context when Editing Math with a Screen Reader  Word, Excel, PowerPoint, and OneNote for Windows</vt:lpstr>
      <vt:lpstr>Navigate math in Word for Windows with NVDA</vt:lpstr>
      <vt:lpstr>100+ Additional Math Autocorrect Codes  Word, Excel, PowerPoint, and OneNote for Windows and Mac</vt:lpstr>
      <vt:lpstr>Math autocorrect</vt:lpstr>
      <vt:lpstr>Math autocorrect Documentation</vt:lpstr>
      <vt:lpstr>Improved math reading with a screen reader  Word, Excel, PowerPoint, and OneNote PowerPoint Live in Teams</vt:lpstr>
      <vt:lpstr>Reading math on the slide in PowerPoint Live in Teams using VoiceOver</vt:lpstr>
      <vt:lpstr>Microsoft 365 makes native math accessible using MathML</vt:lpstr>
      <vt:lpstr>Math in the real world is mostly inaccessible!</vt:lpstr>
      <vt:lpstr>Images of Equations</vt:lpstr>
      <vt:lpstr>Plain Text as Equations</vt:lpstr>
      <vt:lpstr>Improvements in Microsoft 365 make it easier to create accessible math!</vt:lpstr>
      <vt:lpstr>It's easy to bring accessible math into Microsoft 365 using MathML</vt:lpstr>
      <vt:lpstr>Paste math from web and other apps  Word, Excel, PowerPoint for Windows and Mac</vt:lpstr>
      <vt:lpstr>Copy math from Copilot Pane, paste into Word for Windows</vt:lpstr>
      <vt:lpstr>Copy math from ChatGPT in Edge; Paste into PowerPoint for Mac</vt:lpstr>
      <vt:lpstr>Copy math from Wikipedia in Firefox, Paste into OneNote for Windows</vt:lpstr>
      <vt:lpstr>Copy math from Thorium ePub reader into Word for Windows</vt:lpstr>
      <vt:lpstr>Copy math from Math Stack Exchange, one at a time using MathJax MathML window, paste into Word for Windows</vt:lpstr>
      <vt:lpstr>Copy MathML in HTML in Edge to PowerPoint on iOS</vt:lpstr>
      <vt:lpstr>xFormula keyboard in PowerPoint for iOS</vt:lpstr>
      <vt:lpstr>Impact: accessible math in Microsoft 365 from MathML</vt:lpstr>
      <vt:lpstr>Copy math and paste in other apps  Word, Excel, PowerPoint for Windows and Mac</vt:lpstr>
      <vt:lpstr>Copy as MathML in PowerPoint and Paste into HTML source of web page</vt:lpstr>
      <vt:lpstr>Copy MathML from PowerPoint for Windows to MathType</vt:lpstr>
      <vt:lpstr>Enter and edit math in LaTeX  Word, Excel, PowerPoint for Windows and Mac</vt:lpstr>
      <vt:lpstr>LaTeX authors created the accessible math on the web and they can accessible math in Microsoft 365 as well</vt:lpstr>
      <vt:lpstr>Copy/Pasting LaTeX into PowerPoint</vt:lpstr>
      <vt:lpstr>Copy/Pasting delimited LaTeX into PowerPoint</vt:lpstr>
      <vt:lpstr>Convert Math to LaTeX and back to Math in Word </vt:lpstr>
      <vt:lpstr>Math keyboard shortcuts</vt:lpstr>
      <vt:lpstr>Use LaTeX for chemical formulas and equations</vt:lpstr>
      <vt:lpstr>Impact: accessible math from LaTeX in Microsoft 365</vt:lpstr>
      <vt:lpstr>Export accessible math in PDF Word and PowerPoint</vt:lpstr>
      <vt:lpstr>Microsoft 365 exports PDF with accessible math using MathML</vt:lpstr>
      <vt:lpstr>Reading math in PDF exported by PowerPoint with Firefox + JAWS Math Viewer</vt:lpstr>
      <vt:lpstr>MathML in an associated file in PDF/UA</vt:lpstr>
      <vt:lpstr>Impact: accessible math in PDF from Microsoft 365</vt:lpstr>
      <vt:lpstr>Convert Equation Editor and MathType Objects to Office Math  Word and PowerPoint for Windows and Mac</vt:lpstr>
      <vt:lpstr>Convert to Office Math and Convert All to Office Math on the context menu in PowerPoint for Mac</vt:lpstr>
      <vt:lpstr>Your Next Steps</vt:lpstr>
      <vt:lpstr>Microsoft 365 has robust support for MathML and LaTeX that make it easy to create accessible math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Ioana Tanase</dc:creator>
  <cp:lastModifiedBy>Peter Wu (POWERPOINT)</cp:lastModifiedBy>
  <cp:revision>24</cp:revision>
  <dcterms:created xsi:type="dcterms:W3CDTF">2026-04-08T10:23:54Z</dcterms:created>
  <dcterms:modified xsi:type="dcterms:W3CDTF">2026-05-19T13:18:58Z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0x0101008B12E3ADF2E9EC46AE1D62AE160ABD91</vt:lpwstr>
  </property>
  <property fmtid="{D5CDD505-2E9C-101B-9397-08002B2CF9AE}" pid="3" name="MediaServiceImageTags">
    <vt:lpwstr/>
  </property>
</Properties>
</file>