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7" r:id="rId4"/>
  </p:sldMasterIdLst>
  <p:notesMasterIdLst>
    <p:notesMasterId r:id="rId48"/>
  </p:notesMasterIdLst>
  <p:handoutMasterIdLst>
    <p:handoutMasterId r:id="rId49"/>
  </p:handoutMasterIdLst>
  <p:sldIdLst>
    <p:sldId id="478" r:id="rId5"/>
    <p:sldId id="328" r:id="rId6"/>
    <p:sldId id="467" r:id="rId7"/>
    <p:sldId id="477" r:id="rId8"/>
    <p:sldId id="429" r:id="rId9"/>
    <p:sldId id="430" r:id="rId10"/>
    <p:sldId id="263" r:id="rId11"/>
    <p:sldId id="264" r:id="rId12"/>
    <p:sldId id="475" r:id="rId13"/>
    <p:sldId id="442" r:id="rId14"/>
    <p:sldId id="431" r:id="rId15"/>
    <p:sldId id="260" r:id="rId16"/>
    <p:sldId id="432" r:id="rId17"/>
    <p:sldId id="261" r:id="rId18"/>
    <p:sldId id="433" r:id="rId19"/>
    <p:sldId id="434" r:id="rId20"/>
    <p:sldId id="299" r:id="rId21"/>
    <p:sldId id="435" r:id="rId22"/>
    <p:sldId id="473" r:id="rId23"/>
    <p:sldId id="258" r:id="rId24"/>
    <p:sldId id="316" r:id="rId25"/>
    <p:sldId id="427" r:id="rId26"/>
    <p:sldId id="474" r:id="rId27"/>
    <p:sldId id="471" r:id="rId28"/>
    <p:sldId id="438" r:id="rId29"/>
    <p:sldId id="259" r:id="rId30"/>
    <p:sldId id="266" r:id="rId31"/>
    <p:sldId id="257" r:id="rId32"/>
    <p:sldId id="476" r:id="rId33"/>
    <p:sldId id="262" r:id="rId34"/>
    <p:sldId id="293" r:id="rId35"/>
    <p:sldId id="292" r:id="rId36"/>
    <p:sldId id="439" r:id="rId37"/>
    <p:sldId id="283" r:id="rId38"/>
    <p:sldId id="280" r:id="rId39"/>
    <p:sldId id="281" r:id="rId40"/>
    <p:sldId id="440" r:id="rId41"/>
    <p:sldId id="428" r:id="rId42"/>
    <p:sldId id="390" r:id="rId43"/>
    <p:sldId id="404" r:id="rId44"/>
    <p:sldId id="405" r:id="rId45"/>
    <p:sldId id="437" r:id="rId46"/>
    <p:sldId id="436" r:id="rId47"/>
  </p:sldIdLst>
  <p:sldSz cx="9144000" cy="5143500" type="screen16x9"/>
  <p:notesSz cx="7010400" cy="9296400"/>
  <p:embeddedFontLst>
    <p:embeddedFont>
      <p:font typeface="Atkinson Hyperlegible" panose="020B0604020202020204" charset="0"/>
      <p:regular r:id="rId50"/>
      <p:bold r:id="rId51"/>
      <p:italic r:id="rId52"/>
      <p:boldItalic r:id="rId53"/>
    </p:embeddedFont>
  </p:embeddedFont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7" name="Author" initials="A" lastIdx="0" clrIdx="17"/>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67D"/>
    <a:srgbClr val="5C70D6"/>
    <a:srgbClr val="CCC1DB"/>
    <a:srgbClr val="02B0F1"/>
    <a:srgbClr val="B8CDE6"/>
    <a:srgbClr val="7D88F8"/>
    <a:srgbClr val="A8AFFA"/>
    <a:srgbClr val="283AF4"/>
    <a:srgbClr val="88F87D"/>
    <a:srgbClr val="F87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01455-BF93-4D58-9480-F1925D371C3D}" v="11" dt="2026-03-13T21:36:35.121"/>
    <p1510:client id="{D8186249-002E-41C6-B4AA-4EE41497F0D9}" v="160" dt="2026-03-13T21:44:48.0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523" autoAdjust="0"/>
  </p:normalViewPr>
  <p:slideViewPr>
    <p:cSldViewPr snapToGrid="0">
      <p:cViewPr varScale="1">
        <p:scale>
          <a:sx n="89" d="100"/>
          <a:sy n="89" d="100"/>
        </p:scale>
        <p:origin x="228" y="46"/>
      </p:cViewPr>
      <p:guideLst>
        <p:guide orient="horz" pos="2160"/>
        <p:guide pos="2880"/>
        <p:guide orient="horz" pos="162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Orme" userId="8848ce34-9c74-4ac9-9c06-dbfc8e61e81b" providerId="ADAL" clId="{17398A92-1624-4A12-BFBD-B32B7BDA3C65}"/>
    <pc:docChg chg="undo custSel addSld delSld modSld">
      <pc:chgData name="Richard Orme" userId="8848ce34-9c74-4ac9-9c06-dbfc8e61e81b" providerId="ADAL" clId="{17398A92-1624-4A12-BFBD-B32B7BDA3C65}" dt="2026-03-13T21:45:04.302" v="939" actId="962"/>
      <pc:docMkLst>
        <pc:docMk/>
      </pc:docMkLst>
      <pc:sldChg chg="addSp delSp modSp del mod">
        <pc:chgData name="Richard Orme" userId="8848ce34-9c74-4ac9-9c06-dbfc8e61e81b" providerId="ADAL" clId="{17398A92-1624-4A12-BFBD-B32B7BDA3C65}" dt="2026-03-13T21:44:50.561" v="911" actId="47"/>
        <pc:sldMkLst>
          <pc:docMk/>
          <pc:sldMk cId="0" sldId="256"/>
        </pc:sldMkLst>
        <pc:spChg chg="mod">
          <ac:chgData name="Richard Orme" userId="8848ce34-9c74-4ac9-9c06-dbfc8e61e81b" providerId="ADAL" clId="{17398A92-1624-4A12-BFBD-B32B7BDA3C65}" dt="2026-03-12T17:59:13.124" v="41" actId="20577"/>
          <ac:spMkLst>
            <pc:docMk/>
            <pc:sldMk cId="0" sldId="256"/>
            <ac:spMk id="4" creationId="{B81A5556-1CA3-4CC2-8C7C-9C8466E84E39}"/>
          </ac:spMkLst>
        </pc:spChg>
        <pc:picChg chg="del">
          <ac:chgData name="Richard Orme" userId="8848ce34-9c74-4ac9-9c06-dbfc8e61e81b" providerId="ADAL" clId="{17398A92-1624-4A12-BFBD-B32B7BDA3C65}" dt="2026-03-12T17:56:44.712" v="2" actId="478"/>
          <ac:picMkLst>
            <pc:docMk/>
            <pc:sldMk cId="0" sldId="256"/>
            <ac:picMk id="5" creationId="{22B4CAEE-92FC-C235-A47A-56C91A840CEE}"/>
          </ac:picMkLst>
        </pc:picChg>
        <pc:picChg chg="add del mod">
          <ac:chgData name="Richard Orme" userId="8848ce34-9c74-4ac9-9c06-dbfc8e61e81b" providerId="ADAL" clId="{17398A92-1624-4A12-BFBD-B32B7BDA3C65}" dt="2026-03-12T17:58:52.935" v="18" actId="478"/>
          <ac:picMkLst>
            <pc:docMk/>
            <pc:sldMk cId="0" sldId="256"/>
            <ac:picMk id="8" creationId="{548731F0-730A-D90D-379E-DF62F65074F7}"/>
          </ac:picMkLst>
        </pc:picChg>
        <pc:picChg chg="add mod">
          <ac:chgData name="Richard Orme" userId="8848ce34-9c74-4ac9-9c06-dbfc8e61e81b" providerId="ADAL" clId="{17398A92-1624-4A12-BFBD-B32B7BDA3C65}" dt="2026-03-13T19:39:35.163" v="905" actId="962"/>
          <ac:picMkLst>
            <pc:docMk/>
            <pc:sldMk cId="0" sldId="256"/>
            <ac:picMk id="10" creationId="{20FD33D3-3D83-A686-9D53-75F3B3E00516}"/>
          </ac:picMkLst>
        </pc:picChg>
      </pc:sldChg>
      <pc:sldChg chg="addSp modSp mod">
        <pc:chgData name="Richard Orme" userId="8848ce34-9c74-4ac9-9c06-dbfc8e61e81b" providerId="ADAL" clId="{17398A92-1624-4A12-BFBD-B32B7BDA3C65}" dt="2026-03-13T19:40:01.025" v="909" actId="962"/>
        <pc:sldMkLst>
          <pc:docMk/>
          <pc:sldMk cId="2533990397" sldId="328"/>
        </pc:sldMkLst>
        <pc:picChg chg="add mod">
          <ac:chgData name="Richard Orme" userId="8848ce34-9c74-4ac9-9c06-dbfc8e61e81b" providerId="ADAL" clId="{17398A92-1624-4A12-BFBD-B32B7BDA3C65}" dt="2026-03-13T19:39:49.634" v="906" actId="962"/>
          <ac:picMkLst>
            <pc:docMk/>
            <pc:sldMk cId="2533990397" sldId="328"/>
            <ac:picMk id="3" creationId="{D8163986-8D53-3849-71BB-5D225AD66E9F}"/>
          </ac:picMkLst>
        </pc:picChg>
        <pc:picChg chg="add mod">
          <ac:chgData name="Richard Orme" userId="8848ce34-9c74-4ac9-9c06-dbfc8e61e81b" providerId="ADAL" clId="{17398A92-1624-4A12-BFBD-B32B7BDA3C65}" dt="2026-03-13T19:39:57.401" v="907" actId="962"/>
          <ac:picMkLst>
            <pc:docMk/>
            <pc:sldMk cId="2533990397" sldId="328"/>
            <ac:picMk id="5" creationId="{3362ACF6-CC56-AF29-972C-8FBF4F4170F7}"/>
          </ac:picMkLst>
        </pc:picChg>
        <pc:picChg chg="add mod">
          <ac:chgData name="Richard Orme" userId="8848ce34-9c74-4ac9-9c06-dbfc8e61e81b" providerId="ADAL" clId="{17398A92-1624-4A12-BFBD-B32B7BDA3C65}" dt="2026-03-13T19:39:59.846" v="908" actId="962"/>
          <ac:picMkLst>
            <pc:docMk/>
            <pc:sldMk cId="2533990397" sldId="328"/>
            <ac:picMk id="8" creationId="{22C78487-D450-83B8-FF27-0C73F9EEEBBA}"/>
          </ac:picMkLst>
        </pc:picChg>
        <pc:picChg chg="add mod">
          <ac:chgData name="Richard Orme" userId="8848ce34-9c74-4ac9-9c06-dbfc8e61e81b" providerId="ADAL" clId="{17398A92-1624-4A12-BFBD-B32B7BDA3C65}" dt="2026-03-13T19:40:01.025" v="909" actId="962"/>
          <ac:picMkLst>
            <pc:docMk/>
            <pc:sldMk cId="2533990397" sldId="328"/>
            <ac:picMk id="10" creationId="{9FAABB4E-EDDF-A202-B31F-2E4D928598BE}"/>
          </ac:picMkLst>
        </pc:picChg>
      </pc:sldChg>
      <pc:sldChg chg="del">
        <pc:chgData name="Richard Orme" userId="8848ce34-9c74-4ac9-9c06-dbfc8e61e81b" providerId="ADAL" clId="{17398A92-1624-4A12-BFBD-B32B7BDA3C65}" dt="2026-03-12T18:09:32.293" v="304" actId="2696"/>
        <pc:sldMkLst>
          <pc:docMk/>
          <pc:sldMk cId="501426336" sldId="391"/>
        </pc:sldMkLst>
      </pc:sldChg>
      <pc:sldChg chg="modSp mod">
        <pc:chgData name="Richard Orme" userId="8848ce34-9c74-4ac9-9c06-dbfc8e61e81b" providerId="ADAL" clId="{17398A92-1624-4A12-BFBD-B32B7BDA3C65}" dt="2026-03-12T18:11:16.302" v="310" actId="1076"/>
        <pc:sldMkLst>
          <pc:docMk/>
          <pc:sldMk cId="2771598189" sldId="429"/>
        </pc:sldMkLst>
        <pc:spChg chg="mod">
          <ac:chgData name="Richard Orme" userId="8848ce34-9c74-4ac9-9c06-dbfc8e61e81b" providerId="ADAL" clId="{17398A92-1624-4A12-BFBD-B32B7BDA3C65}" dt="2026-03-12T18:11:06.954" v="307" actId="1076"/>
          <ac:spMkLst>
            <pc:docMk/>
            <pc:sldMk cId="2771598189" sldId="429"/>
            <ac:spMk id="5" creationId="{64018FF5-6CCD-5EB8-4451-C1511E1727C5}"/>
          </ac:spMkLst>
        </pc:spChg>
        <pc:spChg chg="mod">
          <ac:chgData name="Richard Orme" userId="8848ce34-9c74-4ac9-9c06-dbfc8e61e81b" providerId="ADAL" clId="{17398A92-1624-4A12-BFBD-B32B7BDA3C65}" dt="2026-03-12T18:11:16.302" v="310" actId="1076"/>
          <ac:spMkLst>
            <pc:docMk/>
            <pc:sldMk cId="2771598189" sldId="429"/>
            <ac:spMk id="11" creationId="{98D963B5-5F85-46B7-9A1E-E4C280C0B9EA}"/>
          </ac:spMkLst>
        </pc:spChg>
      </pc:sldChg>
      <pc:sldChg chg="addSp delSp modSp mod">
        <pc:chgData name="Richard Orme" userId="8848ce34-9c74-4ac9-9c06-dbfc8e61e81b" providerId="ADAL" clId="{17398A92-1624-4A12-BFBD-B32B7BDA3C65}" dt="2026-03-12T18:08:58.675" v="302" actId="6549"/>
        <pc:sldMkLst>
          <pc:docMk/>
          <pc:sldMk cId="185626462" sldId="436"/>
        </pc:sldMkLst>
        <pc:spChg chg="mod">
          <ac:chgData name="Richard Orme" userId="8848ce34-9c74-4ac9-9c06-dbfc8e61e81b" providerId="ADAL" clId="{17398A92-1624-4A12-BFBD-B32B7BDA3C65}" dt="2026-03-12T18:08:58.675" v="302" actId="6549"/>
          <ac:spMkLst>
            <pc:docMk/>
            <pc:sldMk cId="185626462" sldId="436"/>
            <ac:spMk id="6" creationId="{2C523EE7-30BB-87E8-6749-C032F578D14C}"/>
          </ac:spMkLst>
        </pc:spChg>
        <pc:picChg chg="add mod">
          <ac:chgData name="Richard Orme" userId="8848ce34-9c74-4ac9-9c06-dbfc8e61e81b" providerId="ADAL" clId="{17398A92-1624-4A12-BFBD-B32B7BDA3C65}" dt="2026-03-12T18:05:22.542" v="47" actId="1076"/>
          <ac:picMkLst>
            <pc:docMk/>
            <pc:sldMk cId="185626462" sldId="436"/>
            <ac:picMk id="3" creationId="{529DC699-4CA2-07B3-FD0C-49CE146A4C47}"/>
          </ac:picMkLst>
        </pc:picChg>
        <pc:picChg chg="del">
          <ac:chgData name="Richard Orme" userId="8848ce34-9c74-4ac9-9c06-dbfc8e61e81b" providerId="ADAL" clId="{17398A92-1624-4A12-BFBD-B32B7BDA3C65}" dt="2026-03-12T17:57:26.199" v="17" actId="478"/>
          <ac:picMkLst>
            <pc:docMk/>
            <pc:sldMk cId="185626462" sldId="436"/>
            <ac:picMk id="5" creationId="{374DF1E0-BC17-9FBA-FAA1-8D424034EC95}"/>
          </ac:picMkLst>
        </pc:picChg>
      </pc:sldChg>
      <pc:sldChg chg="addSp delSp modSp mod">
        <pc:chgData name="Richard Orme" userId="8848ce34-9c74-4ac9-9c06-dbfc8e61e81b" providerId="ADAL" clId="{17398A92-1624-4A12-BFBD-B32B7BDA3C65}" dt="2026-03-12T18:08:35.115" v="279" actId="403"/>
        <pc:sldMkLst>
          <pc:docMk/>
          <pc:sldMk cId="1983607560" sldId="437"/>
        </pc:sldMkLst>
        <pc:spChg chg="mod">
          <ac:chgData name="Richard Orme" userId="8848ce34-9c74-4ac9-9c06-dbfc8e61e81b" providerId="ADAL" clId="{17398A92-1624-4A12-BFBD-B32B7BDA3C65}" dt="2026-03-12T18:08:35.115" v="279" actId="403"/>
          <ac:spMkLst>
            <pc:docMk/>
            <pc:sldMk cId="1983607560" sldId="437"/>
            <ac:spMk id="3" creationId="{EF7B4491-0859-0AF6-99B5-BAB5D09D3F98}"/>
          </ac:spMkLst>
        </pc:spChg>
        <pc:spChg chg="mod">
          <ac:chgData name="Richard Orme" userId="8848ce34-9c74-4ac9-9c06-dbfc8e61e81b" providerId="ADAL" clId="{17398A92-1624-4A12-BFBD-B32B7BDA3C65}" dt="2026-03-12T18:06:12.084" v="76" actId="20577"/>
          <ac:spMkLst>
            <pc:docMk/>
            <pc:sldMk cId="1983607560" sldId="437"/>
            <ac:spMk id="6" creationId="{E29C9D06-B5FB-4ECF-FC74-AEB4138313D7}"/>
          </ac:spMkLst>
        </pc:spChg>
        <pc:picChg chg="del">
          <ac:chgData name="Richard Orme" userId="8848ce34-9c74-4ac9-9c06-dbfc8e61e81b" providerId="ADAL" clId="{17398A92-1624-4A12-BFBD-B32B7BDA3C65}" dt="2026-03-12T17:57:22.421" v="16" actId="478"/>
          <ac:picMkLst>
            <pc:docMk/>
            <pc:sldMk cId="1983607560" sldId="437"/>
            <ac:picMk id="5" creationId="{F30F1966-1977-3134-32C0-8A66F472DE53}"/>
          </ac:picMkLst>
        </pc:picChg>
        <pc:picChg chg="add mod">
          <ac:chgData name="Richard Orme" userId="8848ce34-9c74-4ac9-9c06-dbfc8e61e81b" providerId="ADAL" clId="{17398A92-1624-4A12-BFBD-B32B7BDA3C65}" dt="2026-03-12T18:05:51.910" v="63" actId="962"/>
          <ac:picMkLst>
            <pc:docMk/>
            <pc:sldMk cId="1983607560" sldId="437"/>
            <ac:picMk id="7" creationId="{4730BC43-FAA2-5E97-8185-09790570C1CE}"/>
          </ac:picMkLst>
        </pc:picChg>
      </pc:sldChg>
      <pc:sldChg chg="del">
        <pc:chgData name="Richard Orme" userId="8848ce34-9c74-4ac9-9c06-dbfc8e61e81b" providerId="ADAL" clId="{17398A92-1624-4A12-BFBD-B32B7BDA3C65}" dt="2026-03-12T17:42:59.647" v="0" actId="2696"/>
        <pc:sldMkLst>
          <pc:docMk/>
          <pc:sldMk cId="447716807" sldId="457"/>
        </pc:sldMkLst>
      </pc:sldChg>
      <pc:sldChg chg="modSp mod">
        <pc:chgData name="Richard Orme" userId="8848ce34-9c74-4ac9-9c06-dbfc8e61e81b" providerId="ADAL" clId="{17398A92-1624-4A12-BFBD-B32B7BDA3C65}" dt="2026-03-13T19:37:26.254" v="759" actId="20577"/>
        <pc:sldMkLst>
          <pc:docMk/>
          <pc:sldMk cId="3294708415" sldId="467"/>
        </pc:sldMkLst>
        <pc:spChg chg="mod">
          <ac:chgData name="Richard Orme" userId="8848ce34-9c74-4ac9-9c06-dbfc8e61e81b" providerId="ADAL" clId="{17398A92-1624-4A12-BFBD-B32B7BDA3C65}" dt="2026-03-13T19:37:26.254" v="759" actId="20577"/>
          <ac:spMkLst>
            <pc:docMk/>
            <pc:sldMk cId="3294708415" sldId="467"/>
            <ac:spMk id="3" creationId="{73BB1D17-B478-F7BA-74A5-2ECBE285561D}"/>
          </ac:spMkLst>
        </pc:spChg>
      </pc:sldChg>
      <pc:sldChg chg="modSp del mod">
        <pc:chgData name="Richard Orme" userId="8848ce34-9c74-4ac9-9c06-dbfc8e61e81b" providerId="ADAL" clId="{17398A92-1624-4A12-BFBD-B32B7BDA3C65}" dt="2026-03-12T18:09:17.180" v="303" actId="2696"/>
        <pc:sldMkLst>
          <pc:docMk/>
          <pc:sldMk cId="198909389" sldId="470"/>
        </pc:sldMkLst>
        <pc:spChg chg="mod">
          <ac:chgData name="Richard Orme" userId="8848ce34-9c74-4ac9-9c06-dbfc8e61e81b" providerId="ADAL" clId="{17398A92-1624-4A12-BFBD-B32B7BDA3C65}" dt="2026-03-12T17:43:51.891" v="1" actId="20577"/>
          <ac:spMkLst>
            <pc:docMk/>
            <pc:sldMk cId="198909389" sldId="470"/>
            <ac:spMk id="3" creationId="{E6CA9862-AFAD-D892-7378-28F21EE6E1B3}"/>
          </ac:spMkLst>
        </pc:spChg>
      </pc:sldChg>
      <pc:sldChg chg="addSp modSp mod">
        <pc:chgData name="Richard Orme" userId="8848ce34-9c74-4ac9-9c06-dbfc8e61e81b" providerId="ADAL" clId="{17398A92-1624-4A12-BFBD-B32B7BDA3C65}" dt="2026-03-13T19:39:14.079" v="903" actId="962"/>
        <pc:sldMkLst>
          <pc:docMk/>
          <pc:sldMk cId="1055028088" sldId="477"/>
        </pc:sldMkLst>
        <pc:spChg chg="mod">
          <ac:chgData name="Richard Orme" userId="8848ce34-9c74-4ac9-9c06-dbfc8e61e81b" providerId="ADAL" clId="{17398A92-1624-4A12-BFBD-B32B7BDA3C65}" dt="2026-03-13T19:31:50.438" v="678"/>
          <ac:spMkLst>
            <pc:docMk/>
            <pc:sldMk cId="1055028088" sldId="477"/>
            <ac:spMk id="2" creationId="{84C89653-BEB0-69E6-57C1-828E3D82F0CC}"/>
          </ac:spMkLst>
        </pc:spChg>
        <pc:spChg chg="mod">
          <ac:chgData name="Richard Orme" userId="8848ce34-9c74-4ac9-9c06-dbfc8e61e81b" providerId="ADAL" clId="{17398A92-1624-4A12-BFBD-B32B7BDA3C65}" dt="2026-03-13T19:32:23.945" v="683" actId="20577"/>
          <ac:spMkLst>
            <pc:docMk/>
            <pc:sldMk cId="1055028088" sldId="477"/>
            <ac:spMk id="3" creationId="{D7AE5EDB-AA6C-5766-E00F-781D0AC64FB4}"/>
          </ac:spMkLst>
        </pc:spChg>
        <pc:picChg chg="add mod">
          <ac:chgData name="Richard Orme" userId="8848ce34-9c74-4ac9-9c06-dbfc8e61e81b" providerId="ADAL" clId="{17398A92-1624-4A12-BFBD-B32B7BDA3C65}" dt="2026-03-13T19:39:14.079" v="903" actId="962"/>
          <ac:picMkLst>
            <pc:docMk/>
            <pc:sldMk cId="1055028088" sldId="477"/>
            <ac:picMk id="4" creationId="{07B70EBF-7C20-F015-6C35-233D7DC7415A}"/>
          </ac:picMkLst>
        </pc:picChg>
        <pc:picChg chg="mod">
          <ac:chgData name="Richard Orme" userId="8848ce34-9c74-4ac9-9c06-dbfc8e61e81b" providerId="ADAL" clId="{17398A92-1624-4A12-BFBD-B32B7BDA3C65}" dt="2026-03-13T19:38:37.088" v="833" actId="962"/>
          <ac:picMkLst>
            <pc:docMk/>
            <pc:sldMk cId="1055028088" sldId="477"/>
            <ac:picMk id="1026" creationId="{8B8B3C8E-4985-6F02-2CDD-27CCACF95AAC}"/>
          </ac:picMkLst>
        </pc:picChg>
        <pc:picChg chg="mod">
          <ac:chgData name="Richard Orme" userId="8848ce34-9c74-4ac9-9c06-dbfc8e61e81b" providerId="ADAL" clId="{17398A92-1624-4A12-BFBD-B32B7BDA3C65}" dt="2026-03-13T19:38:58.947" v="895" actId="962"/>
          <ac:picMkLst>
            <pc:docMk/>
            <pc:sldMk cId="1055028088" sldId="477"/>
            <ac:picMk id="1028" creationId="{495A266C-7B88-A42E-96DA-D04586F65DAE}"/>
          </ac:picMkLst>
        </pc:picChg>
      </pc:sldChg>
      <pc:sldChg chg="modSp add mod">
        <pc:chgData name="Richard Orme" userId="8848ce34-9c74-4ac9-9c06-dbfc8e61e81b" providerId="ADAL" clId="{17398A92-1624-4A12-BFBD-B32B7BDA3C65}" dt="2026-03-13T21:45:04.302" v="939" actId="962"/>
        <pc:sldMkLst>
          <pc:docMk/>
          <pc:sldMk cId="0" sldId="478"/>
        </pc:sldMkLst>
        <pc:picChg chg="mod">
          <ac:chgData name="Richard Orme" userId="8848ce34-9c74-4ac9-9c06-dbfc8e61e81b" providerId="ADAL" clId="{17398A92-1624-4A12-BFBD-B32B7BDA3C65}" dt="2026-03-13T21:45:04.302" v="939" actId="962"/>
          <ac:picMkLst>
            <pc:docMk/>
            <pc:sldMk cId="0" sldId="478"/>
            <ac:picMk id="6" creationId="{892DCE56-9CEE-B6B4-B606-D03287F9B9C2}"/>
          </ac:picMkLst>
        </pc:picChg>
      </pc:sldChg>
    </pc:docChg>
  </pc:docChgLst>
  <pc:docChgLst>
    <pc:chgData name="Richard Orme" userId="8848ce34-9c74-4ac9-9c06-dbfc8e61e81b" providerId="ADAL" clId="{3650DAD4-DF6F-4AB4-9672-B0AE8A23A8A0}"/>
    <pc:docChg chg="custSel addSld delSld modSld sldOrd">
      <pc:chgData name="Richard Orme" userId="8848ce34-9c74-4ac9-9c06-dbfc8e61e81b" providerId="ADAL" clId="{3650DAD4-DF6F-4AB4-9672-B0AE8A23A8A0}" dt="2026-03-13T21:38:37.709" v="394" actId="962"/>
      <pc:docMkLst>
        <pc:docMk/>
      </pc:docMkLst>
      <pc:sldChg chg="modSp mod">
        <pc:chgData name="Richard Orme" userId="8848ce34-9c74-4ac9-9c06-dbfc8e61e81b" providerId="ADAL" clId="{3650DAD4-DF6F-4AB4-9672-B0AE8A23A8A0}" dt="2026-03-13T21:35:44.710" v="297" actId="20577"/>
        <pc:sldMkLst>
          <pc:docMk/>
          <pc:sldMk cId="3294708415" sldId="467"/>
        </pc:sldMkLst>
        <pc:spChg chg="mod">
          <ac:chgData name="Richard Orme" userId="8848ce34-9c74-4ac9-9c06-dbfc8e61e81b" providerId="ADAL" clId="{3650DAD4-DF6F-4AB4-9672-B0AE8A23A8A0}" dt="2026-03-13T21:33:49.964" v="246" actId="20577"/>
          <ac:spMkLst>
            <pc:docMk/>
            <pc:sldMk cId="3294708415" sldId="467"/>
            <ac:spMk id="2" creationId="{F96C77EE-E0A0-B8DC-6328-8380CDC29C2B}"/>
          </ac:spMkLst>
        </pc:spChg>
        <pc:spChg chg="mod">
          <ac:chgData name="Richard Orme" userId="8848ce34-9c74-4ac9-9c06-dbfc8e61e81b" providerId="ADAL" clId="{3650DAD4-DF6F-4AB4-9672-B0AE8A23A8A0}" dt="2026-03-13T21:35:44.710" v="297" actId="20577"/>
          <ac:spMkLst>
            <pc:docMk/>
            <pc:sldMk cId="3294708415" sldId="467"/>
            <ac:spMk id="3" creationId="{73BB1D17-B478-F7BA-74A5-2ECBE285561D}"/>
          </ac:spMkLst>
        </pc:spChg>
      </pc:sldChg>
      <pc:sldChg chg="del">
        <pc:chgData name="Richard Orme" userId="8848ce34-9c74-4ac9-9c06-dbfc8e61e81b" providerId="ADAL" clId="{3650DAD4-DF6F-4AB4-9672-B0AE8A23A8A0}" dt="2026-03-13T17:55:27.360" v="5" actId="47"/>
        <pc:sldMkLst>
          <pc:docMk/>
          <pc:sldMk cId="2931653431" sldId="468"/>
        </pc:sldMkLst>
      </pc:sldChg>
      <pc:sldChg chg="del">
        <pc:chgData name="Richard Orme" userId="8848ce34-9c74-4ac9-9c06-dbfc8e61e81b" providerId="ADAL" clId="{3650DAD4-DF6F-4AB4-9672-B0AE8A23A8A0}" dt="2026-03-13T17:55:23.381" v="4" actId="47"/>
        <pc:sldMkLst>
          <pc:docMk/>
          <pc:sldMk cId="2731029416" sldId="469"/>
        </pc:sldMkLst>
      </pc:sldChg>
      <pc:sldChg chg="ord">
        <pc:chgData name="Richard Orme" userId="8848ce34-9c74-4ac9-9c06-dbfc8e61e81b" providerId="ADAL" clId="{3650DAD4-DF6F-4AB4-9672-B0AE8A23A8A0}" dt="2026-03-13T17:54:56.941" v="3"/>
        <pc:sldMkLst>
          <pc:docMk/>
          <pc:sldMk cId="4033252437" sldId="471"/>
        </pc:sldMkLst>
      </pc:sldChg>
      <pc:sldChg chg="addSp modSp add mod">
        <pc:chgData name="Richard Orme" userId="8848ce34-9c74-4ac9-9c06-dbfc8e61e81b" providerId="ADAL" clId="{3650DAD4-DF6F-4AB4-9672-B0AE8A23A8A0}" dt="2026-03-13T21:38:37.709" v="394" actId="962"/>
        <pc:sldMkLst>
          <pc:docMk/>
          <pc:sldMk cId="1055028088" sldId="477"/>
        </pc:sldMkLst>
        <pc:spChg chg="mod">
          <ac:chgData name="Richard Orme" userId="8848ce34-9c74-4ac9-9c06-dbfc8e61e81b" providerId="ADAL" clId="{3650DAD4-DF6F-4AB4-9672-B0AE8A23A8A0}" dt="2026-03-13T18:00:31.096" v="204" actId="20577"/>
          <ac:spMkLst>
            <pc:docMk/>
            <pc:sldMk cId="1055028088" sldId="477"/>
            <ac:spMk id="2" creationId="{84C89653-BEB0-69E6-57C1-828E3D82F0CC}"/>
          </ac:spMkLst>
        </pc:spChg>
        <pc:spChg chg="mod">
          <ac:chgData name="Richard Orme" userId="8848ce34-9c74-4ac9-9c06-dbfc8e61e81b" providerId="ADAL" clId="{3650DAD4-DF6F-4AB4-9672-B0AE8A23A8A0}" dt="2026-03-13T18:01:26.466" v="210" actId="1076"/>
          <ac:spMkLst>
            <pc:docMk/>
            <pc:sldMk cId="1055028088" sldId="477"/>
            <ac:spMk id="3" creationId="{D7AE5EDB-AA6C-5766-E00F-781D0AC64FB4}"/>
          </ac:spMkLst>
        </pc:spChg>
        <pc:picChg chg="mod">
          <ac:chgData name="Richard Orme" userId="8848ce34-9c74-4ac9-9c06-dbfc8e61e81b" providerId="ADAL" clId="{3650DAD4-DF6F-4AB4-9672-B0AE8A23A8A0}" dt="2026-03-13T21:36:35.114" v="300" actId="1076"/>
          <ac:picMkLst>
            <pc:docMk/>
            <pc:sldMk cId="1055028088" sldId="477"/>
            <ac:picMk id="4" creationId="{07B70EBF-7C20-F015-6C35-233D7DC7415A}"/>
          </ac:picMkLst>
        </pc:picChg>
        <pc:picChg chg="add mod">
          <ac:chgData name="Richard Orme" userId="8848ce34-9c74-4ac9-9c06-dbfc8e61e81b" providerId="ADAL" clId="{3650DAD4-DF6F-4AB4-9672-B0AE8A23A8A0}" dt="2026-03-13T21:38:37.709" v="394" actId="962"/>
          <ac:picMkLst>
            <pc:docMk/>
            <pc:sldMk cId="1055028088" sldId="477"/>
            <ac:picMk id="6" creationId="{B6F67AB6-A9A4-BC08-BADB-ED5C4B6065DC}"/>
          </ac:picMkLst>
        </pc:picChg>
        <pc:picChg chg="add mod">
          <ac:chgData name="Richard Orme" userId="8848ce34-9c74-4ac9-9c06-dbfc8e61e81b" providerId="ADAL" clId="{3650DAD4-DF6F-4AB4-9672-B0AE8A23A8A0}" dt="2026-03-13T21:36:26.502" v="298" actId="1076"/>
          <ac:picMkLst>
            <pc:docMk/>
            <pc:sldMk cId="1055028088" sldId="477"/>
            <ac:picMk id="1026" creationId="{8B8B3C8E-4985-6F02-2CDD-27CCACF95AAC}"/>
          </ac:picMkLst>
        </pc:picChg>
        <pc:picChg chg="add mod">
          <ac:chgData name="Richard Orme" userId="8848ce34-9c74-4ac9-9c06-dbfc8e61e81b" providerId="ADAL" clId="{3650DAD4-DF6F-4AB4-9672-B0AE8A23A8A0}" dt="2026-03-13T21:36:30.673" v="299" actId="1076"/>
          <ac:picMkLst>
            <pc:docMk/>
            <pc:sldMk cId="1055028088" sldId="477"/>
            <ac:picMk id="1028" creationId="{495A266C-7B88-A42E-96DA-D04586F65DAE}"/>
          </ac:picMkLst>
        </pc:picChg>
      </pc:sldChg>
    </pc:docChg>
  </pc:docChgLst>
  <pc:docChgLst>
    <pc:chgData name="Guest User" userId="S::urn:spo:tenantanon#560488cd-6b6c-4e15-8dea-21624a03db5f::" providerId="AD" clId="Web-{B4FE52AD-757A-F16A-451B-6FD05C245429}"/>
    <pc:docChg chg="addSld modSld">
      <pc:chgData name="Guest User" userId="S::urn:spo:tenantanon#560488cd-6b6c-4e15-8dea-21624a03db5f::" providerId="AD" clId="Web-{B4FE52AD-757A-F16A-451B-6FD05C245429}" dt="2026-03-12T21:19:54.969" v="18" actId="20577"/>
      <pc:docMkLst>
        <pc:docMk/>
      </pc:docMkLst>
      <pc:sldChg chg="addSp delSp modSp add replId addAnim delAnim">
        <pc:chgData name="Guest User" userId="S::urn:spo:tenantanon#560488cd-6b6c-4e15-8dea-21624a03db5f::" providerId="AD" clId="Web-{B4FE52AD-757A-F16A-451B-6FD05C245429}" dt="2026-03-12T21:19:54.969" v="18" actId="20577"/>
        <pc:sldMkLst>
          <pc:docMk/>
          <pc:sldMk cId="2053777573" sldId="476"/>
        </pc:sldMkLst>
        <pc:spChg chg="mod">
          <ac:chgData name="Guest User" userId="S::urn:spo:tenantanon#560488cd-6b6c-4e15-8dea-21624a03db5f::" providerId="AD" clId="Web-{B4FE52AD-757A-F16A-451B-6FD05C245429}" dt="2026-03-12T21:19:54.969" v="18" actId="20577"/>
          <ac:spMkLst>
            <pc:docMk/>
            <pc:sldMk cId="2053777573" sldId="476"/>
            <ac:spMk id="2" creationId="{AED2A1FB-B15D-89A5-EA64-880B2CBC730B}"/>
          </ac:spMkLst>
        </pc:spChg>
        <pc:picChg chg="del">
          <ac:chgData name="Guest User" userId="S::urn:spo:tenantanon#560488cd-6b6c-4e15-8dea-21624a03db5f::" providerId="AD" clId="Web-{B4FE52AD-757A-F16A-451B-6FD05C245429}" dt="2026-03-12T21:19:09.233" v="1"/>
          <ac:picMkLst>
            <pc:docMk/>
            <pc:sldMk cId="2053777573" sldId="476"/>
            <ac:picMk id="3" creationId="{F4B9CE91-890D-F1B7-9AC9-F7F256707005}"/>
          </ac:picMkLst>
        </pc:picChg>
        <pc:picChg chg="add mod">
          <ac:chgData name="Guest User" userId="S::urn:spo:tenantanon#560488cd-6b6c-4e15-8dea-21624a03db5f::" providerId="AD" clId="Web-{B4FE52AD-757A-F16A-451B-6FD05C245429}" dt="2026-03-12T21:19:33.015" v="4" actId="14100"/>
          <ac:picMkLst>
            <pc:docMk/>
            <pc:sldMk cId="2053777573" sldId="476"/>
            <ac:picMk id="4" creationId="{D9276A2D-F744-CBD9-8DC3-E0DCB95B281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CF44AA-4744-6646-82AB-C70B26E17357}" type="datetimeFigureOut">
              <a:rPr lang="en-US" smtClean="0"/>
              <a:t>3/13/2026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091A948-991E-154C-B8DA-470907FE1357}" type="slidenum">
              <a:rPr lang="en-US" smtClean="0"/>
              <a:t>‹#›</a:t>
            </a:fld>
            <a:endParaRPr lang="en-US"/>
          </a:p>
        </p:txBody>
      </p:sp>
    </p:spTree>
    <p:extLst>
      <p:ext uri="{BB962C8B-B14F-4D97-AF65-F5344CB8AC3E}">
        <p14:creationId xmlns:p14="http://schemas.microsoft.com/office/powerpoint/2010/main" val="28614181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2355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p>
        </p:txBody>
      </p:sp>
      <p:sp>
        <p:nvSpPr>
          <p:cNvPr id="2355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2355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2355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28D9DAB4-01EC-4B0C-A643-E9764FC72C27}" type="slidenum">
              <a:rPr lang="en-US"/>
              <a:pPr/>
              <a:t>‹#›</a:t>
            </a:fld>
            <a:endParaRPr lang="en-US"/>
          </a:p>
        </p:txBody>
      </p:sp>
    </p:spTree>
    <p:extLst>
      <p:ext uri="{BB962C8B-B14F-4D97-AF65-F5344CB8AC3E}">
        <p14:creationId xmlns:p14="http://schemas.microsoft.com/office/powerpoint/2010/main" val="10170451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D1613-EF39-4022-B076-CE74A55DA908}" type="slidenum">
              <a:rPr lang="en-US"/>
              <a:pPr/>
              <a:t>1</a:t>
            </a:fld>
            <a:endParaRPr lang="en-US"/>
          </a:p>
        </p:txBody>
      </p:sp>
      <p:sp>
        <p:nvSpPr>
          <p:cNvPr id="24578" name="Rectangle 2"/>
          <p:cNvSpPr>
            <a:spLocks noGrp="1" noRot="1" noChangeAspect="1" noChangeArrowheads="1" noTextEdit="1"/>
          </p:cNvSpPr>
          <p:nvPr>
            <p:ph type="sldImg"/>
          </p:nvPr>
        </p:nvSpPr>
        <p:spPr>
          <a:xfrm>
            <a:off x="406400" y="696913"/>
            <a:ext cx="6197600" cy="3486150"/>
          </a:xfrm>
          <a:ln/>
        </p:spPr>
      </p:sp>
      <p:sp>
        <p:nvSpPr>
          <p:cNvPr id="24579" name="Rectangle 3"/>
          <p:cNvSpPr>
            <a:spLocks noGrp="1" noChangeArrowheads="1"/>
          </p:cNvSpPr>
          <p:nvPr>
            <p:ph type="body" idx="1"/>
          </p:nvPr>
        </p:nvSpPr>
        <p:spPr/>
        <p:txBody>
          <a:bodyPr/>
          <a:lstStyle/>
          <a:p>
            <a:r>
              <a:rPr lang="en-GB" sz="1200" b="0" i="0" kern="1200" dirty="0">
                <a:solidFill>
                  <a:schemeClr val="tx1"/>
                </a:solidFill>
                <a:effectLst/>
                <a:latin typeface="Arial" charset="0"/>
                <a:ea typeface="+mn-ea"/>
                <a:cs typeface="+mn-cs"/>
              </a:rPr>
              <a:t>Witness math creation using JAWS and NVDA. Over the past year the Microsoft team made major improvements in the interface and documentation of Microsoft Word and PowerPoint. We’ll cover the current state and look at what is coming.</a:t>
            </a:r>
            <a:endParaRPr lang="en-US" dirty="0"/>
          </a:p>
        </p:txBody>
      </p:sp>
    </p:spTree>
    <p:extLst>
      <p:ext uri="{BB962C8B-B14F-4D97-AF65-F5344CB8AC3E}">
        <p14:creationId xmlns:p14="http://schemas.microsoft.com/office/powerpoint/2010/main" val="146279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2</a:t>
            </a:fld>
            <a:endParaRPr lang="en-US"/>
          </a:p>
        </p:txBody>
      </p:sp>
    </p:spTree>
    <p:extLst>
      <p:ext uri="{BB962C8B-B14F-4D97-AF65-F5344CB8AC3E}">
        <p14:creationId xmlns:p14="http://schemas.microsoft.com/office/powerpoint/2010/main" val="24946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Keyboard shortcuts make it faster to write math in LaTeX. Especially since Office doesn’t automatically convert as you type while using LaTeX.</a:t>
            </a:r>
          </a:p>
        </p:txBody>
      </p:sp>
      <p:sp>
        <p:nvSpPr>
          <p:cNvPr id="4" name="Slide Number Placeholder 3"/>
          <p:cNvSpPr>
            <a:spLocks noGrp="1"/>
          </p:cNvSpPr>
          <p:nvPr>
            <p:ph type="sldNum" sz="quarter" idx="5"/>
          </p:nvPr>
        </p:nvSpPr>
        <p:spPr/>
        <p:txBody>
          <a:bodyPr/>
          <a:lstStyle/>
          <a:p>
            <a:fld id="{54EEB602-95FC-483A-B12D-216A7AD7EA24}" type="slidenum">
              <a:rPr lang="en-US" smtClean="0"/>
              <a:t>21</a:t>
            </a:fld>
            <a:endParaRPr lang="en-US"/>
          </a:p>
        </p:txBody>
      </p:sp>
    </p:spTree>
    <p:extLst>
      <p:ext uri="{BB962C8B-B14F-4D97-AF65-F5344CB8AC3E}">
        <p14:creationId xmlns:p14="http://schemas.microsoft.com/office/powerpoint/2010/main" val="423631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Coming soon: PDFs exported by PowerPoint will contain MathML that Adobe Reader + JAWS and NVDA can read.</a:t>
            </a:r>
          </a:p>
          <a:p>
            <a:endParaRPr lang="en-US"/>
          </a:p>
          <a:p>
            <a:r>
              <a:rPr lang="en-US"/>
              <a:t>In this example, the JAWS Math Viewer works on the math in the PDF exported by PowerPoint and can be used to read the math part-by-part.</a:t>
            </a:r>
          </a:p>
        </p:txBody>
      </p:sp>
      <p:sp>
        <p:nvSpPr>
          <p:cNvPr id="4" name="Slide Number Placeholder 3"/>
          <p:cNvSpPr>
            <a:spLocks noGrp="1"/>
          </p:cNvSpPr>
          <p:nvPr>
            <p:ph type="sldNum" sz="quarter" idx="5"/>
          </p:nvPr>
        </p:nvSpPr>
        <p:spPr/>
        <p:txBody>
          <a:bodyPr/>
          <a:lstStyle/>
          <a:p>
            <a:fld id="{5570A6B2-4A9A-47CD-86FC-8CA8C661DD2E}" type="slidenum">
              <a:rPr lang="en-US" smtClean="0"/>
              <a:t>40</a:t>
            </a:fld>
            <a:endParaRPr lang="en-US"/>
          </a:p>
        </p:txBody>
      </p:sp>
    </p:spTree>
    <p:extLst>
      <p:ext uri="{BB962C8B-B14F-4D97-AF65-F5344CB8AC3E}">
        <p14:creationId xmlns:p14="http://schemas.microsoft.com/office/powerpoint/2010/main" val="203847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MSFT_MathML</a:t>
            </a:r>
            <a:r>
              <a:rPr lang="en-US"/>
              <a:t> custom attribute on the &lt;Formula&gt; tag in PDF/UA is what makes this possible.</a:t>
            </a:r>
          </a:p>
        </p:txBody>
      </p:sp>
      <p:sp>
        <p:nvSpPr>
          <p:cNvPr id="4" name="Slide Number Placeholder 3"/>
          <p:cNvSpPr>
            <a:spLocks noGrp="1"/>
          </p:cNvSpPr>
          <p:nvPr>
            <p:ph type="sldNum" sz="quarter" idx="5"/>
          </p:nvPr>
        </p:nvSpPr>
        <p:spPr/>
        <p:txBody>
          <a:bodyPr/>
          <a:lstStyle/>
          <a:p>
            <a:fld id="{5570A6B2-4A9A-47CD-86FC-8CA8C661DD2E}" type="slidenum">
              <a:rPr lang="en-US" smtClean="0"/>
              <a:t>41</a:t>
            </a:fld>
            <a:endParaRPr lang="en-US"/>
          </a:p>
        </p:txBody>
      </p:sp>
    </p:spTree>
    <p:extLst>
      <p:ext uri="{BB962C8B-B14F-4D97-AF65-F5344CB8AC3E}">
        <p14:creationId xmlns:p14="http://schemas.microsoft.com/office/powerpoint/2010/main" val="1935023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1771650"/>
            <a:ext cx="9144000" cy="1833896"/>
          </a:xfrm>
        </p:spPr>
        <p:txBody>
          <a:bodyPr/>
          <a:lstStyle>
            <a:lvl1pPr algn="ctr">
              <a:defRPr sz="6400">
                <a:solidFill>
                  <a:srgbClr val="414042"/>
                </a:solidFill>
                <a:latin typeface="Atkinson Hyperlegible" pitchFamily="2" charset="0"/>
              </a:defRPr>
            </a:lvl1pPr>
          </a:lstStyle>
          <a:p>
            <a:pPr lvl="0"/>
            <a:r>
              <a:rPr lang="en-US" noProof="0"/>
              <a:t>Click to edit Master title style</a:t>
            </a:r>
          </a:p>
        </p:txBody>
      </p:sp>
      <p:sp>
        <p:nvSpPr>
          <p:cNvPr id="16387" name="Rectangle 3"/>
          <p:cNvSpPr>
            <a:spLocks noGrp="1" noChangeArrowheads="1"/>
          </p:cNvSpPr>
          <p:nvPr>
            <p:ph type="subTitle" idx="1" hasCustomPrompt="1"/>
          </p:nvPr>
        </p:nvSpPr>
        <p:spPr>
          <a:xfrm>
            <a:off x="2514600" y="4088810"/>
            <a:ext cx="4038600" cy="957262"/>
          </a:xfrm>
        </p:spPr>
        <p:txBody>
          <a:bodyPr/>
          <a:lstStyle>
            <a:lvl1pPr marL="0" indent="0" algn="ctr">
              <a:buFont typeface="Wingdings" pitchFamily="2" charset="2"/>
              <a:buNone/>
              <a:defRPr sz="3000"/>
            </a:lvl1pPr>
          </a:lstStyle>
          <a:p>
            <a:pPr lvl="0"/>
            <a:r>
              <a:rPr lang="en-US" noProof="0"/>
              <a:t>[date]</a:t>
            </a:r>
          </a:p>
        </p:txBody>
      </p:sp>
      <p:sp>
        <p:nvSpPr>
          <p:cNvPr id="16390" name="Rectangle 6"/>
          <p:cNvSpPr>
            <a:spLocks noGrp="1" noChangeArrowheads="1"/>
          </p:cNvSpPr>
          <p:nvPr>
            <p:ph type="sldNum" sz="quarter" idx="4"/>
          </p:nvPr>
        </p:nvSpPr>
        <p:spPr/>
        <p:txBody>
          <a:bodyPr/>
          <a:lstStyle>
            <a:lvl1pPr>
              <a:defRPr>
                <a:latin typeface="Atkinson Hyperlegible" pitchFamily="2" charset="0"/>
              </a:defRPr>
            </a:lvl1pPr>
          </a:lstStyle>
          <a:p>
            <a:fld id="{59ED0D9B-BCDB-476B-9EF1-C219DB8232D9}" type="slidenum">
              <a:rPr lang="en-US" smtClean="0"/>
              <a:pPr/>
              <a:t>‹#›</a:t>
            </a:fld>
            <a:endParaRPr lang="en-US"/>
          </a:p>
        </p:txBody>
      </p:sp>
      <p:sp>
        <p:nvSpPr>
          <p:cNvPr id="16392" name="Rectangle 8" descr="Gold bar"/>
          <p:cNvSpPr>
            <a:spLocks noChangeArrowheads="1"/>
          </p:cNvSpPr>
          <p:nvPr/>
        </p:nvSpPr>
        <p:spPr bwMode="auto">
          <a:xfrm>
            <a:off x="223421" y="3714750"/>
            <a:ext cx="2870200" cy="151210"/>
          </a:xfrm>
          <a:prstGeom prst="rect">
            <a:avLst/>
          </a:prstGeom>
          <a:solidFill>
            <a:srgbClr val="5C70D6"/>
          </a:solidFill>
          <a:ln>
            <a:solidFill>
              <a:srgbClr val="5C70D6"/>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93" name="Rectangle 9" descr="Orange bar"/>
          <p:cNvSpPr>
            <a:spLocks noChangeArrowheads="1"/>
          </p:cNvSpPr>
          <p:nvPr/>
        </p:nvSpPr>
        <p:spPr bwMode="auto">
          <a:xfrm>
            <a:off x="3093621" y="3714750"/>
            <a:ext cx="2870200" cy="151210"/>
          </a:xfrm>
          <a:prstGeom prst="rect">
            <a:avLst/>
          </a:prstGeom>
          <a:solidFill>
            <a:srgbClr val="CCC1DB"/>
          </a:solidFill>
          <a:ln>
            <a:solidFill>
              <a:srgbClr val="CCC1DB"/>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394" name="Rectangle 10" descr="Slate bar"/>
          <p:cNvSpPr>
            <a:spLocks noChangeArrowheads="1"/>
          </p:cNvSpPr>
          <p:nvPr/>
        </p:nvSpPr>
        <p:spPr bwMode="auto">
          <a:xfrm>
            <a:off x="5938421" y="3714750"/>
            <a:ext cx="2870200" cy="151210"/>
          </a:xfrm>
          <a:prstGeom prst="rect">
            <a:avLst/>
          </a:prstGeom>
          <a:solidFill>
            <a:srgbClr val="B8CDE6"/>
          </a:solidFill>
          <a:ln>
            <a:solidFill>
              <a:srgbClr val="B8CDE6"/>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tkinson Hyperlegible" pitchFamily="2" charset="0"/>
              </a:defRPr>
            </a:lvl1pPr>
          </a:lstStyle>
          <a:p>
            <a:r>
              <a:rPr lang="en-US"/>
              <a:t>Click to edit Master title style</a:t>
            </a:r>
          </a:p>
        </p:txBody>
      </p:sp>
      <p:sp>
        <p:nvSpPr>
          <p:cNvPr id="3" name="Content Placeholder 2"/>
          <p:cNvSpPr>
            <a:spLocks noGrp="1"/>
          </p:cNvSpPr>
          <p:nvPr>
            <p:ph idx="1"/>
          </p:nvPr>
        </p:nvSpPr>
        <p:spPr/>
        <p:txBody>
          <a:bodyPr/>
          <a:lstStyle>
            <a:lvl1pPr marL="342900" indent="-342900">
              <a:buSzPct val="125000"/>
              <a:buFont typeface="Wingdings" panose="05000000000000000000" pitchFamily="2" charset="2"/>
              <a:buChar char="§"/>
              <a:defRPr>
                <a:latin typeface="Atkinson Hyperlegible" pitchFamily="2" charset="0"/>
              </a:defRPr>
            </a:lvl1pPr>
            <a:lvl2pPr marL="742950" indent="-285750">
              <a:buSzPct val="100000"/>
              <a:buFont typeface="Wingdings" panose="05000000000000000000" pitchFamily="2" charset="2"/>
              <a:buChar char="§"/>
              <a:defRPr>
                <a:latin typeface="Atkinson Hyperlegible" pitchFamily="2" charset="0"/>
              </a:defRPr>
            </a:lvl2pPr>
            <a:lvl3pPr>
              <a:defRPr>
                <a:latin typeface="Atkinson Hyperlegible" pitchFamily="2" charset="0"/>
              </a:defRPr>
            </a:lvl3pPr>
            <a:lvl4pPr>
              <a:defRPr>
                <a:latin typeface="Atkinson Hyperlegible" pitchFamily="2" charset="0"/>
              </a:defRPr>
            </a:lvl4pPr>
            <a:lvl5pPr>
              <a:defRPr>
                <a:latin typeface="Atkinson Hyperlegible"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6300"/>
            <a:ext cx="2133600" cy="342900"/>
          </a:xfrm>
          <a:prstGeom prst="rect">
            <a:avLst/>
          </a:prstGeom>
        </p:spPr>
        <p:txBody>
          <a:bodyPr/>
          <a:lstStyle>
            <a:lvl1pPr>
              <a:defRPr/>
            </a:lvl1pPr>
          </a:lstStyle>
          <a:p>
            <a:r>
              <a:rPr lang="en-US"/>
              <a:t>‹#›</a:t>
            </a:r>
          </a:p>
        </p:txBody>
      </p:sp>
      <p:sp>
        <p:nvSpPr>
          <p:cNvPr id="5" name="Footer Placeholder 4"/>
          <p:cNvSpPr>
            <a:spLocks noGrp="1"/>
          </p:cNvSpPr>
          <p:nvPr>
            <p:ph type="ftr" sz="quarter" idx="11"/>
          </p:nvPr>
        </p:nvSpPr>
        <p:spPr>
          <a:xfrm>
            <a:off x="3124200" y="4686300"/>
            <a:ext cx="2895600" cy="3429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8641D1-CF69-413C-AF7A-E3E0A5071BA7}" type="slidenum">
              <a:rPr lang="en-US"/>
              <a:pPr/>
              <a:t>‹#›</a:t>
            </a:fld>
            <a:endParaRPr lang="en-US"/>
          </a:p>
        </p:txBody>
      </p:sp>
      <p:sp>
        <p:nvSpPr>
          <p:cNvPr id="7" name="Line 8"/>
          <p:cNvSpPr>
            <a:spLocks noChangeShapeType="1"/>
          </p:cNvSpPr>
          <p:nvPr userDrawn="1"/>
        </p:nvSpPr>
        <p:spPr bwMode="auto">
          <a:xfrm>
            <a:off x="457200" y="1085850"/>
            <a:ext cx="8077200" cy="0"/>
          </a:xfrm>
          <a:prstGeom prst="line">
            <a:avLst/>
          </a:prstGeom>
          <a:noFill/>
          <a:ln w="19050">
            <a:solidFill>
              <a:srgbClr val="5C70D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77343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500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hade val="82000"/>
                  </a:schemeClr>
                </a:solidFill>
              </a:defRPr>
            </a:lvl1pPr>
            <a:lvl2pPr marL="342900" indent="0">
              <a:buNone/>
              <a:defRPr sz="1500">
                <a:solidFill>
                  <a:schemeClr val="tx1">
                    <a:shade val="82000"/>
                  </a:schemeClr>
                </a:solidFill>
              </a:defRPr>
            </a:lvl2pPr>
            <a:lvl3pPr marL="685800" indent="0">
              <a:buNone/>
              <a:defRPr sz="1350">
                <a:solidFill>
                  <a:schemeClr val="tx1">
                    <a:shade val="82000"/>
                  </a:schemeClr>
                </a:solidFill>
              </a:defRPr>
            </a:lvl3pPr>
            <a:lvl4pPr marL="1028700" indent="0">
              <a:buNone/>
              <a:defRPr sz="1200">
                <a:solidFill>
                  <a:schemeClr val="tx1">
                    <a:shade val="82000"/>
                  </a:schemeClr>
                </a:solidFill>
              </a:defRPr>
            </a:lvl4pPr>
            <a:lvl5pPr marL="1371600" indent="0">
              <a:buNone/>
              <a:defRPr sz="1200">
                <a:solidFill>
                  <a:schemeClr val="tx1">
                    <a:shade val="82000"/>
                  </a:schemeClr>
                </a:solidFill>
              </a:defRPr>
            </a:lvl5pPr>
            <a:lvl6pPr marL="1714500" indent="0">
              <a:buNone/>
              <a:defRPr sz="1200">
                <a:solidFill>
                  <a:schemeClr val="tx1">
                    <a:shade val="82000"/>
                  </a:schemeClr>
                </a:solidFill>
              </a:defRPr>
            </a:lvl6pPr>
            <a:lvl7pPr marL="2057400" indent="0">
              <a:buNone/>
              <a:defRPr sz="1200">
                <a:solidFill>
                  <a:schemeClr val="tx1">
                    <a:shade val="82000"/>
                  </a:schemeClr>
                </a:solidFill>
              </a:defRPr>
            </a:lvl7pPr>
            <a:lvl8pPr marL="2400300" indent="0">
              <a:buNone/>
              <a:defRPr sz="1200">
                <a:solidFill>
                  <a:schemeClr val="tx1">
                    <a:shade val="82000"/>
                  </a:schemeClr>
                </a:solidFill>
              </a:defRPr>
            </a:lvl8pPr>
            <a:lvl9pPr marL="2743200" indent="0">
              <a:buNone/>
              <a:defRPr sz="12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06FDEC-7937-D549-A2E0-C6681C132621}" type="datetimeFigureOut">
              <a:rPr lang="en-US" smtClean="0"/>
              <a:t>3/13/2026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28628-C106-134B-AE80-C70E2D4D852B}" type="slidenum">
              <a:rPr lang="en-US" smtClean="0"/>
              <a:t>‹#›</a:t>
            </a:fld>
            <a:endParaRPr lang="en-US"/>
          </a:p>
        </p:txBody>
      </p:sp>
    </p:spTree>
    <p:extLst>
      <p:ext uri="{BB962C8B-B14F-4D97-AF65-F5344CB8AC3E}">
        <p14:creationId xmlns:p14="http://schemas.microsoft.com/office/powerpoint/2010/main" val="409880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06FDEC-7937-D549-A2E0-C6681C132621}" type="datetimeFigureOut">
              <a:rPr lang="en-US" smtClean="0"/>
              <a:t>3/13/2026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28628-C106-134B-AE80-C70E2D4D852B}" type="slidenum">
              <a:rPr lang="en-US" smtClean="0"/>
              <a:t>‹#›</a:t>
            </a:fld>
            <a:endParaRPr lang="en-US"/>
          </a:p>
        </p:txBody>
      </p:sp>
    </p:spTree>
    <p:extLst>
      <p:ext uri="{BB962C8B-B14F-4D97-AF65-F5344CB8AC3E}">
        <p14:creationId xmlns:p14="http://schemas.microsoft.com/office/powerpoint/2010/main" val="38862084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08360"/>
            <a:ext cx="8229600" cy="877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6" name="Rectangle 6"/>
          <p:cNvSpPr>
            <a:spLocks noGrp="1" noChangeArrowheads="1"/>
          </p:cNvSpPr>
          <p:nvPr>
            <p:ph type="sldNum" sz="quarter" idx="4"/>
          </p:nvPr>
        </p:nvSpPr>
        <p:spPr bwMode="auto">
          <a:xfrm>
            <a:off x="6553200" y="211455"/>
            <a:ext cx="2133600" cy="3771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BAA41D02-A315-494A-B31D-FAC270823544}" type="slidenum">
              <a:rPr lang="en-US"/>
              <a:pPr/>
              <a:t>‹#›</a:t>
            </a:fld>
            <a:endParaRPr lang="en-US"/>
          </a:p>
        </p:txBody>
      </p:sp>
      <p:sp>
        <p:nvSpPr>
          <p:cNvPr id="15367" name="Rectangle 7" descr="Gold bar"/>
          <p:cNvSpPr>
            <a:spLocks noChangeArrowheads="1"/>
          </p:cNvSpPr>
          <p:nvPr/>
        </p:nvSpPr>
        <p:spPr bwMode="auto">
          <a:xfrm>
            <a:off x="0" y="-5541"/>
            <a:ext cx="228600" cy="1714500"/>
          </a:xfrm>
          <a:prstGeom prst="rect">
            <a:avLst/>
          </a:prstGeom>
          <a:solidFill>
            <a:srgbClr val="CCC1DB"/>
          </a:solidFill>
          <a:ln>
            <a:solidFill>
              <a:srgbClr val="CCC1DB"/>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69" name="Rectangle 9" descr="Orange bar"/>
          <p:cNvSpPr>
            <a:spLocks noChangeArrowheads="1"/>
          </p:cNvSpPr>
          <p:nvPr/>
        </p:nvSpPr>
        <p:spPr bwMode="auto">
          <a:xfrm>
            <a:off x="0" y="1714500"/>
            <a:ext cx="228600" cy="1714500"/>
          </a:xfrm>
          <a:prstGeom prst="rect">
            <a:avLst/>
          </a:prstGeom>
          <a:solidFill>
            <a:srgbClr val="5C70D6"/>
          </a:solidFill>
          <a:ln>
            <a:solidFill>
              <a:srgbClr val="5C70D6"/>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5370" name="Rectangle 10" descr="Slate bar"/>
          <p:cNvSpPr>
            <a:spLocks noChangeArrowheads="1"/>
          </p:cNvSpPr>
          <p:nvPr/>
        </p:nvSpPr>
        <p:spPr bwMode="auto">
          <a:xfrm>
            <a:off x="0" y="3429000"/>
            <a:ext cx="228600" cy="1714500"/>
          </a:xfrm>
          <a:prstGeom prst="rect">
            <a:avLst/>
          </a:prstGeom>
          <a:solidFill>
            <a:srgbClr val="B8CDE6"/>
          </a:solidFill>
          <a:ln>
            <a:solidFill>
              <a:srgbClr val="B8CDE6"/>
            </a:solidFill>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4" r:id="rId3"/>
    <p:sldLayoutId id="2147483665" r:id="rId4"/>
    <p:sldLayoutId id="2147483666" r:id="rId5"/>
  </p:sldLayoutIdLst>
  <p:hf sldNum="0" hdr="0" ftr="0" dt="0"/>
  <p:txStyles>
    <p:titleStyle>
      <a:lvl1pPr algn="l" rtl="0" eaLnBrk="1" fontAlgn="base" hangingPunct="1">
        <a:spcBef>
          <a:spcPct val="0"/>
        </a:spcBef>
        <a:spcAft>
          <a:spcPct val="0"/>
        </a:spcAft>
        <a:defRPr sz="4400">
          <a:solidFill>
            <a:srgbClr val="414042"/>
          </a:solidFill>
          <a:latin typeface="Atkinson Hyperlegible" pitchFamily="2" charset="0"/>
          <a:ea typeface="+mj-ea"/>
          <a:cs typeface="+mj-cs"/>
        </a:defRPr>
      </a:lvl1pPr>
      <a:lvl2pPr algn="l" rtl="0" eaLnBrk="1" fontAlgn="base" hangingPunct="1">
        <a:spcBef>
          <a:spcPct val="0"/>
        </a:spcBef>
        <a:spcAft>
          <a:spcPct val="0"/>
        </a:spcAft>
        <a:defRPr sz="4400">
          <a:solidFill>
            <a:schemeClr val="tx2"/>
          </a:solidFill>
          <a:latin typeface="Times New Roman" pitchFamily="18" charset="0"/>
        </a:defRPr>
      </a:lvl2pPr>
      <a:lvl3pPr algn="l" rtl="0" eaLnBrk="1" fontAlgn="base" hangingPunct="1">
        <a:spcBef>
          <a:spcPct val="0"/>
        </a:spcBef>
        <a:spcAft>
          <a:spcPct val="0"/>
        </a:spcAft>
        <a:defRPr sz="4400">
          <a:solidFill>
            <a:schemeClr val="tx2"/>
          </a:solidFill>
          <a:latin typeface="Times New Roman" pitchFamily="18" charset="0"/>
        </a:defRPr>
      </a:lvl3pPr>
      <a:lvl4pPr algn="l" rtl="0" eaLnBrk="1" fontAlgn="base" hangingPunct="1">
        <a:spcBef>
          <a:spcPct val="0"/>
        </a:spcBef>
        <a:spcAft>
          <a:spcPct val="0"/>
        </a:spcAft>
        <a:defRPr sz="4400">
          <a:solidFill>
            <a:schemeClr val="tx2"/>
          </a:solidFill>
          <a:latin typeface="Times New Roman" pitchFamily="18" charset="0"/>
        </a:defRPr>
      </a:lvl4pPr>
      <a:lvl5pPr algn="l" rtl="0" eaLnBrk="1" fontAlgn="base" hangingPunct="1">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15.png"/><Relationship Id="rId4" Type="http://schemas.microsoft.com/office/2017/04/relationships/track" Target="../media/track4.vtt"/></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6.png"/><Relationship Id="rId4" Type="http://schemas.microsoft.com/office/2017/04/relationships/track" Target="../media/track5.vtt"/></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17.png"/><Relationship Id="rId4" Type="http://schemas.microsoft.com/office/2017/04/relationships/track" Target="../media/track6.vtt"/></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9.png"/><Relationship Id="rId4" Type="http://schemas.microsoft.com/office/2017/04/relationships/track" Target="../media/track7.vtt"/></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8.mp4"/><Relationship Id="rId1" Type="http://schemas.openxmlformats.org/officeDocument/2006/relationships/video" Target="NULL"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2.mp4"/><Relationship Id="rId1" Type="http://schemas.openxmlformats.org/officeDocument/2006/relationships/video" Target="NULL" TargetMode="Externa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4.mp4"/><Relationship Id="rId1" Type="http://schemas.openxmlformats.org/officeDocument/2006/relationships/video" Target="NULL" TargetMode="Externa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1.mp4"/><Relationship Id="rId1" Type="http://schemas.microsoft.com/office/2007/relationships/media" Target="../media/media21.mp4"/><Relationship Id="rId6" Type="http://schemas.openxmlformats.org/officeDocument/2006/relationships/image" Target="../media/image33.png"/><Relationship Id="rId5" Type="http://schemas.microsoft.com/office/2017/04/relationships/track" Target="../media/track8.vtt"/><Relationship Id="rId4"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2.mp4"/><Relationship Id="rId1" Type="http://schemas.microsoft.com/office/2007/relationships/media" Target="../media/media22.mp4"/><Relationship Id="rId5" Type="http://schemas.openxmlformats.org/officeDocument/2006/relationships/image" Target="../media/image34.png"/><Relationship Id="rId4" Type="http://schemas.openxmlformats.org/officeDocument/2006/relationships/notesSlide" Target="../notesSlides/notesSlide5.xml"/></Relationships>
</file>

<file path=ppt/slides/_rels/slide42.xml.rels><?xml version="1.0" encoding="UTF-8" standalone="yes"?>
<Relationships xmlns="http://schemas.openxmlformats.org/package/2006/relationships"><Relationship Id="rId3" Type="http://schemas.openxmlformats.org/officeDocument/2006/relationships/hyperlink" Target="https://bit.ly/csundaisy" TargetMode="External"/><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daisy.github.io/math-a11y/docs/ms-math/"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echcommunity.microsoft.com/blog/microsoft365insiderblog/make-math-inclusive-for-everyone-with-microsoft-365/4489147" TargetMode="External"/><Relationship Id="rId2" Type="http://schemas.openxmlformats.org/officeDocument/2006/relationships/hyperlink" Target="https://techcommunity.microsoft.com/blog/microsoft365insiderblog/writing-and-presenting-about-math-is-easy-and-inclusive-with-microsoft-365/4439216"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3.png"/><Relationship Id="rId5" Type="http://schemas.microsoft.com/office/2017/04/relationships/track" Target="../media/track2.vtt"/><Relationship Id="rId4" Type="http://schemas.microsoft.com/office/2017/04/relationships/track" Target="../media/track1.vtt"/></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4.png"/><Relationship Id="rId4" Type="http://schemas.microsoft.com/office/2017/04/relationships/track" Target="../media/track3.vtt"/></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ebinar title"/>
          <p:cNvSpPr>
            <a:spLocks noGrp="1" noChangeArrowheads="1"/>
          </p:cNvSpPr>
          <p:nvPr>
            <p:ph type="ctrTitle"/>
          </p:nvPr>
        </p:nvSpPr>
        <p:spPr>
          <a:xfrm>
            <a:off x="106606" y="1827269"/>
            <a:ext cx="6070911" cy="1317747"/>
          </a:xfrm>
        </p:spPr>
        <p:txBody>
          <a:bodyPr/>
          <a:lstStyle/>
          <a:p>
            <a:pPr algn="l">
              <a:lnSpc>
                <a:spcPct val="115000"/>
              </a:lnSpc>
              <a:spcBef>
                <a:spcPts val="1200"/>
              </a:spcBef>
              <a:spcAft>
                <a:spcPts val="1200"/>
              </a:spcAft>
            </a:pPr>
            <a:r>
              <a:rPr lang="en-GB" sz="4800" dirty="0">
                <a:effectLst/>
                <a:latin typeface="Arial" panose="020B0604020202020204" pitchFamily="34" charset="0"/>
                <a:ea typeface="Arial" panose="020B0604020202020204" pitchFamily="34" charset="0"/>
              </a:rPr>
              <a:t>Reading and Writing Math with a Screen Reader: 3rd edition</a:t>
            </a:r>
            <a:endParaRPr lang="en-GB" sz="2800" dirty="0">
              <a:effectLst/>
              <a:latin typeface="Arial" panose="020B0604020202020204" pitchFamily="34" charset="0"/>
              <a:ea typeface="Arial" panose="020B0604020202020204" pitchFamily="34" charset="0"/>
            </a:endParaRPr>
          </a:p>
        </p:txBody>
      </p:sp>
      <p:sp>
        <p:nvSpPr>
          <p:cNvPr id="2" name="date"/>
          <p:cNvSpPr txBox="1"/>
          <p:nvPr/>
        </p:nvSpPr>
        <p:spPr>
          <a:xfrm>
            <a:off x="4861426" y="173943"/>
            <a:ext cx="4053974" cy="400110"/>
          </a:xfrm>
          <a:prstGeom prst="rect">
            <a:avLst/>
          </a:prstGeom>
          <a:noFill/>
        </p:spPr>
        <p:txBody>
          <a:bodyPr wrap="square" rtlCol="0">
            <a:spAutoFit/>
          </a:bodyPr>
          <a:lstStyle/>
          <a:p>
            <a:pPr algn="r"/>
            <a:r>
              <a:rPr lang="en-US" sz="2000" dirty="0">
                <a:latin typeface="Atkinson Hyperlegible" pitchFamily="2" charset="0"/>
              </a:rPr>
              <a:t>Friday, March 13, 2026</a:t>
            </a:r>
          </a:p>
        </p:txBody>
      </p:sp>
      <p:sp>
        <p:nvSpPr>
          <p:cNvPr id="11" name="webinar series">
            <a:extLst>
              <a:ext uri="{FF2B5EF4-FFF2-40B4-BE49-F238E27FC236}">
                <a16:creationId xmlns:a16="http://schemas.microsoft.com/office/drawing/2014/main" id="{AF978FB7-7BCF-41CA-AF7D-8C1E8D89D30D}"/>
              </a:ext>
            </a:extLst>
          </p:cNvPr>
          <p:cNvSpPr txBox="1"/>
          <p:nvPr/>
        </p:nvSpPr>
        <p:spPr>
          <a:xfrm>
            <a:off x="1455420" y="4232669"/>
            <a:ext cx="7391400" cy="461665"/>
          </a:xfrm>
          <a:prstGeom prst="rect">
            <a:avLst/>
          </a:prstGeom>
          <a:noFill/>
        </p:spPr>
        <p:txBody>
          <a:bodyPr wrap="square" rtlCol="0">
            <a:spAutoFit/>
          </a:bodyPr>
          <a:lstStyle/>
          <a:p>
            <a:r>
              <a:rPr lang="en-US" sz="2400">
                <a:latin typeface="Atkinson Hyperlegible" pitchFamily="2" charset="0"/>
              </a:rPr>
              <a:t>daisy.org</a:t>
            </a:r>
          </a:p>
        </p:txBody>
      </p:sp>
      <p:pic>
        <p:nvPicPr>
          <p:cNvPr id="3" name="Picture 2" descr="CSUN Assistive Technology Conference logo">
            <a:extLst>
              <a:ext uri="{FF2B5EF4-FFF2-40B4-BE49-F238E27FC236}">
                <a16:creationId xmlns:a16="http://schemas.microsoft.com/office/drawing/2014/main" id="{1C48F18E-7D96-59B1-7685-32CF6399120E}"/>
              </a:ext>
            </a:extLst>
          </p:cNvPr>
          <p:cNvPicPr>
            <a:picLocks noChangeAspect="1"/>
          </p:cNvPicPr>
          <p:nvPr/>
        </p:nvPicPr>
        <p:blipFill>
          <a:blip r:embed="rId3"/>
          <a:stretch>
            <a:fillRect/>
          </a:stretch>
        </p:blipFill>
        <p:spPr>
          <a:xfrm>
            <a:off x="5159829" y="3978587"/>
            <a:ext cx="3686991" cy="990970"/>
          </a:xfrm>
          <a:prstGeom prst="rect">
            <a:avLst/>
          </a:prstGeom>
        </p:spPr>
      </p:pic>
      <p:sp>
        <p:nvSpPr>
          <p:cNvPr id="4" name="date">
            <a:extLst>
              <a:ext uri="{FF2B5EF4-FFF2-40B4-BE49-F238E27FC236}">
                <a16:creationId xmlns:a16="http://schemas.microsoft.com/office/drawing/2014/main" id="{B81A5556-1CA3-4CC2-8C7C-9C8466E84E39}"/>
              </a:ext>
            </a:extLst>
          </p:cNvPr>
          <p:cNvSpPr txBox="1"/>
          <p:nvPr/>
        </p:nvSpPr>
        <p:spPr>
          <a:xfrm>
            <a:off x="6121432" y="3021018"/>
            <a:ext cx="2725388" cy="523220"/>
          </a:xfrm>
          <a:prstGeom prst="rect">
            <a:avLst/>
          </a:prstGeom>
          <a:noFill/>
        </p:spPr>
        <p:txBody>
          <a:bodyPr wrap="square" rtlCol="0">
            <a:spAutoFit/>
          </a:bodyPr>
          <a:lstStyle/>
          <a:p>
            <a:pPr algn="r"/>
            <a:r>
              <a:rPr lang="en-US" sz="2800" dirty="0">
                <a:latin typeface="Atkinson Hyperlegible" pitchFamily="2" charset="0"/>
              </a:rPr>
              <a:t>daisy.org/</a:t>
            </a:r>
            <a:r>
              <a:rPr lang="en-US" sz="2800" dirty="0" err="1">
                <a:latin typeface="Atkinson Hyperlegible" pitchFamily="2" charset="0"/>
              </a:rPr>
              <a:t>csun</a:t>
            </a:r>
            <a:endParaRPr lang="en-US" sz="2800" dirty="0">
              <a:latin typeface="Atkinson Hyperlegible" pitchFamily="2" charset="0"/>
            </a:endParaRPr>
          </a:p>
        </p:txBody>
      </p:sp>
      <p:pic>
        <p:nvPicPr>
          <p:cNvPr id="7" name="Picture 6" descr="Logo: DAISY Consortium. 30th Anniversary. 1996-2026.&#10;&#10;">
            <a:extLst>
              <a:ext uri="{FF2B5EF4-FFF2-40B4-BE49-F238E27FC236}">
                <a16:creationId xmlns:a16="http://schemas.microsoft.com/office/drawing/2014/main" id="{944922F0-CD4D-1FFD-9BE9-02E5F2797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05" y="3978587"/>
            <a:ext cx="1092982" cy="990970"/>
          </a:xfrm>
          <a:prstGeom prst="rect">
            <a:avLst/>
          </a:prstGeom>
        </p:spPr>
      </p:pic>
      <p:pic>
        <p:nvPicPr>
          <p:cNvPr id="10" name="Picture 9">
            <a:extLst>
              <a:ext uri="{FF2B5EF4-FFF2-40B4-BE49-F238E27FC236}">
                <a16:creationId xmlns:a16="http://schemas.microsoft.com/office/drawing/2014/main" id="{20FD33D3-3D83-A686-9D53-75F3B3E00516}"/>
              </a:ext>
            </a:extLst>
          </p:cNvPr>
          <p:cNvPicPr>
            <a:picLocks noChangeAspect="1"/>
          </p:cNvPicPr>
          <p:nvPr/>
        </p:nvPicPr>
        <p:blipFill>
          <a:blip r:embed="rId5"/>
          <a:stretch>
            <a:fillRect/>
          </a:stretch>
        </p:blipFill>
        <p:spPr>
          <a:xfrm>
            <a:off x="6206325" y="504521"/>
            <a:ext cx="2640495" cy="2640495"/>
          </a:xfrm>
          <a:prstGeom prst="rect">
            <a:avLst/>
          </a:prstGeom>
        </p:spPr>
      </p:pic>
      <p:pic>
        <p:nvPicPr>
          <p:cNvPr id="6" name="Picture 5" descr="Logo Microsoft">
            <a:extLst>
              <a:ext uri="{FF2B5EF4-FFF2-40B4-BE49-F238E27FC236}">
                <a16:creationId xmlns:a16="http://schemas.microsoft.com/office/drawing/2014/main" id="{892DCE56-9CEE-B6B4-B606-D03287F9B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6393" y="3978587"/>
            <a:ext cx="1025306" cy="102530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45A0F-41ED-61EA-06EF-CEDA09507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F759B-179A-2852-C405-98EB699C2115}"/>
              </a:ext>
            </a:extLst>
          </p:cNvPr>
          <p:cNvSpPr>
            <a:spLocks noGrp="1"/>
          </p:cNvSpPr>
          <p:nvPr>
            <p:ph type="title"/>
          </p:nvPr>
        </p:nvSpPr>
        <p:spPr>
          <a:xfrm>
            <a:off x="628650" y="-1130413"/>
            <a:ext cx="7886700" cy="994172"/>
          </a:xfrm>
        </p:spPr>
        <p:txBody>
          <a:bodyPr/>
          <a:lstStyle/>
          <a:p>
            <a:r>
              <a:rPr lang="en-US"/>
              <a:t>Reading math with NVDA and </a:t>
            </a:r>
            <a:r>
              <a:rPr lang="en-US" err="1"/>
              <a:t>MathCAT</a:t>
            </a:r>
            <a:r>
              <a:rPr lang="en-US"/>
              <a:t> in Word for Windows</a:t>
            </a:r>
          </a:p>
        </p:txBody>
      </p:sp>
      <p:pic>
        <p:nvPicPr>
          <p:cNvPr id="4" name="WordWin32.MathReading.NVDA">
            <a:hlinkClick r:id="" action="ppaction://media"/>
            <a:extLst>
              <a:ext uri="{FF2B5EF4-FFF2-40B4-BE49-F238E27FC236}">
                <a16:creationId xmlns:a16="http://schemas.microsoft.com/office/drawing/2014/main" id="{FBB16465-D353-0C25-09B7-1EA267E84BA5}"/>
              </a:ext>
            </a:extLst>
          </p:cNvPr>
          <p:cNvPicPr>
            <a:picLocks noChangeAspect="1"/>
          </p:cNvPicPr>
          <p:nvPr>
            <a:videoFile r:link="rId1"/>
            <p:extLst>
              <p:ext uri="{DAA4B4D4-6D71-4841-9C94-3DE7FCFB9230}">
                <p14:media xmlns:p14="http://schemas.microsoft.com/office/powerpoint/2010/main" r:embed="rId2">
                  <p14:trim st="14000" end="2100"/>
                  <p14:extLst>
                    <p:ext uri="{3AFAAA56-56D3-431D-BCD4-E75A35582382}">
                      <p173:tracksInfo xmlns:p173="http://schemas.microsoft.com/office/powerpoint/2017/3/main" displayLoc="media">
                        <p173:trackLst>
                          <p173:track id="{5B02DDE6-14E1-480C-8145-06594EB13522}" label="" lang="en-us" r:embed="rId4"/>
                        </p173:trackLst>
                      </p173:tracksInfo>
                    </p:ext>
                  </p14:extLst>
                </p14:media>
              </p:ext>
            </p:extLst>
          </p:nvPr>
        </p:nvPicPr>
        <p:blipFill>
          <a:blip r:embed="rId5"/>
          <a:stretch>
            <a:fillRect/>
          </a:stretch>
        </p:blipFill>
        <p:spPr>
          <a:xfrm>
            <a:off x="0" y="0"/>
            <a:ext cx="9144000" cy="5143500"/>
          </a:xfrm>
          <a:prstGeom prst="rect">
            <a:avLst/>
          </a:prstGeom>
        </p:spPr>
      </p:pic>
      <p:sp>
        <p:nvSpPr>
          <p:cNvPr id="12" name="Rectangle: Rounded Corners 11">
            <a:extLst>
              <a:ext uri="{FF2B5EF4-FFF2-40B4-BE49-F238E27FC236}">
                <a16:creationId xmlns:a16="http://schemas.microsoft.com/office/drawing/2014/main" id="{3B1FBF32-B961-19D2-4E68-F63AF7702701}"/>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sz="2700">
              <a:solidFill>
                <a:schemeClr val="bg1"/>
              </a:solidFill>
            </a:endParaRPr>
          </a:p>
        </p:txBody>
      </p:sp>
      <p:sp>
        <p:nvSpPr>
          <p:cNvPr id="11" name="Rectangle: Rounded Corners 10">
            <a:extLst>
              <a:ext uri="{FF2B5EF4-FFF2-40B4-BE49-F238E27FC236}">
                <a16:creationId xmlns:a16="http://schemas.microsoft.com/office/drawing/2014/main" id="{EFF76156-8224-B0FD-DD62-DD7864357C4C}"/>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600" dirty="0">
                <a:solidFill>
                  <a:schemeClr val="bg1"/>
                </a:solidFill>
                <a:ea typeface="+mn-lt"/>
                <a:cs typeface="+mn-lt"/>
              </a:rPr>
              <a:t>⇩ (2x)</a:t>
            </a:r>
            <a:endParaRPr lang="en-US" sz="3600" dirty="0"/>
          </a:p>
        </p:txBody>
      </p:sp>
      <p:sp>
        <p:nvSpPr>
          <p:cNvPr id="14" name="Rectangle: Rounded Corners 13">
            <a:extLst>
              <a:ext uri="{FF2B5EF4-FFF2-40B4-BE49-F238E27FC236}">
                <a16:creationId xmlns:a16="http://schemas.microsoft.com/office/drawing/2014/main" id="{0084A340-FB76-BFF4-BCB3-F36C9AA03A65}"/>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a:p>
        </p:txBody>
      </p:sp>
      <p:sp>
        <p:nvSpPr>
          <p:cNvPr id="10" name="Rectangle: Rounded Corners 9">
            <a:extLst>
              <a:ext uri="{FF2B5EF4-FFF2-40B4-BE49-F238E27FC236}">
                <a16:creationId xmlns:a16="http://schemas.microsoft.com/office/drawing/2014/main" id="{8F625135-A711-1DD1-CA89-4091DE9B3037}"/>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dirty="0">
                <a:solidFill>
                  <a:schemeClr val="bg1"/>
                </a:solidFill>
                <a:ea typeface="+mn-lt"/>
                <a:cs typeface="+mn-lt"/>
              </a:rPr>
              <a:t>⇨</a:t>
            </a:r>
            <a:endParaRPr lang="en-US" sz="2700" dirty="0">
              <a:solidFill>
                <a:schemeClr val="bg1"/>
              </a:solidFill>
            </a:endParaRPr>
          </a:p>
        </p:txBody>
      </p:sp>
      <p:sp>
        <p:nvSpPr>
          <p:cNvPr id="9" name="Rectangle: Rounded Corners 8">
            <a:extLst>
              <a:ext uri="{FF2B5EF4-FFF2-40B4-BE49-F238E27FC236}">
                <a16:creationId xmlns:a16="http://schemas.microsoft.com/office/drawing/2014/main" id="{6F1F2EB0-D58C-BCC0-EB8E-A4CC55F67A13}"/>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a:p>
        </p:txBody>
      </p:sp>
      <p:sp>
        <p:nvSpPr>
          <p:cNvPr id="7" name="Rectangle: Rounded Corners 6">
            <a:extLst>
              <a:ext uri="{FF2B5EF4-FFF2-40B4-BE49-F238E27FC236}">
                <a16:creationId xmlns:a16="http://schemas.microsoft.com/office/drawing/2014/main" id="{97AA2951-D75F-A4F9-928D-5D71FD303C2C}"/>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dirty="0">
                <a:solidFill>
                  <a:schemeClr val="bg1"/>
                </a:solidFill>
                <a:ea typeface="+mn-lt"/>
                <a:cs typeface="+mn-lt"/>
              </a:rPr>
              <a:t>⇦</a:t>
            </a:r>
            <a:endParaRPr lang="en-US" dirty="0"/>
          </a:p>
        </p:txBody>
      </p:sp>
      <p:sp>
        <p:nvSpPr>
          <p:cNvPr id="8" name="Rectangle: Rounded Corners 7">
            <a:extLst>
              <a:ext uri="{FF2B5EF4-FFF2-40B4-BE49-F238E27FC236}">
                <a16:creationId xmlns:a16="http://schemas.microsoft.com/office/drawing/2014/main" id="{239A5DA1-F57B-64DC-BE6E-3A7A7C9EADB6}"/>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sz="2700">
              <a:solidFill>
                <a:schemeClr val="bg1"/>
              </a:solidFill>
            </a:endParaRPr>
          </a:p>
        </p:txBody>
      </p:sp>
      <p:sp>
        <p:nvSpPr>
          <p:cNvPr id="6" name="Rectangle: Rounded Corners 5">
            <a:extLst>
              <a:ext uri="{FF2B5EF4-FFF2-40B4-BE49-F238E27FC236}">
                <a16:creationId xmlns:a16="http://schemas.microsoft.com/office/drawing/2014/main" id="{68E9F406-55E5-B370-94C4-9B032CDCF31A}"/>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a:p>
        </p:txBody>
      </p:sp>
      <p:sp>
        <p:nvSpPr>
          <p:cNvPr id="13" name="Rectangle: Rounded Corners 12">
            <a:extLst>
              <a:ext uri="{FF2B5EF4-FFF2-40B4-BE49-F238E27FC236}">
                <a16:creationId xmlns:a16="http://schemas.microsoft.com/office/drawing/2014/main" id="{F7C26B8C-4022-74CE-20D5-61982644EDA3}"/>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dirty="0">
                <a:solidFill>
                  <a:schemeClr val="bg1"/>
                </a:solidFill>
                <a:ea typeface="+mn-lt"/>
                <a:cs typeface="+mn-lt"/>
              </a:rPr>
              <a:t>⇨</a:t>
            </a:r>
            <a:r>
              <a:rPr lang="en-US" sz="2100" dirty="0">
                <a:solidFill>
                  <a:schemeClr val="bg1"/>
                </a:solidFill>
                <a:ea typeface="+mn-lt"/>
                <a:cs typeface="+mn-lt"/>
              </a:rPr>
              <a:t> (2x)</a:t>
            </a:r>
            <a:endParaRPr lang="en-US" sz="2100" dirty="0">
              <a:solidFill>
                <a:schemeClr val="bg1"/>
              </a:solidFill>
            </a:endParaRPr>
          </a:p>
        </p:txBody>
      </p:sp>
      <p:sp>
        <p:nvSpPr>
          <p:cNvPr id="5" name="Rectangle: Rounded Corners 4">
            <a:extLst>
              <a:ext uri="{FF2B5EF4-FFF2-40B4-BE49-F238E27FC236}">
                <a16:creationId xmlns:a16="http://schemas.microsoft.com/office/drawing/2014/main" id="{B6C4162D-533B-69DE-6D9A-2130021A8E4E}"/>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a:solidFill>
                  <a:schemeClr val="bg1"/>
                </a:solidFill>
                <a:ea typeface="+mn-lt"/>
                <a:cs typeface="+mn-lt"/>
              </a:rPr>
              <a:t>⇨</a:t>
            </a:r>
            <a:endParaRPr lang="en-US" sz="2700">
              <a:solidFill>
                <a:schemeClr val="bg1"/>
              </a:solidFill>
            </a:endParaRPr>
          </a:p>
        </p:txBody>
      </p:sp>
      <p:sp>
        <p:nvSpPr>
          <p:cNvPr id="3" name="Rectangle: Rounded Corners 2">
            <a:extLst>
              <a:ext uri="{FF2B5EF4-FFF2-40B4-BE49-F238E27FC236}">
                <a16:creationId xmlns:a16="http://schemas.microsoft.com/office/drawing/2014/main" id="{A9A0E696-76E4-6A71-8A11-DB61AAF8F240}"/>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NVDA + Alt + M</a:t>
            </a:r>
          </a:p>
        </p:txBody>
      </p:sp>
      <p:sp>
        <p:nvSpPr>
          <p:cNvPr id="15" name="Rectangle: Rounded Corners 14">
            <a:extLst>
              <a:ext uri="{FF2B5EF4-FFF2-40B4-BE49-F238E27FC236}">
                <a16:creationId xmlns:a16="http://schemas.microsoft.com/office/drawing/2014/main" id="{248EB236-952B-F1FA-1A68-2E558D1BF564}"/>
              </a:ext>
            </a:extLst>
          </p:cNvPr>
          <p:cNvSpPr/>
          <p:nvPr/>
        </p:nvSpPr>
        <p:spPr>
          <a:xfrm>
            <a:off x="6672260" y="666143"/>
            <a:ext cx="2102644" cy="726281"/>
          </a:xfrm>
          <a:prstGeom prst="roundRect">
            <a:avLst/>
          </a:prstGeom>
          <a:solidFill>
            <a:schemeClr val="tx2"/>
          </a:solidFill>
          <a:ln w="571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dirty="0">
                <a:solidFill>
                  <a:schemeClr val="bg1"/>
                </a:solidFill>
              </a:rPr>
              <a:t>⇨</a:t>
            </a:r>
          </a:p>
        </p:txBody>
      </p:sp>
    </p:spTree>
    <p:extLst>
      <p:ext uri="{BB962C8B-B14F-4D97-AF65-F5344CB8AC3E}">
        <p14:creationId xmlns:p14="http://schemas.microsoft.com/office/powerpoint/2010/main" val="39256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0" fill="hold"/>
                                        <p:tgtEl>
                                          <p:spTgt spid="4"/>
                                        </p:tgtEl>
                                      </p:cBhvr>
                                    </p:cmd>
                                  </p:childTnLst>
                                </p:cTn>
                              </p:par>
                              <p:par>
                                <p:cTn id="7" presetID="1" presetClass="exit" presetSubtype="0" fill="hold" grpId="0" nodeType="withEffect">
                                  <p:stCondLst>
                                    <p:cond delay="280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490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grpId="0" nodeType="withEffect">
                                  <p:stCondLst>
                                    <p:cond delay="690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1570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0" nodeType="withEffect">
                                  <p:stCondLst>
                                    <p:cond delay="2210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2480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0" nodeType="withEffect">
                                  <p:stCondLst>
                                    <p:cond delay="3060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grpId="0" nodeType="withEffect">
                                  <p:stCondLst>
                                    <p:cond delay="3190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0" nodeType="withEffect">
                                  <p:stCondLst>
                                    <p:cond delay="3650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0" nodeType="withEffect">
                                  <p:stCondLst>
                                    <p:cond delay="3960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0" nodeType="withEffect">
                                  <p:stCondLst>
                                    <p:cond delay="4130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0" nodeType="withEffect">
                                  <p:stCondLst>
                                    <p:cond delay="4300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childTnLst>
        </p:cTn>
      </p:par>
    </p:tnLst>
    <p:bldLst>
      <p:bldP spid="12" grpId="0" animBg="1"/>
      <p:bldP spid="11" grpId="0" animBg="1"/>
      <p:bldP spid="14" grpId="0" animBg="1"/>
      <p:bldP spid="10" grpId="0" animBg="1"/>
      <p:bldP spid="9" grpId="0" animBg="1"/>
      <p:bldP spid="7" grpId="0" animBg="1"/>
      <p:bldP spid="8" grpId="0" animBg="1"/>
      <p:bldP spid="6" grpId="0" animBg="1"/>
      <p:bldP spid="13" grpId="0" animBg="1"/>
      <p:bldP spid="5" grpId="0" animBg="1"/>
      <p:bldP spid="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F614-10C8-A89F-7964-9DEE1D162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8344D-21FE-CAB2-255C-1F340CE858E0}"/>
              </a:ext>
            </a:extLst>
          </p:cNvPr>
          <p:cNvSpPr>
            <a:spLocks noGrp="1"/>
          </p:cNvSpPr>
          <p:nvPr>
            <p:ph type="ctrTitle"/>
          </p:nvPr>
        </p:nvSpPr>
        <p:spPr>
          <a:xfrm>
            <a:off x="447261" y="1031846"/>
            <a:ext cx="8249478" cy="3079809"/>
          </a:xfrm>
        </p:spPr>
        <p:txBody>
          <a:bodyPr anchor="ctr" anchorCtr="0">
            <a:normAutofit/>
          </a:bodyPr>
          <a:lstStyle/>
          <a:p>
            <a:r>
              <a:rPr lang="en-US" sz="4000" dirty="0"/>
              <a:t>Additional context when editing math with a screen reader</a:t>
            </a:r>
            <a:br>
              <a:rPr lang="en-US" sz="4000" dirty="0"/>
            </a:br>
            <a:br>
              <a:rPr lang="en-US" sz="4000" dirty="0"/>
            </a:br>
            <a:r>
              <a:rPr lang="en-US" sz="2800" dirty="0"/>
              <a:t>Word, Excel, PowerPoint, and OneNote for Windows</a:t>
            </a:r>
            <a:endParaRPr lang="en-US" sz="3000" dirty="0"/>
          </a:p>
        </p:txBody>
      </p:sp>
    </p:spTree>
    <p:extLst>
      <p:ext uri="{BB962C8B-B14F-4D97-AF65-F5344CB8AC3E}">
        <p14:creationId xmlns:p14="http://schemas.microsoft.com/office/powerpoint/2010/main" val="199013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2A186-3577-4C10-55A4-FCF44DBF2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E9852-DFAE-FBE8-BC4A-BFAEDEAC1B5B}"/>
              </a:ext>
            </a:extLst>
          </p:cNvPr>
          <p:cNvSpPr>
            <a:spLocks noGrp="1"/>
          </p:cNvSpPr>
          <p:nvPr>
            <p:ph type="title"/>
          </p:nvPr>
        </p:nvSpPr>
        <p:spPr>
          <a:xfrm>
            <a:off x="628650" y="-1130413"/>
            <a:ext cx="7886700" cy="994172"/>
          </a:xfrm>
        </p:spPr>
        <p:txBody>
          <a:bodyPr/>
          <a:lstStyle/>
          <a:p>
            <a:r>
              <a:rPr lang="en-US"/>
              <a:t>Navigate math in Word for Windows with NVDA</a:t>
            </a:r>
          </a:p>
        </p:txBody>
      </p:sp>
      <p:pic>
        <p:nvPicPr>
          <p:cNvPr id="4" name="WordWin32.FineGrainMathSpeech">
            <a:hlinkClick r:id="" action="ppaction://media"/>
            <a:extLst>
              <a:ext uri="{FF2B5EF4-FFF2-40B4-BE49-F238E27FC236}">
                <a16:creationId xmlns:a16="http://schemas.microsoft.com/office/drawing/2014/main" id="{8BDFD7B7-45F5-5C82-FFEE-186DDF6E52A7}"/>
              </a:ext>
            </a:extLst>
          </p:cNvPr>
          <p:cNvPicPr>
            <a:picLocks noChangeAspect="1"/>
          </p:cNvPicPr>
          <p:nvPr>
            <a:videoFile r:link="rId1"/>
            <p:extLst>
              <p:ext uri="{DAA4B4D4-6D71-4841-9C94-3DE7FCFB9230}">
                <p14:media xmlns:p14="http://schemas.microsoft.com/office/powerpoint/2010/main" r:embed="rId2">
                  <p14:trim st="3300" end="1567"/>
                  <p14:extLst>
                    <p:ext uri="{3AFAAA56-56D3-431D-BCD4-E75A35582382}">
                      <p173:tracksInfo xmlns:p173="http://schemas.microsoft.com/office/powerpoint/2017/3/main" displayLoc="media">
                        <p173:trackLst>
                          <p173:track id="{9C042F58-9437-4ED5-A4A5-CBEDB637283B}" label="" lang="en-us" r:embed="rId4"/>
                        </p173:trackLst>
                      </p173:tracksInfo>
                    </p:ext>
                  </p14:extLst>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4859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C0BE3-3A8C-BA97-311A-3604A6A0C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446D2-301B-091A-CE8A-9BA59E4F0889}"/>
              </a:ext>
            </a:extLst>
          </p:cNvPr>
          <p:cNvSpPr>
            <a:spLocks noGrp="1"/>
          </p:cNvSpPr>
          <p:nvPr>
            <p:ph type="ctrTitle"/>
          </p:nvPr>
        </p:nvSpPr>
        <p:spPr>
          <a:xfrm>
            <a:off x="447261" y="1031846"/>
            <a:ext cx="8249478" cy="3079809"/>
          </a:xfrm>
        </p:spPr>
        <p:txBody>
          <a:bodyPr anchor="ctr" anchorCtr="0">
            <a:normAutofit/>
          </a:bodyPr>
          <a:lstStyle/>
          <a:p>
            <a:r>
              <a:rPr lang="en-US" sz="4000" dirty="0"/>
              <a:t>100+ additional math autocorrect codes</a:t>
            </a:r>
            <a:br>
              <a:rPr lang="en-US" sz="4000" dirty="0"/>
            </a:br>
            <a:br>
              <a:rPr lang="en-US" sz="4000" dirty="0"/>
            </a:br>
            <a:r>
              <a:rPr lang="en-US" sz="2200" dirty="0"/>
              <a:t>Word, Excel, PowerPoint, and OneNote for Windows and Mac</a:t>
            </a:r>
            <a:endParaRPr lang="en-US" sz="3000" dirty="0"/>
          </a:p>
        </p:txBody>
      </p:sp>
    </p:spTree>
    <p:extLst>
      <p:ext uri="{BB962C8B-B14F-4D97-AF65-F5344CB8AC3E}">
        <p14:creationId xmlns:p14="http://schemas.microsoft.com/office/powerpoint/2010/main" val="532216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F537-0CD8-EEAC-B5F1-260CB900A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4098-D8F5-10BF-7316-3FF18A1AFD0D}"/>
              </a:ext>
            </a:extLst>
          </p:cNvPr>
          <p:cNvSpPr>
            <a:spLocks noGrp="1"/>
          </p:cNvSpPr>
          <p:nvPr>
            <p:ph type="title"/>
          </p:nvPr>
        </p:nvSpPr>
        <p:spPr>
          <a:xfrm>
            <a:off x="628650" y="-1130413"/>
            <a:ext cx="7886700" cy="994172"/>
          </a:xfrm>
        </p:spPr>
        <p:txBody>
          <a:bodyPr/>
          <a:lstStyle/>
          <a:p>
            <a:r>
              <a:rPr lang="en-US"/>
              <a:t>Math autocorrect</a:t>
            </a:r>
          </a:p>
        </p:txBody>
      </p:sp>
      <p:pic>
        <p:nvPicPr>
          <p:cNvPr id="3" name="WordWin32.MathAutoCorrect">
            <a:hlinkClick r:id="" action="ppaction://media"/>
            <a:extLst>
              <a:ext uri="{FF2B5EF4-FFF2-40B4-BE49-F238E27FC236}">
                <a16:creationId xmlns:a16="http://schemas.microsoft.com/office/drawing/2014/main" id="{A7B052B6-AC01-9FD8-CEFC-0A0FAB0BAF7C}"/>
              </a:ext>
            </a:extLst>
          </p:cNvPr>
          <p:cNvPicPr>
            <a:picLocks noChangeAspect="1"/>
          </p:cNvPicPr>
          <p:nvPr>
            <a:videoFile r:link="rId1"/>
            <p:extLst>
              <p:ext uri="{DAA4B4D4-6D71-4841-9C94-3DE7FCFB9230}">
                <p14:media xmlns:p14="http://schemas.microsoft.com/office/powerpoint/2010/main" r:embed="rId2">
                  <p14:trim st="8400" end="1533"/>
                  <p14:extLst>
                    <p:ext uri="{3AFAAA56-56D3-431D-BCD4-E75A35582382}">
                      <p173:tracksInfo xmlns:p173="http://schemas.microsoft.com/office/powerpoint/2017/3/main" displayLoc="media">
                        <p173:trackLst>
                          <p173:track id="{65C5696D-64FC-4315-BA93-FD0EC30C0539}" label="" lang="en-us" r:embed="rId4"/>
                        </p173:trackLst>
                      </p173:tracksInfo>
                    </p:ext>
                  </p14:extLst>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0414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8F537-0CD8-EEAC-B5F1-260CB900A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54098-D8F5-10BF-7316-3FF18A1AFD0D}"/>
              </a:ext>
            </a:extLst>
          </p:cNvPr>
          <p:cNvSpPr>
            <a:spLocks noGrp="1"/>
          </p:cNvSpPr>
          <p:nvPr>
            <p:ph type="title"/>
          </p:nvPr>
        </p:nvSpPr>
        <p:spPr>
          <a:xfrm>
            <a:off x="628650" y="-1130413"/>
            <a:ext cx="7886700" cy="994172"/>
          </a:xfrm>
        </p:spPr>
        <p:txBody>
          <a:bodyPr/>
          <a:lstStyle/>
          <a:p>
            <a:r>
              <a:rPr lang="en-US" dirty="0"/>
              <a:t>Math autocorrect</a:t>
            </a:r>
          </a:p>
        </p:txBody>
      </p:sp>
      <p:pic>
        <p:nvPicPr>
          <p:cNvPr id="4" name="MathAutoCorrect.HelpArticle">
            <a:hlinkClick r:id="" action="ppaction://media"/>
            <a:extLst>
              <a:ext uri="{FF2B5EF4-FFF2-40B4-BE49-F238E27FC236}">
                <a16:creationId xmlns:a16="http://schemas.microsoft.com/office/drawing/2014/main" id="{A5D9D756-BDB8-F246-1419-DAB388412D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4226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009DE-3EF5-2EC0-B27B-D3454D3173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A452B-4268-9833-953D-AD8892A52765}"/>
              </a:ext>
            </a:extLst>
          </p:cNvPr>
          <p:cNvSpPr>
            <a:spLocks noGrp="1"/>
          </p:cNvSpPr>
          <p:nvPr>
            <p:ph type="ctrTitle"/>
          </p:nvPr>
        </p:nvSpPr>
        <p:spPr>
          <a:xfrm>
            <a:off x="447261" y="1031846"/>
            <a:ext cx="8249478" cy="3079809"/>
          </a:xfrm>
        </p:spPr>
        <p:txBody>
          <a:bodyPr anchor="ctr" anchorCtr="0">
            <a:noAutofit/>
          </a:bodyPr>
          <a:lstStyle/>
          <a:p>
            <a:r>
              <a:rPr lang="en-US" sz="4400" dirty="0"/>
              <a:t>Improved math reading with a screen reader</a:t>
            </a:r>
            <a:br>
              <a:rPr lang="en-US" sz="4400" dirty="0"/>
            </a:br>
            <a:br>
              <a:rPr lang="en-US" sz="2000" dirty="0"/>
            </a:br>
            <a:r>
              <a:rPr lang="en-US" sz="2000" dirty="0"/>
              <a:t>Word, Excel, PowerPoint, and OneNote on all platforms</a:t>
            </a:r>
            <a:br>
              <a:rPr lang="en-US" sz="2000" dirty="0"/>
            </a:br>
            <a:r>
              <a:rPr lang="en-US" sz="2000" dirty="0"/>
              <a:t>PowerPoint Live in Teams</a:t>
            </a:r>
          </a:p>
        </p:txBody>
      </p:sp>
    </p:spTree>
    <p:extLst>
      <p:ext uri="{BB962C8B-B14F-4D97-AF65-F5344CB8AC3E}">
        <p14:creationId xmlns:p14="http://schemas.microsoft.com/office/powerpoint/2010/main" val="407929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4CEE4-1B03-921F-7146-9C76E48AD7DB}"/>
              </a:ext>
            </a:extLst>
          </p:cNvPr>
          <p:cNvSpPr>
            <a:spLocks noGrp="1"/>
          </p:cNvSpPr>
          <p:nvPr>
            <p:ph type="title" idx="4294967295"/>
          </p:nvPr>
        </p:nvSpPr>
        <p:spPr>
          <a:xfrm>
            <a:off x="62865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a:t>Reading math on the slide in PowerPoint Live in Teams using </a:t>
            </a:r>
            <a:r>
              <a:rPr lang="en-US" err="1"/>
              <a:t>VoiceOver</a:t>
            </a:r>
            <a:endParaRPr lang="en-US"/>
          </a:p>
        </p:txBody>
      </p:sp>
      <p:pic>
        <p:nvPicPr>
          <p:cNvPr id="2" name="PowerPointLiveInTeams.Math.VoiceOver.mov" descr="Reading math on the slide in PowerPoint Live in Teams using VoiceOver">
            <a:hlinkClick r:id="" action="ppaction://media"/>
            <a:extLst>
              <a:ext uri="{FF2B5EF4-FFF2-40B4-BE49-F238E27FC236}">
                <a16:creationId xmlns:a16="http://schemas.microsoft.com/office/drawing/2014/main" id="{2B81A90B-494C-7322-E8F6-7B7B6531CB50}"/>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C163A58-30FC-8543-8046-8E2B0A3720E3}" label="" lang="en-us" r:embed="rId4"/>
                        </p173:trackLst>
                      </p173:tracksInfo>
                    </p:ext>
                  </p14:extLst>
                </p14:media>
              </p:ext>
            </p:extLst>
          </p:nvPr>
        </p:nvPicPr>
        <p:blipFill>
          <a:blip r:embed="rId5"/>
          <a:stretch>
            <a:fillRect/>
          </a:stretch>
        </p:blipFill>
        <p:spPr>
          <a:xfrm>
            <a:off x="457200" y="0"/>
            <a:ext cx="8229600" cy="5143500"/>
          </a:xfrm>
          <a:prstGeom prst="rect">
            <a:avLst/>
          </a:prstGeom>
        </p:spPr>
      </p:pic>
    </p:spTree>
    <p:extLst>
      <p:ext uri="{BB962C8B-B14F-4D97-AF65-F5344CB8AC3E}">
        <p14:creationId xmlns:p14="http://schemas.microsoft.com/office/powerpoint/2010/main" val="182884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969F-6AB0-8E27-4A20-B5B0F7B85C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59F08-B16F-F7A8-E6B4-FF4265C8923C}"/>
              </a:ext>
            </a:extLst>
          </p:cNvPr>
          <p:cNvSpPr>
            <a:spLocks noGrp="1"/>
          </p:cNvSpPr>
          <p:nvPr>
            <p:ph type="title"/>
          </p:nvPr>
        </p:nvSpPr>
        <p:spPr/>
        <p:txBody>
          <a:bodyPr/>
          <a:lstStyle/>
          <a:p>
            <a:r>
              <a:rPr lang="en-US" dirty="0"/>
              <a:t>Easier to create and edit native math in Microsoft 365</a:t>
            </a:r>
          </a:p>
        </p:txBody>
      </p:sp>
    </p:spTree>
    <p:extLst>
      <p:ext uri="{BB962C8B-B14F-4D97-AF65-F5344CB8AC3E}">
        <p14:creationId xmlns:p14="http://schemas.microsoft.com/office/powerpoint/2010/main" val="3273203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F2AA-8D88-F4AF-C9FE-30D8CFD035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9C014-1683-33E5-9657-6D4D72129510}"/>
              </a:ext>
            </a:extLst>
          </p:cNvPr>
          <p:cNvSpPr>
            <a:spLocks noGrp="1"/>
          </p:cNvSpPr>
          <p:nvPr>
            <p:ph type="ctrTitle"/>
          </p:nvPr>
        </p:nvSpPr>
        <p:spPr>
          <a:xfrm>
            <a:off x="447261" y="1031846"/>
            <a:ext cx="8249478" cy="3079809"/>
          </a:xfrm>
        </p:spPr>
        <p:txBody>
          <a:bodyPr anchor="ctr" anchorCtr="0">
            <a:normAutofit/>
          </a:bodyPr>
          <a:lstStyle/>
          <a:p>
            <a:r>
              <a:rPr lang="en-US" sz="4800" dirty="0"/>
              <a:t>Enter and edit math in LaTeX</a:t>
            </a:r>
            <a:br>
              <a:rPr lang="en-US" sz="4800" dirty="0"/>
            </a:br>
            <a:br>
              <a:rPr lang="en-US" sz="4800" dirty="0"/>
            </a:br>
            <a:r>
              <a:rPr lang="en-US" sz="3000" dirty="0"/>
              <a:t>Word, Excel, PowerPoint for Windows and Mac</a:t>
            </a:r>
          </a:p>
        </p:txBody>
      </p:sp>
    </p:spTree>
    <p:extLst>
      <p:ext uri="{BB962C8B-B14F-4D97-AF65-F5344CB8AC3E}">
        <p14:creationId xmlns:p14="http://schemas.microsoft.com/office/powerpoint/2010/main" val="239380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E68BDF-BCC9-4F74-A016-20E99697CD6B}"/>
              </a:ext>
            </a:extLst>
          </p:cNvPr>
          <p:cNvSpPr>
            <a:spLocks noGrp="1"/>
          </p:cNvSpPr>
          <p:nvPr>
            <p:ph type="title" idx="4294967295"/>
          </p:nvPr>
        </p:nvSpPr>
        <p:spPr>
          <a:xfrm>
            <a:off x="471681" y="219075"/>
            <a:ext cx="4754054" cy="877888"/>
          </a:xfrm>
        </p:spPr>
        <p:txBody>
          <a:bodyPr/>
          <a:lstStyle/>
          <a:p>
            <a:r>
              <a:rPr lang="en-US" dirty="0"/>
              <a:t>Introducing</a:t>
            </a:r>
            <a:endParaRPr lang="en-GB" dirty="0"/>
          </a:p>
        </p:txBody>
      </p:sp>
      <p:sp>
        <p:nvSpPr>
          <p:cNvPr id="7" name="Content Placeholder 2">
            <a:extLst>
              <a:ext uri="{FF2B5EF4-FFF2-40B4-BE49-F238E27FC236}">
                <a16:creationId xmlns:a16="http://schemas.microsoft.com/office/drawing/2014/main" id="{6067A4DD-81E8-FC0D-22B7-F116CD2DA9AD}"/>
              </a:ext>
            </a:extLst>
          </p:cNvPr>
          <p:cNvSpPr txBox="1">
            <a:spLocks/>
          </p:cNvSpPr>
          <p:nvPr/>
        </p:nvSpPr>
        <p:spPr bwMode="auto">
          <a:xfrm>
            <a:off x="721520" y="1535941"/>
            <a:ext cx="3088355" cy="5786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spcBef>
                <a:spcPts val="0"/>
              </a:spcBef>
              <a:spcAft>
                <a:spcPts val="600"/>
              </a:spcAft>
              <a:buNone/>
            </a:pPr>
            <a:r>
              <a:rPr lang="en-US" sz="3000" kern="0" dirty="0"/>
              <a:t>Clint Covington</a:t>
            </a:r>
          </a:p>
          <a:p>
            <a:pPr marL="0" indent="0">
              <a:spcBef>
                <a:spcPts val="0"/>
              </a:spcBef>
              <a:spcAft>
                <a:spcPts val="600"/>
              </a:spcAft>
              <a:buNone/>
            </a:pPr>
            <a:r>
              <a:rPr lang="en-US" sz="3000" kern="0" dirty="0"/>
              <a:t>George Kerscher</a:t>
            </a:r>
          </a:p>
          <a:p>
            <a:pPr marL="0" indent="0">
              <a:spcBef>
                <a:spcPts val="0"/>
              </a:spcBef>
              <a:spcAft>
                <a:spcPts val="600"/>
              </a:spcAft>
              <a:buNone/>
            </a:pPr>
            <a:r>
              <a:rPr lang="en-US" sz="3000" kern="0" dirty="0"/>
              <a:t>Peter Wu</a:t>
            </a:r>
          </a:p>
          <a:p>
            <a:pPr marL="0" indent="0">
              <a:spcBef>
                <a:spcPts val="0"/>
              </a:spcBef>
              <a:spcAft>
                <a:spcPts val="600"/>
              </a:spcAft>
              <a:buNone/>
            </a:pPr>
            <a:r>
              <a:rPr lang="en-US" sz="3000" kern="0" dirty="0"/>
              <a:t>Richard Orme</a:t>
            </a:r>
            <a:endParaRPr lang="en-GB" sz="3000" kern="0" dirty="0"/>
          </a:p>
        </p:txBody>
      </p:sp>
      <p:pic>
        <p:nvPicPr>
          <p:cNvPr id="3" name="Picture 2">
            <a:extLst>
              <a:ext uri="{FF2B5EF4-FFF2-40B4-BE49-F238E27FC236}">
                <a16:creationId xmlns:a16="http://schemas.microsoft.com/office/drawing/2014/main" id="{D8163986-8D53-3849-71BB-5D225AD66E9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658" y="2571750"/>
            <a:ext cx="1918015" cy="1918015"/>
          </a:xfrm>
          <a:prstGeom prst="rect">
            <a:avLst/>
          </a:prstGeom>
        </p:spPr>
      </p:pic>
      <p:pic>
        <p:nvPicPr>
          <p:cNvPr id="5" name="Picture 4">
            <a:extLst>
              <a:ext uri="{FF2B5EF4-FFF2-40B4-BE49-F238E27FC236}">
                <a16:creationId xmlns:a16="http://schemas.microsoft.com/office/drawing/2014/main" id="{3362ACF6-CC56-AF29-972C-8FBF4F4170F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8845" y="357444"/>
            <a:ext cx="1918016" cy="1918016"/>
          </a:xfrm>
          <a:prstGeom prst="rect">
            <a:avLst/>
          </a:prstGeom>
        </p:spPr>
      </p:pic>
      <p:pic>
        <p:nvPicPr>
          <p:cNvPr id="8" name="Picture 7">
            <a:extLst>
              <a:ext uri="{FF2B5EF4-FFF2-40B4-BE49-F238E27FC236}">
                <a16:creationId xmlns:a16="http://schemas.microsoft.com/office/drawing/2014/main" id="{22C78487-D450-83B8-FF27-0C73F9EEEBB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658" y="357445"/>
            <a:ext cx="1918015" cy="1918015"/>
          </a:xfrm>
          <a:prstGeom prst="rect">
            <a:avLst/>
          </a:prstGeom>
        </p:spPr>
      </p:pic>
      <p:pic>
        <p:nvPicPr>
          <p:cNvPr id="10" name="Picture 9">
            <a:extLst>
              <a:ext uri="{FF2B5EF4-FFF2-40B4-BE49-F238E27FC236}">
                <a16:creationId xmlns:a16="http://schemas.microsoft.com/office/drawing/2014/main" id="{9FAABB4E-EDDF-A202-B31F-2E4D928598B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8845" y="2571750"/>
            <a:ext cx="1953832" cy="1953832"/>
          </a:xfrm>
          <a:prstGeom prst="rect">
            <a:avLst/>
          </a:prstGeom>
        </p:spPr>
      </p:pic>
    </p:spTree>
    <p:extLst>
      <p:ext uri="{BB962C8B-B14F-4D97-AF65-F5344CB8AC3E}">
        <p14:creationId xmlns:p14="http://schemas.microsoft.com/office/powerpoint/2010/main" val="2533990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AA4CA-7EF5-3122-CF07-95BE29540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B323BA-870B-4085-96B9-82130D4A9F62}"/>
              </a:ext>
            </a:extLst>
          </p:cNvPr>
          <p:cNvSpPr>
            <a:spLocks noGrp="1"/>
          </p:cNvSpPr>
          <p:nvPr>
            <p:ph type="title"/>
          </p:nvPr>
        </p:nvSpPr>
        <p:spPr>
          <a:xfrm>
            <a:off x="628650" y="-1130413"/>
            <a:ext cx="7886700" cy="994172"/>
          </a:xfrm>
        </p:spPr>
        <p:txBody>
          <a:bodyPr/>
          <a:lstStyle/>
          <a:p>
            <a:r>
              <a:rPr lang="en-US" dirty="0"/>
              <a:t>LaTeX in PowerPoint for Windows</a:t>
            </a:r>
          </a:p>
        </p:txBody>
      </p:sp>
      <p:pic>
        <p:nvPicPr>
          <p:cNvPr id="3" name="PowerPointWin32.LaTeX">
            <a:hlinkClick r:id="" action="ppaction://media"/>
            <a:extLst>
              <a:ext uri="{FF2B5EF4-FFF2-40B4-BE49-F238E27FC236}">
                <a16:creationId xmlns:a16="http://schemas.microsoft.com/office/drawing/2014/main" id="{1727FD83-F2D5-33FC-0C14-30D3366D4F74}"/>
              </a:ext>
            </a:extLst>
          </p:cNvPr>
          <p:cNvPicPr>
            <a:picLocks noChangeAspect="1"/>
          </p:cNvPicPr>
          <p:nvPr>
            <a:videoFile r:link="rId1"/>
            <p:extLst>
              <p:ext uri="{DAA4B4D4-6D71-4841-9C94-3DE7FCFB9230}">
                <p14:media xmlns:p14="http://schemas.microsoft.com/office/powerpoint/2010/main" r:embed="rId2">
                  <p14:trim st="1500" end="8467"/>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346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38FBF-AB96-C723-BA31-388D76E78C3B}"/>
              </a:ext>
            </a:extLst>
          </p:cNvPr>
          <p:cNvSpPr>
            <a:spLocks noGrp="1"/>
          </p:cNvSpPr>
          <p:nvPr>
            <p:ph type="title"/>
          </p:nvPr>
        </p:nvSpPr>
        <p:spPr>
          <a:xfrm>
            <a:off x="628650" y="-37883"/>
            <a:ext cx="7886700" cy="994172"/>
          </a:xfrm>
        </p:spPr>
        <p:txBody>
          <a:bodyPr/>
          <a:lstStyle/>
          <a:p>
            <a:r>
              <a:rPr lang="en-US" dirty="0">
                <a:solidFill>
                  <a:schemeClr val="tx1"/>
                </a:solidFill>
              </a:rPr>
              <a:t>Math keyboard shortcuts</a:t>
            </a:r>
          </a:p>
        </p:txBody>
      </p:sp>
      <p:graphicFrame>
        <p:nvGraphicFramePr>
          <p:cNvPr id="2" name="Content Placeholder 9">
            <a:extLst>
              <a:ext uri="{FF2B5EF4-FFF2-40B4-BE49-F238E27FC236}">
                <a16:creationId xmlns:a16="http://schemas.microsoft.com/office/drawing/2014/main" id="{50748486-91DF-4B24-8429-1B547C313533}"/>
              </a:ext>
            </a:extLst>
          </p:cNvPr>
          <p:cNvGraphicFramePr>
            <a:graphicFrameLocks/>
          </p:cNvGraphicFramePr>
          <p:nvPr>
            <p:extLst>
              <p:ext uri="{D42A27DB-BD31-4B8C-83A1-F6EECF244321}">
                <p14:modId xmlns:p14="http://schemas.microsoft.com/office/powerpoint/2010/main" val="1371369394"/>
              </p:ext>
            </p:extLst>
          </p:nvPr>
        </p:nvGraphicFramePr>
        <p:xfrm>
          <a:off x="628650" y="1780087"/>
          <a:ext cx="7886700" cy="1127760"/>
        </p:xfrm>
        <a:graphic>
          <a:graphicData uri="http://schemas.openxmlformats.org/drawingml/2006/table">
            <a:tbl>
              <a:tblPr firstRow="1" bandRow="1">
                <a:tableStyleId>{8FD4443E-F989-4FC4-A0C8-D5A2AF1F390B}</a:tableStyleId>
              </a:tblPr>
              <a:tblGrid>
                <a:gridCol w="2628900">
                  <a:extLst>
                    <a:ext uri="{9D8B030D-6E8A-4147-A177-3AD203B41FA5}">
                      <a16:colId xmlns:a16="http://schemas.microsoft.com/office/drawing/2014/main" val="3160761663"/>
                    </a:ext>
                  </a:extLst>
                </a:gridCol>
                <a:gridCol w="2628900">
                  <a:extLst>
                    <a:ext uri="{9D8B030D-6E8A-4147-A177-3AD203B41FA5}">
                      <a16:colId xmlns:a16="http://schemas.microsoft.com/office/drawing/2014/main" val="33411427"/>
                    </a:ext>
                  </a:extLst>
                </a:gridCol>
                <a:gridCol w="2628900">
                  <a:extLst>
                    <a:ext uri="{9D8B030D-6E8A-4147-A177-3AD203B41FA5}">
                      <a16:colId xmlns:a16="http://schemas.microsoft.com/office/drawing/2014/main" val="3581755900"/>
                    </a:ext>
                  </a:extLst>
                </a:gridCol>
              </a:tblGrid>
              <a:tr h="274320">
                <a:tc>
                  <a:txBody>
                    <a:bodyPr/>
                    <a:lstStyle/>
                    <a:p>
                      <a:endParaRPr lang="en-US" sz="1400"/>
                    </a:p>
                  </a:txBody>
                  <a:tcPr marL="68580" marR="68580" marT="34290" marB="34290"/>
                </a:tc>
                <a:tc>
                  <a:txBody>
                    <a:bodyPr/>
                    <a:lstStyle/>
                    <a:p>
                      <a:r>
                        <a:rPr lang="en-US" sz="1400"/>
                        <a:t>Windows</a:t>
                      </a:r>
                    </a:p>
                  </a:txBody>
                  <a:tcPr marL="68580" marR="68580" marT="34290" marB="34290"/>
                </a:tc>
                <a:tc>
                  <a:txBody>
                    <a:bodyPr/>
                    <a:lstStyle/>
                    <a:p>
                      <a:r>
                        <a:rPr lang="en-US" sz="1400"/>
                        <a:t>Mac</a:t>
                      </a:r>
                    </a:p>
                  </a:txBody>
                  <a:tcPr marL="68580" marR="68580" marT="34290" marB="34290"/>
                </a:tc>
                <a:extLst>
                  <a:ext uri="{0D108BD9-81ED-4DB2-BD59-A6C34878D82A}">
                    <a16:rowId xmlns:a16="http://schemas.microsoft.com/office/drawing/2014/main" val="3348489375"/>
                  </a:ext>
                </a:extLst>
              </a:tr>
              <a:tr h="274320">
                <a:tc>
                  <a:txBody>
                    <a:bodyPr/>
                    <a:lstStyle/>
                    <a:p>
                      <a:r>
                        <a:rPr lang="en-US" sz="1400" dirty="0">
                          <a:solidFill>
                            <a:schemeClr val="tx1"/>
                          </a:solidFill>
                        </a:rPr>
                        <a:t>Insert or toggle math</a:t>
                      </a:r>
                    </a:p>
                  </a:txBody>
                  <a:tcPr marL="68580" marR="68580" marT="34290" marB="34290">
                    <a:solidFill>
                      <a:schemeClr val="bg2">
                        <a:lumMod val="90000"/>
                        <a:lumOff val="10000"/>
                      </a:schemeClr>
                    </a:solidFill>
                  </a:tcPr>
                </a:tc>
                <a:tc>
                  <a:txBody>
                    <a:bodyPr/>
                    <a:lstStyle/>
                    <a:p>
                      <a:r>
                        <a:rPr lang="en-US" sz="1400" dirty="0" err="1">
                          <a:solidFill>
                            <a:schemeClr val="tx1"/>
                          </a:solidFill>
                        </a:rPr>
                        <a:t>Alt+Equals</a:t>
                      </a:r>
                      <a:endParaRPr lang="en-US" sz="1400" dirty="0">
                        <a:solidFill>
                          <a:schemeClr val="tx1"/>
                        </a:solidFill>
                      </a:endParaRPr>
                    </a:p>
                  </a:txBody>
                  <a:tcPr marL="68580" marR="68580" marT="34290" marB="34290">
                    <a:solidFill>
                      <a:schemeClr val="bg2">
                        <a:lumMod val="90000"/>
                        <a:lumOff val="10000"/>
                      </a:schemeClr>
                    </a:solidFill>
                  </a:tcPr>
                </a:tc>
                <a:tc>
                  <a:txBody>
                    <a:bodyPr/>
                    <a:lstStyle/>
                    <a:p>
                      <a:r>
                        <a:rPr lang="en-US" sz="1400" dirty="0">
                          <a:solidFill>
                            <a:schemeClr val="tx1"/>
                          </a:solidFill>
                        </a:rPr>
                        <a:t>Control-Equals</a:t>
                      </a:r>
                    </a:p>
                  </a:txBody>
                  <a:tcPr marL="68580" marR="68580" marT="34290" marB="34290">
                    <a:solidFill>
                      <a:schemeClr val="bg2">
                        <a:lumMod val="90000"/>
                        <a:lumOff val="10000"/>
                      </a:schemeClr>
                    </a:solidFill>
                  </a:tcPr>
                </a:tc>
                <a:extLst>
                  <a:ext uri="{0D108BD9-81ED-4DB2-BD59-A6C34878D82A}">
                    <a16:rowId xmlns:a16="http://schemas.microsoft.com/office/drawing/2014/main" val="429178218"/>
                  </a:ext>
                </a:extLst>
              </a:tr>
              <a:tr h="274320">
                <a:tc>
                  <a:txBody>
                    <a:bodyPr/>
                    <a:lstStyle/>
                    <a:p>
                      <a:r>
                        <a:rPr lang="en-US" sz="1400" dirty="0">
                          <a:solidFill>
                            <a:schemeClr val="tx1"/>
                          </a:solidFill>
                        </a:rPr>
                        <a:t>LaTeX to Math</a:t>
                      </a:r>
                    </a:p>
                  </a:txBody>
                  <a:tcPr marL="68580" marR="68580" marT="34290" marB="34290">
                    <a:solidFill>
                      <a:schemeClr val="bg2">
                        <a:lumMod val="90000"/>
                        <a:lumOff val="10000"/>
                      </a:schemeClr>
                    </a:solidFill>
                  </a:tcPr>
                </a:tc>
                <a:tc>
                  <a:txBody>
                    <a:bodyPr/>
                    <a:lstStyle/>
                    <a:p>
                      <a:r>
                        <a:rPr lang="en-US" sz="1400" dirty="0" err="1">
                          <a:solidFill>
                            <a:schemeClr val="tx1"/>
                          </a:solidFill>
                        </a:rPr>
                        <a:t>Ctrl+Alt+Equals</a:t>
                      </a:r>
                      <a:endParaRPr lang="en-US" sz="1400" dirty="0">
                        <a:solidFill>
                          <a:schemeClr val="tx1"/>
                        </a:solidFill>
                      </a:endParaRPr>
                    </a:p>
                  </a:txBody>
                  <a:tcPr marL="68580" marR="68580" marT="34290" marB="34290">
                    <a:solidFill>
                      <a:schemeClr val="bg2">
                        <a:lumMod val="90000"/>
                        <a:lumOff val="10000"/>
                      </a:schemeClr>
                    </a:solidFill>
                  </a:tcPr>
                </a:tc>
                <a:tc>
                  <a:txBody>
                    <a:bodyPr/>
                    <a:lstStyle/>
                    <a:p>
                      <a:r>
                        <a:rPr lang="en-US" sz="1400" dirty="0">
                          <a:solidFill>
                            <a:schemeClr val="tx1"/>
                          </a:solidFill>
                        </a:rPr>
                        <a:t>Command-Equals</a:t>
                      </a:r>
                    </a:p>
                  </a:txBody>
                  <a:tcPr marL="68580" marR="68580" marT="34290" marB="34290">
                    <a:solidFill>
                      <a:schemeClr val="bg2">
                        <a:lumMod val="90000"/>
                        <a:lumOff val="10000"/>
                      </a:schemeClr>
                    </a:solidFill>
                  </a:tcPr>
                </a:tc>
                <a:extLst>
                  <a:ext uri="{0D108BD9-81ED-4DB2-BD59-A6C34878D82A}">
                    <a16:rowId xmlns:a16="http://schemas.microsoft.com/office/drawing/2014/main" val="1856231866"/>
                  </a:ext>
                </a:extLst>
              </a:tr>
              <a:tr h="274320">
                <a:tc>
                  <a:txBody>
                    <a:bodyPr/>
                    <a:lstStyle/>
                    <a:p>
                      <a:r>
                        <a:rPr lang="en-US" sz="1400" dirty="0">
                          <a:solidFill>
                            <a:schemeClr val="tx1"/>
                          </a:solidFill>
                        </a:rPr>
                        <a:t>Math to LaTeX</a:t>
                      </a:r>
                    </a:p>
                  </a:txBody>
                  <a:tcPr marL="68580" marR="68580" marT="34290" marB="34290">
                    <a:solidFill>
                      <a:schemeClr val="bg2">
                        <a:lumMod val="90000"/>
                        <a:lumOff val="10000"/>
                      </a:schemeClr>
                    </a:solidFill>
                  </a:tcPr>
                </a:tc>
                <a:tc>
                  <a:txBody>
                    <a:bodyPr/>
                    <a:lstStyle/>
                    <a:p>
                      <a:r>
                        <a:rPr lang="en-US" sz="1400" err="1">
                          <a:solidFill>
                            <a:schemeClr val="tx1"/>
                          </a:solidFill>
                        </a:rPr>
                        <a:t>Ctrl+Alt+Shift+Equals</a:t>
                      </a:r>
                      <a:endParaRPr lang="en-US" sz="1400">
                        <a:solidFill>
                          <a:schemeClr val="tx1"/>
                        </a:solidFill>
                      </a:endParaRPr>
                    </a:p>
                  </a:txBody>
                  <a:tcPr marL="68580" marR="68580" marT="34290" marB="34290">
                    <a:solidFill>
                      <a:schemeClr val="bg2">
                        <a:lumMod val="90000"/>
                        <a:lumOff val="10000"/>
                      </a:schemeClr>
                    </a:solidFill>
                  </a:tcPr>
                </a:tc>
                <a:tc>
                  <a:txBody>
                    <a:bodyPr/>
                    <a:lstStyle/>
                    <a:p>
                      <a:r>
                        <a:rPr lang="en-US" sz="1400" dirty="0">
                          <a:solidFill>
                            <a:schemeClr val="tx1"/>
                          </a:solidFill>
                        </a:rPr>
                        <a:t>Command-Shift-Equals</a:t>
                      </a:r>
                    </a:p>
                  </a:txBody>
                  <a:tcPr marL="68580" marR="68580" marT="34290" marB="34290">
                    <a:solidFill>
                      <a:schemeClr val="bg2">
                        <a:lumMod val="90000"/>
                        <a:lumOff val="10000"/>
                      </a:schemeClr>
                    </a:solidFill>
                  </a:tcPr>
                </a:tc>
                <a:extLst>
                  <a:ext uri="{0D108BD9-81ED-4DB2-BD59-A6C34878D82A}">
                    <a16:rowId xmlns:a16="http://schemas.microsoft.com/office/drawing/2014/main" val="3424496925"/>
                  </a:ext>
                </a:extLst>
              </a:tr>
            </a:tbl>
          </a:graphicData>
        </a:graphic>
      </p:graphicFrame>
      <p:graphicFrame>
        <p:nvGraphicFramePr>
          <p:cNvPr id="3" name="Content Placeholder 9">
            <a:extLst>
              <a:ext uri="{FF2B5EF4-FFF2-40B4-BE49-F238E27FC236}">
                <a16:creationId xmlns:a16="http://schemas.microsoft.com/office/drawing/2014/main" id="{DFF9C567-D734-E4F6-AFEF-9A346D868EF6}"/>
              </a:ext>
            </a:extLst>
          </p:cNvPr>
          <p:cNvGraphicFramePr>
            <a:graphicFrameLocks/>
          </p:cNvGraphicFramePr>
          <p:nvPr>
            <p:extLst>
              <p:ext uri="{D42A27DB-BD31-4B8C-83A1-F6EECF244321}">
                <p14:modId xmlns:p14="http://schemas.microsoft.com/office/powerpoint/2010/main" val="537391587"/>
              </p:ext>
            </p:extLst>
          </p:nvPr>
        </p:nvGraphicFramePr>
        <p:xfrm>
          <a:off x="628650" y="3477830"/>
          <a:ext cx="7886700" cy="1127760"/>
        </p:xfrm>
        <a:graphic>
          <a:graphicData uri="http://schemas.openxmlformats.org/drawingml/2006/table">
            <a:tbl>
              <a:tblPr firstRow="1" bandRow="1">
                <a:tableStyleId>{8FD4443E-F989-4FC4-A0C8-D5A2AF1F390B}</a:tableStyleId>
              </a:tblPr>
              <a:tblGrid>
                <a:gridCol w="2628900">
                  <a:extLst>
                    <a:ext uri="{9D8B030D-6E8A-4147-A177-3AD203B41FA5}">
                      <a16:colId xmlns:a16="http://schemas.microsoft.com/office/drawing/2014/main" val="3160761663"/>
                    </a:ext>
                  </a:extLst>
                </a:gridCol>
                <a:gridCol w="2628900">
                  <a:extLst>
                    <a:ext uri="{9D8B030D-6E8A-4147-A177-3AD203B41FA5}">
                      <a16:colId xmlns:a16="http://schemas.microsoft.com/office/drawing/2014/main" val="33411427"/>
                    </a:ext>
                  </a:extLst>
                </a:gridCol>
                <a:gridCol w="2628900">
                  <a:extLst>
                    <a:ext uri="{9D8B030D-6E8A-4147-A177-3AD203B41FA5}">
                      <a16:colId xmlns:a16="http://schemas.microsoft.com/office/drawing/2014/main" val="3581755900"/>
                    </a:ext>
                  </a:extLst>
                </a:gridCol>
              </a:tblGrid>
              <a:tr h="274320">
                <a:tc>
                  <a:txBody>
                    <a:bodyPr/>
                    <a:lstStyle/>
                    <a:p>
                      <a:endParaRPr lang="en-US" sz="1400"/>
                    </a:p>
                  </a:txBody>
                  <a:tcPr marL="68580" marR="68580" marT="34290" marB="34290"/>
                </a:tc>
                <a:tc>
                  <a:txBody>
                    <a:bodyPr/>
                    <a:lstStyle/>
                    <a:p>
                      <a:r>
                        <a:rPr lang="en-US" sz="1400"/>
                        <a:t>Windows</a:t>
                      </a:r>
                    </a:p>
                  </a:txBody>
                  <a:tcPr marL="68580" marR="68580" marT="34290" marB="34290"/>
                </a:tc>
                <a:tc>
                  <a:txBody>
                    <a:bodyPr/>
                    <a:lstStyle/>
                    <a:p>
                      <a:r>
                        <a:rPr lang="en-US" sz="1400"/>
                        <a:t>Mac</a:t>
                      </a:r>
                    </a:p>
                  </a:txBody>
                  <a:tcPr marL="68580" marR="68580" marT="34290" marB="34290"/>
                </a:tc>
                <a:extLst>
                  <a:ext uri="{0D108BD9-81ED-4DB2-BD59-A6C34878D82A}">
                    <a16:rowId xmlns:a16="http://schemas.microsoft.com/office/drawing/2014/main" val="3348489375"/>
                  </a:ext>
                </a:extLst>
              </a:tr>
              <a:tr h="274320">
                <a:tc>
                  <a:txBody>
                    <a:bodyPr/>
                    <a:lstStyle/>
                    <a:p>
                      <a:r>
                        <a:rPr lang="en-US" sz="1400">
                          <a:solidFill>
                            <a:schemeClr val="tx1"/>
                          </a:solidFill>
                        </a:rPr>
                        <a:t>Insert or toggle math</a:t>
                      </a:r>
                    </a:p>
                  </a:txBody>
                  <a:tcPr marL="68580" marR="68580" marT="34290" marB="34290">
                    <a:solidFill>
                      <a:schemeClr val="bg2">
                        <a:lumMod val="90000"/>
                        <a:lumOff val="10000"/>
                      </a:schemeClr>
                    </a:solidFill>
                  </a:tcPr>
                </a:tc>
                <a:tc>
                  <a:txBody>
                    <a:bodyPr/>
                    <a:lstStyle/>
                    <a:p>
                      <a:r>
                        <a:rPr lang="en-US" sz="1400" err="1">
                          <a:solidFill>
                            <a:schemeClr val="tx1"/>
                          </a:solidFill>
                        </a:rPr>
                        <a:t>Alt+Equals</a:t>
                      </a:r>
                      <a:endParaRPr lang="en-US" sz="1400">
                        <a:solidFill>
                          <a:schemeClr val="tx1"/>
                        </a:solidFill>
                      </a:endParaRPr>
                    </a:p>
                  </a:txBody>
                  <a:tcPr marL="68580" marR="68580" marT="34290" marB="34290">
                    <a:solidFill>
                      <a:schemeClr val="bg2">
                        <a:lumMod val="90000"/>
                        <a:lumOff val="10000"/>
                      </a:schemeClr>
                    </a:solidFill>
                  </a:tcPr>
                </a:tc>
                <a:tc>
                  <a:txBody>
                    <a:bodyPr/>
                    <a:lstStyle/>
                    <a:p>
                      <a:r>
                        <a:rPr lang="en-US" sz="1400">
                          <a:solidFill>
                            <a:schemeClr val="tx1"/>
                          </a:solidFill>
                        </a:rPr>
                        <a:t>Control-Option-Equals</a:t>
                      </a:r>
                    </a:p>
                  </a:txBody>
                  <a:tcPr marL="68580" marR="68580" marT="34290" marB="34290">
                    <a:solidFill>
                      <a:schemeClr val="bg2">
                        <a:lumMod val="90000"/>
                        <a:lumOff val="10000"/>
                      </a:schemeClr>
                    </a:solidFill>
                  </a:tcPr>
                </a:tc>
                <a:extLst>
                  <a:ext uri="{0D108BD9-81ED-4DB2-BD59-A6C34878D82A}">
                    <a16:rowId xmlns:a16="http://schemas.microsoft.com/office/drawing/2014/main" val="429178218"/>
                  </a:ext>
                </a:extLst>
              </a:tr>
              <a:tr h="274320">
                <a:tc>
                  <a:txBody>
                    <a:bodyPr/>
                    <a:lstStyle/>
                    <a:p>
                      <a:r>
                        <a:rPr lang="en-US" sz="1400">
                          <a:solidFill>
                            <a:schemeClr val="tx1"/>
                          </a:solidFill>
                        </a:rPr>
                        <a:t>LaTeX to Math</a:t>
                      </a:r>
                    </a:p>
                  </a:txBody>
                  <a:tcPr marL="68580" marR="68580" marT="34290" marB="34290">
                    <a:solidFill>
                      <a:schemeClr val="bg2">
                        <a:lumMod val="90000"/>
                        <a:lumOff val="10000"/>
                      </a:schemeClr>
                    </a:solidFill>
                  </a:tcPr>
                </a:tc>
                <a:tc>
                  <a:txBody>
                    <a:bodyPr/>
                    <a:lstStyle/>
                    <a:p>
                      <a:r>
                        <a:rPr lang="en-US" sz="1400" dirty="0" err="1">
                          <a:solidFill>
                            <a:schemeClr val="tx1"/>
                          </a:solidFill>
                        </a:rPr>
                        <a:t>Ctrl+Alt+Equals</a:t>
                      </a:r>
                      <a:endParaRPr lang="en-US" sz="1400" dirty="0">
                        <a:solidFill>
                          <a:schemeClr val="tx1"/>
                        </a:solidFill>
                      </a:endParaRPr>
                    </a:p>
                  </a:txBody>
                  <a:tcPr marL="68580" marR="68580" marT="34290" marB="34290">
                    <a:solidFill>
                      <a:schemeClr val="bg2">
                        <a:lumMod val="90000"/>
                        <a:lumOff val="10000"/>
                      </a:schemeClr>
                    </a:solidFill>
                  </a:tcPr>
                </a:tc>
                <a:tc>
                  <a:txBody>
                    <a:bodyPr/>
                    <a:lstStyle/>
                    <a:p>
                      <a:r>
                        <a:rPr lang="en-US" sz="1400">
                          <a:solidFill>
                            <a:schemeClr val="tx1"/>
                          </a:solidFill>
                        </a:rPr>
                        <a:t>Command-Option-Equals</a:t>
                      </a:r>
                    </a:p>
                  </a:txBody>
                  <a:tcPr marL="68580" marR="68580" marT="34290" marB="34290">
                    <a:solidFill>
                      <a:schemeClr val="bg2">
                        <a:lumMod val="90000"/>
                        <a:lumOff val="10000"/>
                      </a:schemeClr>
                    </a:solidFill>
                  </a:tcPr>
                </a:tc>
                <a:extLst>
                  <a:ext uri="{0D108BD9-81ED-4DB2-BD59-A6C34878D82A}">
                    <a16:rowId xmlns:a16="http://schemas.microsoft.com/office/drawing/2014/main" val="1856231866"/>
                  </a:ext>
                </a:extLst>
              </a:tr>
              <a:tr h="274320">
                <a:tc>
                  <a:txBody>
                    <a:bodyPr/>
                    <a:lstStyle/>
                    <a:p>
                      <a:r>
                        <a:rPr lang="en-US" sz="1400">
                          <a:solidFill>
                            <a:schemeClr val="tx1"/>
                          </a:solidFill>
                        </a:rPr>
                        <a:t>Math to LaTeX</a:t>
                      </a:r>
                    </a:p>
                  </a:txBody>
                  <a:tcPr marL="68580" marR="68580" marT="34290" marB="34290">
                    <a:solidFill>
                      <a:schemeClr val="bg2">
                        <a:lumMod val="90000"/>
                        <a:lumOff val="10000"/>
                      </a:schemeClr>
                    </a:solidFill>
                  </a:tcPr>
                </a:tc>
                <a:tc>
                  <a:txBody>
                    <a:bodyPr/>
                    <a:lstStyle/>
                    <a:p>
                      <a:r>
                        <a:rPr lang="en-US" sz="1400" err="1">
                          <a:solidFill>
                            <a:schemeClr val="tx1"/>
                          </a:solidFill>
                        </a:rPr>
                        <a:t>Ctrl+Alt+Shift+Equals</a:t>
                      </a:r>
                      <a:endParaRPr lang="en-US" sz="1400">
                        <a:solidFill>
                          <a:schemeClr val="tx1"/>
                        </a:solidFill>
                      </a:endParaRPr>
                    </a:p>
                  </a:txBody>
                  <a:tcPr marL="68580" marR="68580" marT="34290" marB="34290">
                    <a:solidFill>
                      <a:schemeClr val="bg2">
                        <a:lumMod val="90000"/>
                        <a:lumOff val="10000"/>
                      </a:schemeClr>
                    </a:solidFill>
                  </a:tcPr>
                </a:tc>
                <a:tc>
                  <a:txBody>
                    <a:bodyPr/>
                    <a:lstStyle/>
                    <a:p>
                      <a:r>
                        <a:rPr lang="en-US" sz="1400" dirty="0">
                          <a:solidFill>
                            <a:schemeClr val="tx1"/>
                          </a:solidFill>
                        </a:rPr>
                        <a:t>Command-Option-Shift-Equals</a:t>
                      </a:r>
                    </a:p>
                  </a:txBody>
                  <a:tcPr marL="68580" marR="68580" marT="34290" marB="34290">
                    <a:solidFill>
                      <a:schemeClr val="bg2">
                        <a:lumMod val="90000"/>
                        <a:lumOff val="10000"/>
                      </a:schemeClr>
                    </a:solidFill>
                  </a:tcPr>
                </a:tc>
                <a:extLst>
                  <a:ext uri="{0D108BD9-81ED-4DB2-BD59-A6C34878D82A}">
                    <a16:rowId xmlns:a16="http://schemas.microsoft.com/office/drawing/2014/main" val="3424496925"/>
                  </a:ext>
                </a:extLst>
              </a:tr>
            </a:tbl>
          </a:graphicData>
        </a:graphic>
      </p:graphicFrame>
      <p:sp>
        <p:nvSpPr>
          <p:cNvPr id="5" name="TextBox 4">
            <a:extLst>
              <a:ext uri="{FF2B5EF4-FFF2-40B4-BE49-F238E27FC236}">
                <a16:creationId xmlns:a16="http://schemas.microsoft.com/office/drawing/2014/main" id="{29D1FD16-CD0C-B3B2-4CCF-2239E65B563F}"/>
              </a:ext>
            </a:extLst>
          </p:cNvPr>
          <p:cNvSpPr txBox="1"/>
          <p:nvPr/>
        </p:nvSpPr>
        <p:spPr>
          <a:xfrm>
            <a:off x="628650" y="1417320"/>
            <a:ext cx="731932" cy="369332"/>
          </a:xfrm>
          <a:prstGeom prst="rect">
            <a:avLst/>
          </a:prstGeom>
          <a:noFill/>
        </p:spPr>
        <p:txBody>
          <a:bodyPr wrap="none" rtlCol="0">
            <a:spAutoFit/>
          </a:bodyPr>
          <a:lstStyle/>
          <a:p>
            <a:r>
              <a:rPr lang="en-US" dirty="0"/>
              <a:t>Word</a:t>
            </a:r>
          </a:p>
        </p:txBody>
      </p:sp>
      <p:sp>
        <p:nvSpPr>
          <p:cNvPr id="6" name="TextBox 5">
            <a:extLst>
              <a:ext uri="{FF2B5EF4-FFF2-40B4-BE49-F238E27FC236}">
                <a16:creationId xmlns:a16="http://schemas.microsoft.com/office/drawing/2014/main" id="{C632E2F7-4B8A-CA24-7764-09DF3C6271C0}"/>
              </a:ext>
            </a:extLst>
          </p:cNvPr>
          <p:cNvSpPr txBox="1"/>
          <p:nvPr/>
        </p:nvSpPr>
        <p:spPr>
          <a:xfrm>
            <a:off x="628650" y="3131581"/>
            <a:ext cx="1364476" cy="369332"/>
          </a:xfrm>
          <a:prstGeom prst="rect">
            <a:avLst/>
          </a:prstGeom>
          <a:noFill/>
        </p:spPr>
        <p:txBody>
          <a:bodyPr wrap="none" rtlCol="0">
            <a:spAutoFit/>
          </a:bodyPr>
          <a:lstStyle/>
          <a:p>
            <a:r>
              <a:rPr lang="en-US" dirty="0"/>
              <a:t>PowerPoint</a:t>
            </a:r>
          </a:p>
        </p:txBody>
      </p:sp>
    </p:spTree>
    <p:extLst>
      <p:ext uri="{BB962C8B-B14F-4D97-AF65-F5344CB8AC3E}">
        <p14:creationId xmlns:p14="http://schemas.microsoft.com/office/powerpoint/2010/main" val="2331359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2708F-2218-78DE-81D3-CB908ED85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E9B28-00BD-6D6E-F531-6613A637BAB9}"/>
              </a:ext>
            </a:extLst>
          </p:cNvPr>
          <p:cNvSpPr>
            <a:spLocks noGrp="1"/>
          </p:cNvSpPr>
          <p:nvPr>
            <p:ph type="title"/>
          </p:nvPr>
        </p:nvSpPr>
        <p:spPr>
          <a:xfrm>
            <a:off x="628650" y="-1399762"/>
            <a:ext cx="7886700" cy="994172"/>
          </a:xfrm>
        </p:spPr>
        <p:txBody>
          <a:bodyPr/>
          <a:lstStyle/>
          <a:p>
            <a:r>
              <a:rPr lang="en-US"/>
              <a:t>Paste text containing delimited LaTeX inserts native math in PowerPoint</a:t>
            </a:r>
          </a:p>
        </p:txBody>
      </p:sp>
      <p:pic>
        <p:nvPicPr>
          <p:cNvPr id="3" name="Math.PasteTestContainingDelimitedLaTeX" descr="Pasting text containing delimited LaTeX creates native math in PowerPoint">
            <a:hlinkClick r:id="" action="ppaction://media"/>
            <a:extLst>
              <a:ext uri="{FF2B5EF4-FFF2-40B4-BE49-F238E27FC236}">
                <a16:creationId xmlns:a16="http://schemas.microsoft.com/office/drawing/2014/main" id="{D4023B84-B499-86DC-15A9-51030EE1932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264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F0CC0-6DD7-1896-1D04-4A02C6440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3611B4-0B5D-6001-F73D-D0F2C3846A92}"/>
              </a:ext>
            </a:extLst>
          </p:cNvPr>
          <p:cNvSpPr>
            <a:spLocks noGrp="1"/>
          </p:cNvSpPr>
          <p:nvPr>
            <p:ph type="ctrTitle"/>
          </p:nvPr>
        </p:nvSpPr>
        <p:spPr>
          <a:xfrm>
            <a:off x="447261" y="1031846"/>
            <a:ext cx="8249478" cy="3079809"/>
          </a:xfrm>
        </p:spPr>
        <p:txBody>
          <a:bodyPr anchor="ctr" anchorCtr="0">
            <a:normAutofit/>
          </a:bodyPr>
          <a:lstStyle/>
          <a:p>
            <a:r>
              <a:rPr lang="en-US" sz="4400" dirty="0"/>
              <a:t>Copy/paste math using MathML</a:t>
            </a:r>
            <a:br>
              <a:rPr lang="en-US" sz="4400" dirty="0"/>
            </a:br>
            <a:br>
              <a:rPr lang="en-US" sz="4400" dirty="0"/>
            </a:br>
            <a:r>
              <a:rPr lang="en-US" sz="3000" dirty="0"/>
              <a:t>Word, Excel, PowerPoint for Windows and Mac</a:t>
            </a:r>
          </a:p>
        </p:txBody>
      </p:sp>
    </p:spTree>
    <p:extLst>
      <p:ext uri="{BB962C8B-B14F-4D97-AF65-F5344CB8AC3E}">
        <p14:creationId xmlns:p14="http://schemas.microsoft.com/office/powerpoint/2010/main" val="20698557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1ADD-40A8-CEEA-3A47-13A93F3198BA}"/>
              </a:ext>
            </a:extLst>
          </p:cNvPr>
          <p:cNvSpPr>
            <a:spLocks noGrp="1"/>
          </p:cNvSpPr>
          <p:nvPr>
            <p:ph type="title"/>
          </p:nvPr>
        </p:nvSpPr>
        <p:spPr/>
        <p:txBody>
          <a:bodyPr/>
          <a:lstStyle/>
          <a:p>
            <a:r>
              <a:rPr lang="en-US">
                <a:latin typeface="Atkinson Hyperlegible"/>
              </a:rPr>
              <a:t>Measuring Impact</a:t>
            </a:r>
            <a:endParaRPr lang="en-US"/>
          </a:p>
        </p:txBody>
      </p:sp>
      <p:sp>
        <p:nvSpPr>
          <p:cNvPr id="7" name="TextBox 6">
            <a:extLst>
              <a:ext uri="{FF2B5EF4-FFF2-40B4-BE49-F238E27FC236}">
                <a16:creationId xmlns:a16="http://schemas.microsoft.com/office/drawing/2014/main" id="{4E2DE5CE-3CF1-906A-2C27-7CE6380F6F68}"/>
              </a:ext>
            </a:extLst>
          </p:cNvPr>
          <p:cNvSpPr txBox="1"/>
          <p:nvPr/>
        </p:nvSpPr>
        <p:spPr>
          <a:xfrm>
            <a:off x="741916" y="1968750"/>
            <a:ext cx="25911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latin typeface="Arial"/>
                <a:cs typeface="Arial"/>
              </a:rPr>
              <a:t>180M</a:t>
            </a:r>
            <a:endParaRPr lang="en-US"/>
          </a:p>
        </p:txBody>
      </p:sp>
      <p:sp>
        <p:nvSpPr>
          <p:cNvPr id="9" name="TextBox 8">
            <a:extLst>
              <a:ext uri="{FF2B5EF4-FFF2-40B4-BE49-F238E27FC236}">
                <a16:creationId xmlns:a16="http://schemas.microsoft.com/office/drawing/2014/main" id="{5949C1CB-9A75-9667-3D15-0973000F4CF2}"/>
              </a:ext>
            </a:extLst>
          </p:cNvPr>
          <p:cNvSpPr txBox="1"/>
          <p:nvPr/>
        </p:nvSpPr>
        <p:spPr>
          <a:xfrm>
            <a:off x="3749317" y="1968750"/>
            <a:ext cx="22351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latin typeface="Arial"/>
                <a:cs typeface="Arial"/>
              </a:rPr>
              <a:t>2.9M</a:t>
            </a:r>
            <a:endParaRPr lang="en-US" sz="7200">
              <a:cs typeface="Arial"/>
            </a:endParaRPr>
          </a:p>
        </p:txBody>
      </p:sp>
      <p:sp>
        <p:nvSpPr>
          <p:cNvPr id="10" name="TextBox 9">
            <a:extLst>
              <a:ext uri="{FF2B5EF4-FFF2-40B4-BE49-F238E27FC236}">
                <a16:creationId xmlns:a16="http://schemas.microsoft.com/office/drawing/2014/main" id="{5B66799C-A199-774F-0E64-4DF0664AD0D3}"/>
              </a:ext>
            </a:extLst>
          </p:cNvPr>
          <p:cNvSpPr txBox="1"/>
          <p:nvPr/>
        </p:nvSpPr>
        <p:spPr>
          <a:xfrm>
            <a:off x="6447546" y="1968749"/>
            <a:ext cx="22351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200">
                <a:latin typeface="Arial"/>
                <a:cs typeface="Arial"/>
              </a:rPr>
              <a:t>86M</a:t>
            </a:r>
            <a:endParaRPr lang="en-US" sz="7200">
              <a:cs typeface="Arial"/>
            </a:endParaRPr>
          </a:p>
        </p:txBody>
      </p:sp>
      <p:sp>
        <p:nvSpPr>
          <p:cNvPr id="11" name="TextBox 10">
            <a:extLst>
              <a:ext uri="{FF2B5EF4-FFF2-40B4-BE49-F238E27FC236}">
                <a16:creationId xmlns:a16="http://schemas.microsoft.com/office/drawing/2014/main" id="{60703F90-0ED3-B564-0A69-4A0DEDAA540C}"/>
              </a:ext>
            </a:extLst>
          </p:cNvPr>
          <p:cNvSpPr txBox="1"/>
          <p:nvPr/>
        </p:nvSpPr>
        <p:spPr>
          <a:xfrm>
            <a:off x="944799" y="3170871"/>
            <a:ext cx="2444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Monthly export to </a:t>
            </a:r>
            <a:r>
              <a:rPr lang="en-US">
                <a:latin typeface="Arial"/>
                <a:cs typeface="Arial"/>
              </a:rPr>
              <a:t>PDF with equations</a:t>
            </a:r>
            <a:endParaRPr lang="en-US">
              <a:cs typeface="Arial"/>
            </a:endParaRPr>
          </a:p>
        </p:txBody>
      </p:sp>
      <p:sp>
        <p:nvSpPr>
          <p:cNvPr id="12" name="TextBox 11">
            <a:extLst>
              <a:ext uri="{FF2B5EF4-FFF2-40B4-BE49-F238E27FC236}">
                <a16:creationId xmlns:a16="http://schemas.microsoft.com/office/drawing/2014/main" id="{85D0566D-67C7-D7DC-0EA9-1160C3F9F5F7}"/>
              </a:ext>
            </a:extLst>
          </p:cNvPr>
          <p:cNvSpPr txBox="1"/>
          <p:nvPr/>
        </p:nvSpPr>
        <p:spPr>
          <a:xfrm>
            <a:off x="3643028" y="3170870"/>
            <a:ext cx="24447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Monthly users </a:t>
            </a:r>
            <a:r>
              <a:rPr lang="en-US">
                <a:latin typeface="Arial"/>
                <a:cs typeface="Arial"/>
              </a:rPr>
              <a:t>pasting equations</a:t>
            </a:r>
            <a:endParaRPr lang="en-US"/>
          </a:p>
        </p:txBody>
      </p:sp>
      <p:sp>
        <p:nvSpPr>
          <p:cNvPr id="13" name="TextBox 12">
            <a:extLst>
              <a:ext uri="{FF2B5EF4-FFF2-40B4-BE49-F238E27FC236}">
                <a16:creationId xmlns:a16="http://schemas.microsoft.com/office/drawing/2014/main" id="{B51F6093-603F-0F4C-281B-443B3B319A12}"/>
              </a:ext>
            </a:extLst>
          </p:cNvPr>
          <p:cNvSpPr txBox="1"/>
          <p:nvPr/>
        </p:nvSpPr>
        <p:spPr>
          <a:xfrm>
            <a:off x="6256936" y="3170869"/>
            <a:ext cx="280080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rPr>
              <a:t>Monthly instances of </a:t>
            </a:r>
            <a:r>
              <a:rPr lang="en-US">
                <a:latin typeface="Arial"/>
                <a:cs typeface="Arial"/>
              </a:rPr>
              <a:t>new equations from HTML paste</a:t>
            </a:r>
            <a:endParaRPr lang="en-US"/>
          </a:p>
        </p:txBody>
      </p:sp>
    </p:spTree>
    <p:extLst>
      <p:ext uri="{BB962C8B-B14F-4D97-AF65-F5344CB8AC3E}">
        <p14:creationId xmlns:p14="http://schemas.microsoft.com/office/powerpoint/2010/main" val="4033252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62D89-6BC3-B113-332F-FD2A372046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7B1AC-F7A4-6819-28E5-05EF3400AC0D}"/>
              </a:ext>
            </a:extLst>
          </p:cNvPr>
          <p:cNvSpPr>
            <a:spLocks noGrp="1"/>
          </p:cNvSpPr>
          <p:nvPr>
            <p:ph type="ctrTitle"/>
          </p:nvPr>
        </p:nvSpPr>
        <p:spPr>
          <a:xfrm>
            <a:off x="237744" y="1031846"/>
            <a:ext cx="8668512" cy="3079809"/>
          </a:xfrm>
        </p:spPr>
        <p:txBody>
          <a:bodyPr anchor="ctr" anchorCtr="0">
            <a:normAutofit/>
          </a:bodyPr>
          <a:lstStyle/>
          <a:p>
            <a:r>
              <a:rPr lang="en-US" sz="4000" dirty="0"/>
              <a:t>Paste math from web and other apps</a:t>
            </a:r>
            <a:br>
              <a:rPr lang="en-US" sz="4000" dirty="0"/>
            </a:br>
            <a:br>
              <a:rPr lang="en-US" sz="4000" dirty="0"/>
            </a:br>
            <a:r>
              <a:rPr lang="en-US" sz="3000" dirty="0"/>
              <a:t>Word, Excel, PowerPoint for Windows and Mac</a:t>
            </a:r>
          </a:p>
        </p:txBody>
      </p:sp>
    </p:spTree>
    <p:extLst>
      <p:ext uri="{BB962C8B-B14F-4D97-AF65-F5344CB8AC3E}">
        <p14:creationId xmlns:p14="http://schemas.microsoft.com/office/powerpoint/2010/main" val="175749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AA83A-34A1-C7E7-B786-8EF56E3A9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2A91D-FFC3-4051-66AA-D4F678EBC99F}"/>
              </a:ext>
            </a:extLst>
          </p:cNvPr>
          <p:cNvSpPr>
            <a:spLocks noGrp="1"/>
          </p:cNvSpPr>
          <p:nvPr>
            <p:ph type="title"/>
          </p:nvPr>
        </p:nvSpPr>
        <p:spPr>
          <a:xfrm>
            <a:off x="628650" y="-1130413"/>
            <a:ext cx="7886700" cy="994172"/>
          </a:xfrm>
        </p:spPr>
        <p:txBody>
          <a:bodyPr>
            <a:normAutofit fontScale="90000"/>
          </a:bodyPr>
          <a:lstStyle/>
          <a:p>
            <a:r>
              <a:rPr lang="en-US" dirty="0"/>
              <a:t>Copy math from Copilot Pane, paste into Word for Windows</a:t>
            </a:r>
          </a:p>
        </p:txBody>
      </p:sp>
      <p:pic>
        <p:nvPicPr>
          <p:cNvPr id="3" name="WordWin32.Copilot.GPT.Short">
            <a:hlinkClick r:id="" action="ppaction://media"/>
            <a:extLst>
              <a:ext uri="{FF2B5EF4-FFF2-40B4-BE49-F238E27FC236}">
                <a16:creationId xmlns:a16="http://schemas.microsoft.com/office/drawing/2014/main" id="{249E5ECE-695B-151B-6A0E-FC3AD62E75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3886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BF0C-5A82-5990-5C6F-9240FFE66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06195-15D8-05E5-17CD-D9CC7F12C788}"/>
              </a:ext>
            </a:extLst>
          </p:cNvPr>
          <p:cNvSpPr>
            <a:spLocks noGrp="1"/>
          </p:cNvSpPr>
          <p:nvPr>
            <p:ph type="title"/>
          </p:nvPr>
        </p:nvSpPr>
        <p:spPr>
          <a:xfrm>
            <a:off x="628650" y="-1130413"/>
            <a:ext cx="7886700" cy="994172"/>
          </a:xfrm>
        </p:spPr>
        <p:txBody>
          <a:bodyPr/>
          <a:lstStyle/>
          <a:p>
            <a:r>
              <a:rPr lang="en-US" dirty="0"/>
              <a:t>Copy math from ChatGPT in Edge; Paste into PowerPoint for Mac</a:t>
            </a:r>
          </a:p>
        </p:txBody>
      </p:sp>
      <p:pic>
        <p:nvPicPr>
          <p:cNvPr id="3" name="PowerPointMac.ChatGPT.Edge.mov">
            <a:hlinkClick r:id="" action="ppaction://media"/>
            <a:extLst>
              <a:ext uri="{FF2B5EF4-FFF2-40B4-BE49-F238E27FC236}">
                <a16:creationId xmlns:a16="http://schemas.microsoft.com/office/drawing/2014/main" id="{90363409-987B-1741-1E88-8DFF0B4242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0"/>
            <a:ext cx="8229600" cy="5143500"/>
          </a:xfrm>
          <a:prstGeom prst="rect">
            <a:avLst/>
          </a:prstGeom>
        </p:spPr>
      </p:pic>
    </p:spTree>
    <p:extLst>
      <p:ext uri="{BB962C8B-B14F-4D97-AF65-F5344CB8AC3E}">
        <p14:creationId xmlns:p14="http://schemas.microsoft.com/office/powerpoint/2010/main" val="9247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B0D9-1B30-0FC9-5DEC-7B6B39AF0D27}"/>
              </a:ext>
            </a:extLst>
          </p:cNvPr>
          <p:cNvSpPr>
            <a:spLocks noGrp="1"/>
          </p:cNvSpPr>
          <p:nvPr>
            <p:ph type="title"/>
          </p:nvPr>
        </p:nvSpPr>
        <p:spPr>
          <a:xfrm>
            <a:off x="628650" y="-1130413"/>
            <a:ext cx="7886700" cy="994172"/>
          </a:xfrm>
        </p:spPr>
        <p:txBody>
          <a:bodyPr/>
          <a:lstStyle/>
          <a:p>
            <a:r>
              <a:rPr lang="en-US" dirty="0"/>
              <a:t>Copy math from Wikipedia in Firefox, Paste into OneNote for Windows</a:t>
            </a:r>
          </a:p>
        </p:txBody>
      </p:sp>
      <p:pic>
        <p:nvPicPr>
          <p:cNvPr id="3" name="OneNoteWin32.Wikipedia.Firefox">
            <a:hlinkClick r:id="" action="ppaction://media"/>
            <a:extLst>
              <a:ext uri="{FF2B5EF4-FFF2-40B4-BE49-F238E27FC236}">
                <a16:creationId xmlns:a16="http://schemas.microsoft.com/office/drawing/2014/main" id="{1EF2629E-FB4B-55C5-5944-F896CD5C9791}"/>
              </a:ext>
            </a:extLst>
          </p:cNvPr>
          <p:cNvPicPr>
            <a:picLocks noChangeAspect="1"/>
          </p:cNvPicPr>
          <p:nvPr>
            <a:videoFile r:link="rId1"/>
            <p:extLst>
              <p:ext uri="{DAA4B4D4-6D71-4841-9C94-3DE7FCFB9230}">
                <p14:media xmlns:p14="http://schemas.microsoft.com/office/powerpoint/2010/main" r:embed="rId2">
                  <p14:trim st="1500" end="4967"/>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6718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29D7F-3524-44CF-D65A-ACD5510F3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2A1FB-B15D-89A5-EA64-880B2CBC730B}"/>
              </a:ext>
            </a:extLst>
          </p:cNvPr>
          <p:cNvSpPr>
            <a:spLocks noGrp="1"/>
          </p:cNvSpPr>
          <p:nvPr>
            <p:ph type="title"/>
          </p:nvPr>
        </p:nvSpPr>
        <p:spPr>
          <a:xfrm>
            <a:off x="628650" y="-1130413"/>
            <a:ext cx="7886700" cy="994172"/>
          </a:xfrm>
        </p:spPr>
        <p:txBody>
          <a:bodyPr/>
          <a:lstStyle/>
          <a:p>
            <a:r>
              <a:rPr lang="en-US" dirty="0">
                <a:latin typeface="Atkinson Hyperlegible"/>
              </a:rPr>
              <a:t>Copy math from Thorium </a:t>
            </a:r>
            <a:r>
              <a:rPr lang="en-US" dirty="0" err="1">
                <a:latin typeface="Atkinson Hyperlegible"/>
              </a:rPr>
              <a:t>ePub</a:t>
            </a:r>
            <a:r>
              <a:rPr lang="en-US" dirty="0">
                <a:latin typeface="Atkinson Hyperlegible"/>
              </a:rPr>
              <a:t> reader into Word for Windows</a:t>
            </a:r>
          </a:p>
        </p:txBody>
      </p:sp>
      <p:pic>
        <p:nvPicPr>
          <p:cNvPr id="4" name="WordWin32.ThoriumEPub">
            <a:hlinkClick r:id="" action="ppaction://media"/>
            <a:extLst>
              <a:ext uri="{FF2B5EF4-FFF2-40B4-BE49-F238E27FC236}">
                <a16:creationId xmlns:a16="http://schemas.microsoft.com/office/drawing/2014/main" id="{D9276A2D-F744-CBD9-8DC3-E0DCB95B28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7" y="2157"/>
            <a:ext cx="9159096" cy="5144578"/>
          </a:xfrm>
          <a:prstGeom prst="rect">
            <a:avLst/>
          </a:prstGeom>
        </p:spPr>
      </p:pic>
    </p:spTree>
    <p:extLst>
      <p:ext uri="{BB962C8B-B14F-4D97-AF65-F5344CB8AC3E}">
        <p14:creationId xmlns:p14="http://schemas.microsoft.com/office/powerpoint/2010/main" val="205377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48FCB-70CB-ED6A-2262-0C828D41F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C77EE-E0A0-B8DC-6328-8380CDC29C2B}"/>
              </a:ext>
            </a:extLst>
          </p:cNvPr>
          <p:cNvSpPr>
            <a:spLocks noGrp="1"/>
          </p:cNvSpPr>
          <p:nvPr>
            <p:ph type="title"/>
          </p:nvPr>
        </p:nvSpPr>
        <p:spPr/>
        <p:txBody>
          <a:bodyPr/>
          <a:lstStyle/>
          <a:p>
            <a:r>
              <a:rPr lang="en-GB" dirty="0"/>
              <a:t>Show Your Working</a:t>
            </a:r>
          </a:p>
        </p:txBody>
      </p:sp>
      <p:sp>
        <p:nvSpPr>
          <p:cNvPr id="3" name="Content Placeholder 2">
            <a:extLst>
              <a:ext uri="{FF2B5EF4-FFF2-40B4-BE49-F238E27FC236}">
                <a16:creationId xmlns:a16="http://schemas.microsoft.com/office/drawing/2014/main" id="{73BB1D17-B478-F7BA-74A5-2ECBE285561D}"/>
              </a:ext>
            </a:extLst>
          </p:cNvPr>
          <p:cNvSpPr>
            <a:spLocks noGrp="1"/>
          </p:cNvSpPr>
          <p:nvPr>
            <p:ph idx="1"/>
          </p:nvPr>
        </p:nvSpPr>
        <p:spPr/>
        <p:txBody>
          <a:bodyPr/>
          <a:lstStyle/>
          <a:p>
            <a:r>
              <a:rPr lang="en-GB" dirty="0">
                <a:latin typeface="Atkinson Hyperlegible"/>
              </a:rPr>
              <a:t>DAISY accessible math group</a:t>
            </a:r>
          </a:p>
          <a:p>
            <a:r>
              <a:rPr lang="en-GB" dirty="0">
                <a:latin typeface="Atkinson Hyperlegible"/>
              </a:rPr>
              <a:t>CSUN edition </a:t>
            </a:r>
            <a:r>
              <a:rPr lang="en-US" dirty="0">
                <a:latin typeface="Atkinson Hyperlegible"/>
              </a:rPr>
              <a:t>#1 in 2024 - baseline</a:t>
            </a:r>
            <a:endParaRPr lang="en-GB" dirty="0"/>
          </a:p>
          <a:p>
            <a:pPr lvl="1"/>
            <a:r>
              <a:rPr lang="en-GB" dirty="0">
                <a:latin typeface="Atkinson Hyperlegible"/>
              </a:rPr>
              <a:t>DAISY reached out to Microsoft</a:t>
            </a:r>
          </a:p>
          <a:p>
            <a:pPr lvl="1"/>
            <a:r>
              <a:rPr lang="en-GB" dirty="0"/>
              <a:t>Bug reports and documentation</a:t>
            </a:r>
          </a:p>
          <a:p>
            <a:r>
              <a:rPr lang="en-GB" dirty="0">
                <a:latin typeface="Atkinson Hyperlegible"/>
              </a:rPr>
              <a:t>CSUN edition #2 in 2025 - docs and hacks</a:t>
            </a:r>
            <a:endParaRPr lang="en-GB" dirty="0"/>
          </a:p>
          <a:p>
            <a:pPr lvl="1"/>
            <a:r>
              <a:rPr lang="en-GB" dirty="0"/>
              <a:t>Prioritizing and validating improvements</a:t>
            </a:r>
          </a:p>
          <a:p>
            <a:r>
              <a:rPr lang="en-GB" dirty="0"/>
              <a:t>CSUN edition #3 - inbox accessibility</a:t>
            </a:r>
          </a:p>
          <a:p>
            <a:pPr lvl="1"/>
            <a:r>
              <a:rPr lang="en-GB" dirty="0"/>
              <a:t>From grassroots to global</a:t>
            </a:r>
          </a:p>
          <a:p>
            <a:endParaRPr lang="en-GB" dirty="0"/>
          </a:p>
        </p:txBody>
      </p:sp>
    </p:spTree>
    <p:extLst>
      <p:ext uri="{BB962C8B-B14F-4D97-AF65-F5344CB8AC3E}">
        <p14:creationId xmlns:p14="http://schemas.microsoft.com/office/powerpoint/2010/main" val="3294708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A5EE-ABFF-9D0B-32BE-06B5E7383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7B70B-B45C-75BD-5A9A-D76D3FAC13AB}"/>
              </a:ext>
            </a:extLst>
          </p:cNvPr>
          <p:cNvSpPr>
            <a:spLocks noGrp="1"/>
          </p:cNvSpPr>
          <p:nvPr>
            <p:ph type="title"/>
          </p:nvPr>
        </p:nvSpPr>
        <p:spPr>
          <a:xfrm>
            <a:off x="628650" y="-1130413"/>
            <a:ext cx="7886700" cy="994172"/>
          </a:xfrm>
        </p:spPr>
        <p:txBody>
          <a:bodyPr>
            <a:normAutofit fontScale="90000"/>
          </a:bodyPr>
          <a:lstStyle/>
          <a:p>
            <a:r>
              <a:rPr lang="en-US" dirty="0"/>
              <a:t>Copy math from Math Stack Exchange, one at a time using </a:t>
            </a:r>
            <a:r>
              <a:rPr lang="en-US" dirty="0" err="1"/>
              <a:t>MathJax</a:t>
            </a:r>
            <a:r>
              <a:rPr lang="en-US" dirty="0"/>
              <a:t> MathML window, paste into Word for Windows</a:t>
            </a:r>
          </a:p>
        </p:txBody>
      </p:sp>
      <p:pic>
        <p:nvPicPr>
          <p:cNvPr id="3" name="WordWin32.MathStackExchange.Chrome.PasteMathML">
            <a:hlinkClick r:id="" action="ppaction://media"/>
            <a:extLst>
              <a:ext uri="{FF2B5EF4-FFF2-40B4-BE49-F238E27FC236}">
                <a16:creationId xmlns:a16="http://schemas.microsoft.com/office/drawing/2014/main" id="{F12910AC-B1A4-B0FF-DABF-98E419FCFD76}"/>
              </a:ext>
            </a:extLst>
          </p:cNvPr>
          <p:cNvPicPr>
            <a:picLocks noChangeAspect="1"/>
          </p:cNvPicPr>
          <p:nvPr>
            <a:videoFile r:link="rId1"/>
            <p:extLst>
              <p:ext uri="{DAA4B4D4-6D71-4841-9C94-3DE7FCFB9230}">
                <p14:media xmlns:p14="http://schemas.microsoft.com/office/powerpoint/2010/main" r:embed="rId2">
                  <p14:trim st="4000" end="1832.9999"/>
                </p14:media>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3645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A8345-4380-4144-32C3-26BAAAE1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DC127-0B82-F6FF-AFB9-F3E53B831DFD}"/>
              </a:ext>
            </a:extLst>
          </p:cNvPr>
          <p:cNvSpPr>
            <a:spLocks noGrp="1"/>
          </p:cNvSpPr>
          <p:nvPr>
            <p:ph type="title" idx="4294967295"/>
          </p:nvPr>
        </p:nvSpPr>
        <p:spPr>
          <a:xfrm>
            <a:off x="62865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a:t>Copy MathML in HTML in Edge to PowerPoint on iOS</a:t>
            </a:r>
          </a:p>
        </p:txBody>
      </p:sp>
      <p:pic>
        <p:nvPicPr>
          <p:cNvPr id="5" name="PowerPointiOS.MathMLInHTML" descr="On iOS, copy MathML in HTML in Edge to PowerPoint">
            <a:hlinkClick r:id="" action="ppaction://media"/>
            <a:extLst>
              <a:ext uri="{FF2B5EF4-FFF2-40B4-BE49-F238E27FC236}">
                <a16:creationId xmlns:a16="http://schemas.microsoft.com/office/drawing/2014/main" id="{994A9B91-B763-52A3-4A8E-1FC3504216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71850" y="0"/>
            <a:ext cx="2400300" cy="5143500"/>
          </a:xfrm>
          <a:prstGeom prst="rect">
            <a:avLst/>
          </a:prstGeom>
        </p:spPr>
      </p:pic>
    </p:spTree>
    <p:extLst>
      <p:ext uri="{BB962C8B-B14F-4D97-AF65-F5344CB8AC3E}">
        <p14:creationId xmlns:p14="http://schemas.microsoft.com/office/powerpoint/2010/main" val="279934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ADF2-4D42-7404-8350-7102293D23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23DCE0-229A-B9B9-2D40-931BE3CA7B55}"/>
              </a:ext>
            </a:extLst>
          </p:cNvPr>
          <p:cNvSpPr>
            <a:spLocks noGrp="1"/>
          </p:cNvSpPr>
          <p:nvPr>
            <p:ph type="title" idx="4294967295"/>
          </p:nvPr>
        </p:nvSpPr>
        <p:spPr>
          <a:xfrm>
            <a:off x="62865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err="1"/>
              <a:t>xFormula</a:t>
            </a:r>
            <a:r>
              <a:rPr lang="en-US"/>
              <a:t> keyboard in PowerPoint for iOS</a:t>
            </a:r>
          </a:p>
        </p:txBody>
      </p:sp>
      <p:pic>
        <p:nvPicPr>
          <p:cNvPr id="2" name="xFormula" descr="xFormula keyboard in PowerPoint for iOS">
            <a:hlinkClick r:id="" action="ppaction://media"/>
            <a:extLst>
              <a:ext uri="{FF2B5EF4-FFF2-40B4-BE49-F238E27FC236}">
                <a16:creationId xmlns:a16="http://schemas.microsoft.com/office/drawing/2014/main" id="{F0C822EA-AE4A-79D8-DFF8-B461B5BEF2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71850" y="0"/>
            <a:ext cx="2400300" cy="5143500"/>
          </a:xfrm>
          <a:prstGeom prst="rect">
            <a:avLst/>
          </a:prstGeom>
        </p:spPr>
      </p:pic>
    </p:spTree>
    <p:extLst>
      <p:ext uri="{BB962C8B-B14F-4D97-AF65-F5344CB8AC3E}">
        <p14:creationId xmlns:p14="http://schemas.microsoft.com/office/powerpoint/2010/main" val="253518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2FBC2-5A4A-647B-768D-1411F7F0B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7C6F4-23AC-55DF-C941-65E5B4038D93}"/>
              </a:ext>
            </a:extLst>
          </p:cNvPr>
          <p:cNvSpPr>
            <a:spLocks noGrp="1"/>
          </p:cNvSpPr>
          <p:nvPr>
            <p:ph type="ctrTitle"/>
          </p:nvPr>
        </p:nvSpPr>
        <p:spPr>
          <a:xfrm>
            <a:off x="237744" y="1031846"/>
            <a:ext cx="8668512" cy="3079809"/>
          </a:xfrm>
        </p:spPr>
        <p:txBody>
          <a:bodyPr anchor="ctr" anchorCtr="0">
            <a:normAutofit/>
          </a:bodyPr>
          <a:lstStyle/>
          <a:p>
            <a:r>
              <a:rPr lang="en-US" sz="4000" dirty="0"/>
              <a:t>Copy math and paste in other apps</a:t>
            </a:r>
            <a:br>
              <a:rPr lang="en-US" sz="4000" dirty="0"/>
            </a:br>
            <a:br>
              <a:rPr lang="en-US" sz="4000" dirty="0"/>
            </a:br>
            <a:r>
              <a:rPr lang="en-US" sz="3000" dirty="0"/>
              <a:t>Word, Excel, PowerPoint for Windows and Mac</a:t>
            </a:r>
          </a:p>
        </p:txBody>
      </p:sp>
    </p:spTree>
    <p:extLst>
      <p:ext uri="{BB962C8B-B14F-4D97-AF65-F5344CB8AC3E}">
        <p14:creationId xmlns:p14="http://schemas.microsoft.com/office/powerpoint/2010/main" val="289247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CB049D-2362-AEEE-621E-441A9E1D215A}"/>
              </a:ext>
            </a:extLst>
          </p:cNvPr>
          <p:cNvSpPr>
            <a:spLocks noGrp="1"/>
          </p:cNvSpPr>
          <p:nvPr>
            <p:ph type="title" idx="4294967295"/>
          </p:nvPr>
        </p:nvSpPr>
        <p:spPr>
          <a:xfrm>
            <a:off x="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a:t>Turn on Copy as MathML in PowerPoint for Windows</a:t>
            </a:r>
          </a:p>
        </p:txBody>
      </p:sp>
      <p:pic>
        <p:nvPicPr>
          <p:cNvPr id="4" name="bandicam 2025-08-22 09-25-49-681" descr="Turn on Copy as MathML in PowerPoint for Windows">
            <a:hlinkClick r:id="" action="ppaction://media"/>
            <a:extLst>
              <a:ext uri="{FF2B5EF4-FFF2-40B4-BE49-F238E27FC236}">
                <a16:creationId xmlns:a16="http://schemas.microsoft.com/office/drawing/2014/main" id="{C5377BBE-2AB2-0041-CC34-6E0A398173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52480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6924-21FC-AD74-02B8-F16EDCE2FC3A}"/>
              </a:ext>
            </a:extLst>
          </p:cNvPr>
          <p:cNvSpPr>
            <a:spLocks noGrp="1"/>
          </p:cNvSpPr>
          <p:nvPr>
            <p:ph type="title" idx="4294967295"/>
          </p:nvPr>
        </p:nvSpPr>
        <p:spPr>
          <a:xfrm>
            <a:off x="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a:t>Copy MathML from PowerPoint for Windows to MathType</a:t>
            </a:r>
          </a:p>
        </p:txBody>
      </p:sp>
      <p:pic>
        <p:nvPicPr>
          <p:cNvPr id="4" name="PowerPointWin32.CopyMathML.MathType" descr="Copy Office Math from PowerPoint to MathType using MathML">
            <a:hlinkClick r:id="" action="ppaction://media"/>
            <a:extLst>
              <a:ext uri="{FF2B5EF4-FFF2-40B4-BE49-F238E27FC236}">
                <a16:creationId xmlns:a16="http://schemas.microsoft.com/office/drawing/2014/main" id="{2A67423F-2CEA-95C7-88BC-457B5D2325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5861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00B6BB-39B8-056B-FBC4-513A41DD3041}"/>
              </a:ext>
            </a:extLst>
          </p:cNvPr>
          <p:cNvSpPr>
            <a:spLocks noGrp="1"/>
          </p:cNvSpPr>
          <p:nvPr>
            <p:ph type="title" idx="4294967295"/>
          </p:nvPr>
        </p:nvSpPr>
        <p:spPr>
          <a:xfrm>
            <a:off x="0" y="-994172"/>
            <a:ext cx="7886700" cy="994172"/>
          </a:xfrm>
        </p:spPr>
        <p:txBody>
          <a:bodyPr vert="horz" wrap="square" lIns="68580" tIns="34290" rIns="68580" bIns="34290" numCol="1" rtlCol="0" anchor="b" anchorCtr="0" compatLnSpc="1">
            <a:prstTxWarp prst="textNoShape">
              <a:avLst/>
            </a:prstTxWarp>
            <a:normAutofit fontScale="90000"/>
          </a:bodyPr>
          <a:lstStyle/>
          <a:p>
            <a:r>
              <a:rPr lang="en-US"/>
              <a:t>Copy MathML from PowerPoint for Windows to HTML source of webpage</a:t>
            </a:r>
          </a:p>
        </p:txBody>
      </p:sp>
      <p:pic>
        <p:nvPicPr>
          <p:cNvPr id="2" name="PowerPointWin32.CopyMathML.WebPage" descr="Copy Office Math in PowerPoint as MathML and paste into the HTML source for a webpage">
            <a:hlinkClick r:id="" action="ppaction://media"/>
            <a:extLst>
              <a:ext uri="{FF2B5EF4-FFF2-40B4-BE49-F238E27FC236}">
                <a16:creationId xmlns:a16="http://schemas.microsoft.com/office/drawing/2014/main" id="{062E9097-7A2A-5BC2-9A7F-AF8399C2D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10398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BB061-84B1-1604-CCB0-DC3B5428A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68EE2C-CCCA-29E8-8391-2051E2CEBD92}"/>
              </a:ext>
            </a:extLst>
          </p:cNvPr>
          <p:cNvSpPr>
            <a:spLocks noGrp="1"/>
          </p:cNvSpPr>
          <p:nvPr>
            <p:ph type="ctrTitle"/>
          </p:nvPr>
        </p:nvSpPr>
        <p:spPr>
          <a:xfrm>
            <a:off x="237744" y="1031846"/>
            <a:ext cx="8668512" cy="3079809"/>
          </a:xfrm>
        </p:spPr>
        <p:txBody>
          <a:bodyPr anchor="ctr" anchorCtr="0">
            <a:normAutofit/>
          </a:bodyPr>
          <a:lstStyle/>
          <a:p>
            <a:r>
              <a:rPr lang="en-US" sz="4000" dirty="0"/>
              <a:t>Convert Equation Editor and </a:t>
            </a:r>
            <a:r>
              <a:rPr lang="en-US" sz="4000" dirty="0" err="1"/>
              <a:t>MathType</a:t>
            </a:r>
            <a:r>
              <a:rPr lang="en-US" sz="4000" dirty="0"/>
              <a:t> objects to Office Math</a:t>
            </a:r>
            <a:br>
              <a:rPr lang="en-US" sz="4000" dirty="0"/>
            </a:br>
            <a:br>
              <a:rPr lang="en-US" sz="4000" dirty="0"/>
            </a:br>
            <a:r>
              <a:rPr lang="en-US" sz="3000" dirty="0"/>
              <a:t>Word, Excel, PowerPoint for Windows and Mac</a:t>
            </a:r>
          </a:p>
        </p:txBody>
      </p:sp>
    </p:spTree>
    <p:extLst>
      <p:ext uri="{BB962C8B-B14F-4D97-AF65-F5344CB8AC3E}">
        <p14:creationId xmlns:p14="http://schemas.microsoft.com/office/powerpoint/2010/main" val="2125071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onvert to Office Math and Convert All to Office Math on the context menu in PowerPoint for Mac">
            <a:extLst>
              <a:ext uri="{FF2B5EF4-FFF2-40B4-BE49-F238E27FC236}">
                <a16:creationId xmlns:a16="http://schemas.microsoft.com/office/drawing/2014/main" id="{8EFDA730-4453-C39C-1DB6-398AFF1E8B20}"/>
              </a:ext>
            </a:extLst>
          </p:cNvPr>
          <p:cNvSpPr>
            <a:spLocks noGrp="1"/>
          </p:cNvSpPr>
          <p:nvPr>
            <p:ph type="title"/>
          </p:nvPr>
        </p:nvSpPr>
        <p:spPr>
          <a:xfrm>
            <a:off x="628650" y="-1129210"/>
            <a:ext cx="7886700" cy="994172"/>
          </a:xfrm>
        </p:spPr>
        <p:txBody>
          <a:bodyPr>
            <a:normAutofit fontScale="90000"/>
          </a:bodyPr>
          <a:lstStyle/>
          <a:p>
            <a:r>
              <a:rPr lang="en-US"/>
              <a:t>Convert to Office Math and Convert All to Office Math on the context menu in PowerPoint for Mac</a:t>
            </a:r>
          </a:p>
        </p:txBody>
      </p:sp>
      <p:pic>
        <p:nvPicPr>
          <p:cNvPr id="3" name="MacPowerPoint.ConvertAllToOfficeMath.mov">
            <a:hlinkClick r:id="" action="ppaction://media"/>
            <a:extLst>
              <a:ext uri="{FF2B5EF4-FFF2-40B4-BE49-F238E27FC236}">
                <a16:creationId xmlns:a16="http://schemas.microsoft.com/office/drawing/2014/main" id="{C5AEC277-10A7-A093-96FB-9D884A17D7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715000"/>
          </a:xfrm>
          <a:prstGeom prst="rect">
            <a:avLst/>
          </a:prstGeom>
        </p:spPr>
      </p:pic>
    </p:spTree>
    <p:extLst>
      <p:ext uri="{BB962C8B-B14F-4D97-AF65-F5344CB8AC3E}">
        <p14:creationId xmlns:p14="http://schemas.microsoft.com/office/powerpoint/2010/main" val="20252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E8D8C-2000-5CC3-131A-B4BC935052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A38BC-E106-CE54-6131-0781DBB089BE}"/>
              </a:ext>
            </a:extLst>
          </p:cNvPr>
          <p:cNvSpPr>
            <a:spLocks noGrp="1"/>
          </p:cNvSpPr>
          <p:nvPr>
            <p:ph type="ctrTitle"/>
          </p:nvPr>
        </p:nvSpPr>
        <p:spPr>
          <a:xfrm>
            <a:off x="447261" y="697396"/>
            <a:ext cx="8249478" cy="3748709"/>
          </a:xfrm>
        </p:spPr>
        <p:txBody>
          <a:bodyPr anchor="ctr" anchorCtr="0">
            <a:normAutofit/>
          </a:bodyPr>
          <a:lstStyle/>
          <a:p>
            <a:r>
              <a:rPr lang="en-US" sz="3600" dirty="0"/>
              <a:t>Math reading experience for PDF with Adobe Reader + JAWS and NVDA </a:t>
            </a:r>
            <a:br>
              <a:rPr lang="en-US" sz="3600" dirty="0"/>
            </a:br>
            <a:br>
              <a:rPr lang="en-US" sz="3600" dirty="0"/>
            </a:br>
            <a:r>
              <a:rPr lang="en-US" sz="3200" dirty="0"/>
              <a:t>Word and PowerPoint</a:t>
            </a:r>
            <a:endParaRPr lang="en-US" sz="3600" dirty="0"/>
          </a:p>
        </p:txBody>
      </p:sp>
    </p:spTree>
    <p:extLst>
      <p:ext uri="{BB962C8B-B14F-4D97-AF65-F5344CB8AC3E}">
        <p14:creationId xmlns:p14="http://schemas.microsoft.com/office/powerpoint/2010/main" val="782817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0E43B-8BBB-2738-4E28-1B9CCD0871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89653-BEB0-69E6-57C1-828E3D82F0CC}"/>
              </a:ext>
            </a:extLst>
          </p:cNvPr>
          <p:cNvSpPr>
            <a:spLocks noGrp="1"/>
          </p:cNvSpPr>
          <p:nvPr>
            <p:ph type="title"/>
          </p:nvPr>
        </p:nvSpPr>
        <p:spPr/>
        <p:txBody>
          <a:bodyPr/>
          <a:lstStyle/>
          <a:p>
            <a:r>
              <a:rPr lang="en-GB" dirty="0"/>
              <a:t>Heroes Who Count</a:t>
            </a:r>
          </a:p>
        </p:txBody>
      </p:sp>
      <p:sp>
        <p:nvSpPr>
          <p:cNvPr id="3" name="Content Placeholder 2">
            <a:extLst>
              <a:ext uri="{FF2B5EF4-FFF2-40B4-BE49-F238E27FC236}">
                <a16:creationId xmlns:a16="http://schemas.microsoft.com/office/drawing/2014/main" id="{D7AE5EDB-AA6C-5766-E00F-781D0AC64FB4}"/>
              </a:ext>
            </a:extLst>
          </p:cNvPr>
          <p:cNvSpPr>
            <a:spLocks noGrp="1"/>
          </p:cNvSpPr>
          <p:nvPr>
            <p:ph idx="1"/>
          </p:nvPr>
        </p:nvSpPr>
        <p:spPr/>
        <p:txBody>
          <a:bodyPr/>
          <a:lstStyle/>
          <a:p>
            <a:r>
              <a:rPr lang="en-GB" dirty="0">
                <a:latin typeface="Atkinson Hyperlegible"/>
              </a:rPr>
              <a:t>DAISY math working group</a:t>
            </a:r>
          </a:p>
          <a:p>
            <a:endParaRPr lang="en-GB" dirty="0">
              <a:latin typeface="Atkinson Hyperlegible"/>
            </a:endParaRPr>
          </a:p>
          <a:p>
            <a:endParaRPr lang="en-GB" dirty="0">
              <a:latin typeface="Atkinson Hyperlegible"/>
            </a:endParaRPr>
          </a:p>
          <a:p>
            <a:endParaRPr lang="en-GB" dirty="0">
              <a:latin typeface="Atkinson Hyperlegible"/>
            </a:endParaRPr>
          </a:p>
          <a:p>
            <a:endParaRPr lang="en-GB" dirty="0">
              <a:latin typeface="Atkinson Hyperlegible"/>
            </a:endParaRPr>
          </a:p>
          <a:p>
            <a:r>
              <a:rPr lang="en-GB" dirty="0">
                <a:latin typeface="Atkinson Hyperlegible"/>
              </a:rPr>
              <a:t>Story telling and compelling video reports engaged engineering</a:t>
            </a:r>
          </a:p>
          <a:p>
            <a:endParaRPr lang="en-GB" dirty="0"/>
          </a:p>
          <a:p>
            <a:endParaRPr lang="en-GB" dirty="0"/>
          </a:p>
        </p:txBody>
      </p:sp>
      <p:pic>
        <p:nvPicPr>
          <p:cNvPr id="1026" name="Picture 2" descr="Logo: Indiana University">
            <a:extLst>
              <a:ext uri="{FF2B5EF4-FFF2-40B4-BE49-F238E27FC236}">
                <a16:creationId xmlns:a16="http://schemas.microsoft.com/office/drawing/2014/main" id="{8B8B3C8E-4985-6F02-2CDD-27CCACF95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588" y="1994668"/>
            <a:ext cx="12287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Houston University ">
            <a:extLst>
              <a:ext uri="{FF2B5EF4-FFF2-40B4-BE49-F238E27FC236}">
                <a16:creationId xmlns:a16="http://schemas.microsoft.com/office/drawing/2014/main" id="{495A266C-7B88-A42E-96DA-D04586F65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418" y="1994668"/>
            <a:ext cx="1621971" cy="1409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Johns Hopkins University">
            <a:extLst>
              <a:ext uri="{FF2B5EF4-FFF2-40B4-BE49-F238E27FC236}">
                <a16:creationId xmlns:a16="http://schemas.microsoft.com/office/drawing/2014/main" id="{07B70EBF-7C20-F015-6C35-233D7DC741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39" r="20920"/>
          <a:stretch>
            <a:fillRect/>
          </a:stretch>
        </p:blipFill>
        <p:spPr bwMode="auto">
          <a:xfrm>
            <a:off x="4492494" y="2014143"/>
            <a:ext cx="1451638" cy="1409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 representing and many others">
            <a:extLst>
              <a:ext uri="{FF2B5EF4-FFF2-40B4-BE49-F238E27FC236}">
                <a16:creationId xmlns:a16="http://schemas.microsoft.com/office/drawing/2014/main" id="{B6F67AB6-A9A4-BC08-BADB-ED5C4B6065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4132" y="1994668"/>
            <a:ext cx="2400300" cy="2400300"/>
          </a:xfrm>
          <a:prstGeom prst="rect">
            <a:avLst/>
          </a:prstGeom>
        </p:spPr>
      </p:pic>
    </p:spTree>
    <p:extLst>
      <p:ext uri="{BB962C8B-B14F-4D97-AF65-F5344CB8AC3E}">
        <p14:creationId xmlns:p14="http://schemas.microsoft.com/office/powerpoint/2010/main" val="1055028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FD0059-85A2-E908-6531-ECD33319FB46}"/>
              </a:ext>
            </a:extLst>
          </p:cNvPr>
          <p:cNvSpPr>
            <a:spLocks noGrp="1"/>
          </p:cNvSpPr>
          <p:nvPr>
            <p:ph type="title"/>
          </p:nvPr>
        </p:nvSpPr>
        <p:spPr>
          <a:xfrm>
            <a:off x="628650" y="-1044748"/>
            <a:ext cx="7886700" cy="994172"/>
          </a:xfrm>
        </p:spPr>
        <p:txBody>
          <a:bodyPr/>
          <a:lstStyle/>
          <a:p>
            <a:r>
              <a:rPr lang="en-US"/>
              <a:t>Reading math in PDF exported by PowerPoint with Adobe Reader + JAWS Math Viewer</a:t>
            </a:r>
          </a:p>
        </p:txBody>
      </p:sp>
      <p:pic>
        <p:nvPicPr>
          <p:cNvPr id="3" name="AdobeReader.JAWSMathViewer.PowerPoint.PDF.2" descr="Reading math in PDF exported by PowerPoint with Adobe Reader + JAWS Math Viewer">
            <a:hlinkClick r:id="" action="ppaction://media"/>
            <a:extLst>
              <a:ext uri="{FF2B5EF4-FFF2-40B4-BE49-F238E27FC236}">
                <a16:creationId xmlns:a16="http://schemas.microsoft.com/office/drawing/2014/main" id="{DAADACE3-352D-6D5B-DC1B-FE88D89B1BA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D0CFB12-9B02-4768-93DC-CC4493ECCF48}" label="" lang="en-us" r:embed="rId5"/>
                        </p173:trackLst>
                      </p173:tracksInfo>
                    </p:ext>
                  </p14:extLst>
                </p14:media>
              </p:ext>
            </p:extLst>
          </p:nvPr>
        </p:nvPicPr>
        <p:blipFill>
          <a:blip r:embed="rId6"/>
          <a:stretch>
            <a:fillRect/>
          </a:stretch>
        </p:blipFill>
        <p:spPr>
          <a:xfrm>
            <a:off x="1" y="-23168"/>
            <a:ext cx="9135881" cy="5164589"/>
          </a:xfrm>
          <a:prstGeom prst="rect">
            <a:avLst/>
          </a:prstGeom>
        </p:spPr>
      </p:pic>
    </p:spTree>
    <p:extLst>
      <p:ext uri="{BB962C8B-B14F-4D97-AF65-F5344CB8AC3E}">
        <p14:creationId xmlns:p14="http://schemas.microsoft.com/office/powerpoint/2010/main" val="183747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EC1A4-DDBB-1F77-CFDC-EBDF64FBBEF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8F146F-7F5B-58D0-994A-D8DC2798C889}"/>
              </a:ext>
            </a:extLst>
          </p:cNvPr>
          <p:cNvSpPr>
            <a:spLocks noGrp="1"/>
          </p:cNvSpPr>
          <p:nvPr>
            <p:ph type="title"/>
          </p:nvPr>
        </p:nvSpPr>
        <p:spPr>
          <a:xfrm>
            <a:off x="628650" y="-1044748"/>
            <a:ext cx="7886700" cy="994172"/>
          </a:xfrm>
        </p:spPr>
        <p:txBody>
          <a:bodyPr/>
          <a:lstStyle/>
          <a:p>
            <a:r>
              <a:rPr lang="en-US"/>
              <a:t>The </a:t>
            </a:r>
            <a:r>
              <a:rPr lang="en-US" err="1"/>
              <a:t>MSFT_MathML</a:t>
            </a:r>
            <a:r>
              <a:rPr lang="en-US"/>
              <a:t> custom attribute in PDF/UA</a:t>
            </a:r>
          </a:p>
        </p:txBody>
      </p:sp>
      <p:pic>
        <p:nvPicPr>
          <p:cNvPr id="2" name="MathMLInPDF.AcrobatPro.3.mov" descr="The MSFT_MathML custom attribute in PDF/UA">
            <a:hlinkClick r:id="" action="ppaction://media"/>
            <a:extLst>
              <a:ext uri="{FF2B5EF4-FFF2-40B4-BE49-F238E27FC236}">
                <a16:creationId xmlns:a16="http://schemas.microsoft.com/office/drawing/2014/main" id="{E6410E1D-837A-7264-E448-F1D2D96DEF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715000"/>
          </a:xfrm>
          <a:prstGeom prst="rect">
            <a:avLst/>
          </a:prstGeom>
        </p:spPr>
      </p:pic>
    </p:spTree>
    <p:extLst>
      <p:ext uri="{BB962C8B-B14F-4D97-AF65-F5344CB8AC3E}">
        <p14:creationId xmlns:p14="http://schemas.microsoft.com/office/powerpoint/2010/main" val="11847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7D91D-236A-E8A5-DA00-5734EE9379F0}"/>
              </a:ext>
            </a:extLst>
          </p:cNvPr>
          <p:cNvSpPr>
            <a:spLocks noGrp="1"/>
          </p:cNvSpPr>
          <p:nvPr>
            <p:ph type="title"/>
          </p:nvPr>
        </p:nvSpPr>
        <p:spPr/>
        <p:txBody>
          <a:bodyPr/>
          <a:lstStyle/>
          <a:p>
            <a:r>
              <a:rPr lang="en-GB" dirty="0"/>
              <a:t>Resources</a:t>
            </a:r>
          </a:p>
        </p:txBody>
      </p:sp>
      <p:pic>
        <p:nvPicPr>
          <p:cNvPr id="4" name="Picture 3" descr="Richard Orme">
            <a:extLst>
              <a:ext uri="{FF2B5EF4-FFF2-40B4-BE49-F238E27FC236}">
                <a16:creationId xmlns:a16="http://schemas.microsoft.com/office/drawing/2014/main" id="{478271D5-E01D-E657-F487-D8CE82D5A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629502" y="0"/>
            <a:ext cx="539846" cy="696117"/>
          </a:xfrm>
          <a:prstGeom prst="rect">
            <a:avLst/>
          </a:prstGeom>
        </p:spPr>
      </p:pic>
      <p:sp>
        <p:nvSpPr>
          <p:cNvPr id="3" name="Content Placeholder 2">
            <a:extLst>
              <a:ext uri="{FF2B5EF4-FFF2-40B4-BE49-F238E27FC236}">
                <a16:creationId xmlns:a16="http://schemas.microsoft.com/office/drawing/2014/main" id="{EF7B4491-0859-0AF6-99B5-BAB5D09D3F98}"/>
              </a:ext>
            </a:extLst>
          </p:cNvPr>
          <p:cNvSpPr>
            <a:spLocks noGrp="1"/>
          </p:cNvSpPr>
          <p:nvPr>
            <p:ph idx="1"/>
          </p:nvPr>
        </p:nvSpPr>
        <p:spPr>
          <a:xfrm>
            <a:off x="457200" y="1200150"/>
            <a:ext cx="5768109" cy="3398044"/>
          </a:xfrm>
        </p:spPr>
        <p:txBody>
          <a:bodyPr/>
          <a:lstStyle/>
          <a:p>
            <a:pPr marL="0" indent="0">
              <a:buNone/>
            </a:pPr>
            <a:r>
              <a:rPr lang="en-GB" dirty="0"/>
              <a:t>Visit </a:t>
            </a:r>
            <a:r>
              <a:rPr lang="en-GB" dirty="0">
                <a:hlinkClick r:id="rId3"/>
              </a:rPr>
              <a:t>daisy.org/</a:t>
            </a:r>
            <a:r>
              <a:rPr lang="en-GB" dirty="0" err="1">
                <a:hlinkClick r:id="rId3"/>
              </a:rPr>
              <a:t>csun</a:t>
            </a:r>
            <a:r>
              <a:rPr lang="en-GB" dirty="0"/>
              <a:t> to:</a:t>
            </a:r>
          </a:p>
          <a:p>
            <a:r>
              <a:rPr lang="en-GB" dirty="0"/>
              <a:t>Connect with presenters</a:t>
            </a:r>
          </a:p>
          <a:p>
            <a:r>
              <a:rPr lang="en-GB" dirty="0"/>
              <a:t>Download the slide deck</a:t>
            </a:r>
          </a:p>
          <a:p>
            <a:r>
              <a:rPr lang="en-GB" dirty="0"/>
              <a:t>Links to resources</a:t>
            </a:r>
          </a:p>
          <a:p>
            <a:r>
              <a:rPr lang="en-GB" dirty="0"/>
              <a:t>Videos from this session</a:t>
            </a:r>
          </a:p>
          <a:p>
            <a:endParaRPr lang="en-GB" sz="1800" dirty="0">
              <a:hlinkClick r:id="rId4"/>
            </a:endParaRPr>
          </a:p>
          <a:p>
            <a:endParaRPr lang="en-GB" sz="1800" dirty="0"/>
          </a:p>
          <a:p>
            <a:pPr marL="0" indent="0">
              <a:buNone/>
            </a:pPr>
            <a:endParaRPr lang="en-GB" dirty="0"/>
          </a:p>
          <a:p>
            <a:pPr marL="0" indent="0">
              <a:buNone/>
            </a:pPr>
            <a:endParaRPr lang="en-GB" dirty="0"/>
          </a:p>
        </p:txBody>
      </p:sp>
      <p:sp>
        <p:nvSpPr>
          <p:cNvPr id="6" name="date">
            <a:extLst>
              <a:ext uri="{FF2B5EF4-FFF2-40B4-BE49-F238E27FC236}">
                <a16:creationId xmlns:a16="http://schemas.microsoft.com/office/drawing/2014/main" id="{E29C9D06-B5FB-4ECF-FC74-AEB4138313D7}"/>
              </a:ext>
            </a:extLst>
          </p:cNvPr>
          <p:cNvSpPr txBox="1"/>
          <p:nvPr/>
        </p:nvSpPr>
        <p:spPr>
          <a:xfrm>
            <a:off x="6122859" y="3816292"/>
            <a:ext cx="2725388" cy="523220"/>
          </a:xfrm>
          <a:prstGeom prst="rect">
            <a:avLst/>
          </a:prstGeom>
          <a:noFill/>
        </p:spPr>
        <p:txBody>
          <a:bodyPr wrap="square" rtlCol="0">
            <a:spAutoFit/>
          </a:bodyPr>
          <a:lstStyle/>
          <a:p>
            <a:pPr algn="r"/>
            <a:r>
              <a:rPr lang="en-US" sz="2800" dirty="0">
                <a:latin typeface="Atkinson Hyperlegible" pitchFamily="2" charset="0"/>
              </a:rPr>
              <a:t>daisy.org/</a:t>
            </a:r>
            <a:r>
              <a:rPr lang="en-US" sz="2800" dirty="0" err="1">
                <a:latin typeface="Atkinson Hyperlegible" pitchFamily="2" charset="0"/>
              </a:rPr>
              <a:t>csun</a:t>
            </a:r>
            <a:endParaRPr lang="en-US" sz="2800" dirty="0">
              <a:latin typeface="Atkinson Hyperlegible" pitchFamily="2" charset="0"/>
            </a:endParaRPr>
          </a:p>
        </p:txBody>
      </p:sp>
      <p:pic>
        <p:nvPicPr>
          <p:cNvPr id="7" name="Picture 6" descr="QR code">
            <a:extLst>
              <a:ext uri="{FF2B5EF4-FFF2-40B4-BE49-F238E27FC236}">
                <a16:creationId xmlns:a16="http://schemas.microsoft.com/office/drawing/2014/main" id="{4730BC43-FAA2-5E97-8185-09790570C1CE}"/>
              </a:ext>
            </a:extLst>
          </p:cNvPr>
          <p:cNvPicPr>
            <a:picLocks noChangeAspect="1"/>
          </p:cNvPicPr>
          <p:nvPr/>
        </p:nvPicPr>
        <p:blipFill>
          <a:blip r:embed="rId5"/>
          <a:stretch>
            <a:fillRect/>
          </a:stretch>
        </p:blipFill>
        <p:spPr>
          <a:xfrm>
            <a:off x="6258930" y="1130823"/>
            <a:ext cx="2640495" cy="2640495"/>
          </a:xfrm>
          <a:prstGeom prst="rect">
            <a:avLst/>
          </a:prstGeom>
        </p:spPr>
      </p:pic>
    </p:spTree>
    <p:extLst>
      <p:ext uri="{BB962C8B-B14F-4D97-AF65-F5344CB8AC3E}">
        <p14:creationId xmlns:p14="http://schemas.microsoft.com/office/powerpoint/2010/main" val="1983607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15A78-0512-E1F9-55AD-CAD0F4413CBA}"/>
              </a:ext>
            </a:extLst>
          </p:cNvPr>
          <p:cNvSpPr>
            <a:spLocks noGrp="1"/>
          </p:cNvSpPr>
          <p:nvPr>
            <p:ph type="title"/>
          </p:nvPr>
        </p:nvSpPr>
        <p:spPr/>
        <p:txBody>
          <a:bodyPr/>
          <a:lstStyle/>
          <a:p>
            <a:r>
              <a:rPr lang="en-GB"/>
              <a:t>Thanks for coming!</a:t>
            </a:r>
          </a:p>
        </p:txBody>
      </p:sp>
      <p:pic>
        <p:nvPicPr>
          <p:cNvPr id="1026" name="Picture 2" descr="Animated GIG for thank you&quot; American Sign Language (ASL)">
            <a:extLst>
              <a:ext uri="{FF2B5EF4-FFF2-40B4-BE49-F238E27FC236}">
                <a16:creationId xmlns:a16="http://schemas.microsoft.com/office/drawing/2014/main" id="{0525C0D2-7B90-67EC-F197-BC1D818CC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46" y="1298608"/>
            <a:ext cx="3550870" cy="3550870"/>
          </a:xfrm>
          <a:prstGeom prst="rect">
            <a:avLst/>
          </a:prstGeom>
          <a:noFill/>
          <a:extLst>
            <a:ext uri="{909E8E84-426E-40DD-AFC4-6F175D3DCCD1}">
              <a14:hiddenFill xmlns:a14="http://schemas.microsoft.com/office/drawing/2010/main">
                <a:solidFill>
                  <a:srgbClr val="FFFFFF"/>
                </a:solidFill>
              </a14:hiddenFill>
            </a:ext>
          </a:extLst>
        </p:spPr>
      </p:pic>
      <p:sp>
        <p:nvSpPr>
          <p:cNvPr id="6" name="date">
            <a:extLst>
              <a:ext uri="{FF2B5EF4-FFF2-40B4-BE49-F238E27FC236}">
                <a16:creationId xmlns:a16="http://schemas.microsoft.com/office/drawing/2014/main" id="{2C523EE7-30BB-87E8-6749-C032F578D14C}"/>
              </a:ext>
            </a:extLst>
          </p:cNvPr>
          <p:cNvSpPr txBox="1"/>
          <p:nvPr/>
        </p:nvSpPr>
        <p:spPr>
          <a:xfrm>
            <a:off x="5716830" y="3963740"/>
            <a:ext cx="2725388" cy="523220"/>
          </a:xfrm>
          <a:prstGeom prst="rect">
            <a:avLst/>
          </a:prstGeom>
          <a:noFill/>
        </p:spPr>
        <p:txBody>
          <a:bodyPr wrap="square" rtlCol="0">
            <a:spAutoFit/>
          </a:bodyPr>
          <a:lstStyle/>
          <a:p>
            <a:pPr algn="r"/>
            <a:r>
              <a:rPr lang="en-US" sz="2800" dirty="0">
                <a:latin typeface="Atkinson Hyperlegible" pitchFamily="2" charset="0"/>
              </a:rPr>
              <a:t>daisy.org/</a:t>
            </a:r>
            <a:r>
              <a:rPr lang="en-US" sz="2800" dirty="0" err="1">
                <a:latin typeface="Atkinson Hyperlegible" pitchFamily="2" charset="0"/>
              </a:rPr>
              <a:t>csun</a:t>
            </a:r>
            <a:endParaRPr lang="en-US" sz="2800" dirty="0">
              <a:latin typeface="Atkinson Hyperlegible" pitchFamily="2" charset="0"/>
            </a:endParaRPr>
          </a:p>
        </p:txBody>
      </p:sp>
      <p:pic>
        <p:nvPicPr>
          <p:cNvPr id="3" name="Picture 2">
            <a:extLst>
              <a:ext uri="{FF2B5EF4-FFF2-40B4-BE49-F238E27FC236}">
                <a16:creationId xmlns:a16="http://schemas.microsoft.com/office/drawing/2014/main" id="{529DC699-4CA2-07B3-FD0C-49CE146A4C47}"/>
              </a:ext>
            </a:extLst>
          </p:cNvPr>
          <p:cNvPicPr>
            <a:picLocks noChangeAspect="1"/>
          </p:cNvPicPr>
          <p:nvPr/>
        </p:nvPicPr>
        <p:blipFill>
          <a:blip r:embed="rId3"/>
          <a:stretch>
            <a:fillRect/>
          </a:stretch>
        </p:blipFill>
        <p:spPr>
          <a:xfrm>
            <a:off x="5759276" y="1251502"/>
            <a:ext cx="2640495" cy="2640495"/>
          </a:xfrm>
          <a:prstGeom prst="rect">
            <a:avLst/>
          </a:prstGeom>
        </p:spPr>
      </p:pic>
    </p:spTree>
    <p:extLst>
      <p:ext uri="{BB962C8B-B14F-4D97-AF65-F5344CB8AC3E}">
        <p14:creationId xmlns:p14="http://schemas.microsoft.com/office/powerpoint/2010/main" val="18562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66C2-917E-4BF7-8216-82859BD7F632}"/>
              </a:ext>
            </a:extLst>
          </p:cNvPr>
          <p:cNvSpPr>
            <a:spLocks noGrp="1"/>
          </p:cNvSpPr>
          <p:nvPr>
            <p:ph type="title"/>
          </p:nvPr>
        </p:nvSpPr>
        <p:spPr>
          <a:xfrm>
            <a:off x="623888" y="1282304"/>
            <a:ext cx="7886700" cy="2139553"/>
          </a:xfrm>
        </p:spPr>
        <p:txBody>
          <a:bodyPr/>
          <a:lstStyle/>
          <a:p>
            <a:r>
              <a:rPr lang="en-US" dirty="0"/>
              <a:t>Improved accessibility of reading and editing math in Microsoft 365</a:t>
            </a:r>
          </a:p>
        </p:txBody>
      </p:sp>
      <p:sp>
        <p:nvSpPr>
          <p:cNvPr id="5" name="TextBox 4">
            <a:extLst>
              <a:ext uri="{FF2B5EF4-FFF2-40B4-BE49-F238E27FC236}">
                <a16:creationId xmlns:a16="http://schemas.microsoft.com/office/drawing/2014/main" id="{64018FF5-6CCD-5EB8-4451-C1511E1727C5}"/>
              </a:ext>
            </a:extLst>
          </p:cNvPr>
          <p:cNvSpPr txBox="1"/>
          <p:nvPr/>
        </p:nvSpPr>
        <p:spPr>
          <a:xfrm>
            <a:off x="623888" y="3493144"/>
            <a:ext cx="7886700" cy="646331"/>
          </a:xfrm>
          <a:prstGeom prst="rect">
            <a:avLst/>
          </a:prstGeom>
          <a:noFill/>
        </p:spPr>
        <p:txBody>
          <a:bodyPr wrap="square">
            <a:spAutoFit/>
          </a:bodyPr>
          <a:lstStyle/>
          <a:p>
            <a:r>
              <a:rPr lang="en-US" dirty="0">
                <a:solidFill>
                  <a:schemeClr val="accent5">
                    <a:lumMod val="25000"/>
                  </a:schemeClr>
                </a:solidFill>
                <a:hlinkClick r:id="rId2">
                  <a:extLst>
                    <a:ext uri="{A12FA001-AC4F-418D-AE19-62706E023703}">
                      <ahyp:hlinkClr xmlns:ahyp="http://schemas.microsoft.com/office/drawing/2018/hyperlinkcolor" val="tx"/>
                    </a:ext>
                  </a:extLst>
                </a:hlinkClick>
              </a:rPr>
              <a:t>Writing and presenting about math is easy and inclusive with Microsoft 365 (August 2025)</a:t>
            </a:r>
            <a:endParaRPr lang="en-US" dirty="0">
              <a:solidFill>
                <a:schemeClr val="accent5">
                  <a:lumMod val="25000"/>
                </a:schemeClr>
              </a:solidFill>
            </a:endParaRPr>
          </a:p>
        </p:txBody>
      </p:sp>
      <p:sp>
        <p:nvSpPr>
          <p:cNvPr id="11" name="TextBox 10">
            <a:extLst>
              <a:ext uri="{FF2B5EF4-FFF2-40B4-BE49-F238E27FC236}">
                <a16:creationId xmlns:a16="http://schemas.microsoft.com/office/drawing/2014/main" id="{98D963B5-5F85-46B7-9A1E-E4C280C0B9EA}"/>
              </a:ext>
            </a:extLst>
          </p:cNvPr>
          <p:cNvSpPr txBox="1"/>
          <p:nvPr/>
        </p:nvSpPr>
        <p:spPr>
          <a:xfrm>
            <a:off x="623888" y="4210762"/>
            <a:ext cx="7886700" cy="369332"/>
          </a:xfrm>
          <a:prstGeom prst="rect">
            <a:avLst/>
          </a:prstGeom>
          <a:noFill/>
        </p:spPr>
        <p:txBody>
          <a:bodyPr wrap="square">
            <a:spAutoFit/>
          </a:bodyPr>
          <a:lstStyle/>
          <a:p>
            <a:r>
              <a:rPr lang="en-US" dirty="0">
                <a:solidFill>
                  <a:schemeClr val="accent5">
                    <a:lumMod val="25000"/>
                  </a:schemeClr>
                </a:solidFill>
                <a:hlinkClick r:id="rId3">
                  <a:extLst>
                    <a:ext uri="{A12FA001-AC4F-418D-AE19-62706E023703}">
                      <ahyp:hlinkClr xmlns:ahyp="http://schemas.microsoft.com/office/drawing/2018/hyperlinkcolor" val="tx"/>
                    </a:ext>
                  </a:extLst>
                </a:hlinkClick>
              </a:rPr>
              <a:t>Make math inclusive for everyone with Microsoft 365 (February 2026)</a:t>
            </a:r>
            <a:endParaRPr lang="en-US" dirty="0">
              <a:solidFill>
                <a:schemeClr val="accent5">
                  <a:lumMod val="25000"/>
                </a:schemeClr>
              </a:solidFill>
            </a:endParaRPr>
          </a:p>
        </p:txBody>
      </p:sp>
    </p:spTree>
    <p:extLst>
      <p:ext uri="{BB962C8B-B14F-4D97-AF65-F5344CB8AC3E}">
        <p14:creationId xmlns:p14="http://schemas.microsoft.com/office/powerpoint/2010/main" val="2771598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1B91-3700-59C9-6815-AA8A59AAE0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9E6A6-8B42-E08B-92EB-B122594F8F49}"/>
              </a:ext>
            </a:extLst>
          </p:cNvPr>
          <p:cNvSpPr>
            <a:spLocks noGrp="1"/>
          </p:cNvSpPr>
          <p:nvPr>
            <p:ph type="ctrTitle"/>
          </p:nvPr>
        </p:nvSpPr>
        <p:spPr>
          <a:xfrm>
            <a:off x="447261" y="1031846"/>
            <a:ext cx="8249478" cy="3079809"/>
          </a:xfrm>
        </p:spPr>
        <p:txBody>
          <a:bodyPr anchor="ctr" anchorCtr="0">
            <a:normAutofit fontScale="90000"/>
          </a:bodyPr>
          <a:lstStyle/>
          <a:p>
            <a:r>
              <a:rPr lang="en-US" sz="5300" dirty="0"/>
              <a:t>Provide Feedback with Sound</a:t>
            </a:r>
            <a:br>
              <a:rPr lang="en-US" sz="5300" dirty="0"/>
            </a:br>
            <a:br>
              <a:rPr lang="en-US" sz="5300" dirty="0"/>
            </a:br>
            <a:r>
              <a:rPr lang="en-US" sz="3000" dirty="0"/>
              <a:t>Word, Excel, PowerPoint, and OneNote for Windows</a:t>
            </a:r>
          </a:p>
        </p:txBody>
      </p:sp>
    </p:spTree>
    <p:extLst>
      <p:ext uri="{BB962C8B-B14F-4D97-AF65-F5344CB8AC3E}">
        <p14:creationId xmlns:p14="http://schemas.microsoft.com/office/powerpoint/2010/main" val="344569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7DF87-5F9A-C3FF-26BC-2AD0B6239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72F7BF-B381-A424-52F2-8B830A4EEEDB}"/>
              </a:ext>
            </a:extLst>
          </p:cNvPr>
          <p:cNvSpPr>
            <a:spLocks noGrp="1"/>
          </p:cNvSpPr>
          <p:nvPr>
            <p:ph type="title"/>
          </p:nvPr>
        </p:nvSpPr>
        <p:spPr>
          <a:xfrm>
            <a:off x="628650" y="-1130413"/>
            <a:ext cx="7886700" cy="994172"/>
          </a:xfrm>
        </p:spPr>
        <p:txBody>
          <a:bodyPr/>
          <a:lstStyle/>
          <a:p>
            <a:r>
              <a:rPr lang="en-US"/>
              <a:t>Provide Feedback with Sound in Word for Windows</a:t>
            </a:r>
          </a:p>
        </p:txBody>
      </p:sp>
      <p:pic>
        <p:nvPicPr>
          <p:cNvPr id="3" name="WordWin32.ProvideFeedbackWithSound">
            <a:hlinkClick r:id="" action="ppaction://media"/>
            <a:extLst>
              <a:ext uri="{FF2B5EF4-FFF2-40B4-BE49-F238E27FC236}">
                <a16:creationId xmlns:a16="http://schemas.microsoft.com/office/drawing/2014/main" id="{87506C76-D025-A932-BD71-ABB559CDF607}"/>
              </a:ext>
            </a:extLst>
          </p:cNvPr>
          <p:cNvPicPr>
            <a:picLocks noChangeAspect="1"/>
          </p:cNvPicPr>
          <p:nvPr>
            <a:videoFile r:link="rId1"/>
            <p:extLst>
              <p:ext uri="{DAA4B4D4-6D71-4841-9C94-3DE7FCFB9230}">
                <p14:media xmlns:p14="http://schemas.microsoft.com/office/powerpoint/2010/main" r:embed="rId2">
                  <p14:trim st="1500" end="4333"/>
                  <p14:extLst>
                    <p:ext uri="{3AFAAA56-56D3-431D-BCD4-E75A35582382}">
                      <p173:tracksInfo xmlns:p173="http://schemas.microsoft.com/office/powerpoint/2017/3/main" displayLoc="media">
                        <p173:trackLst>
                          <p173:track id="{9D486CA2-E202-4118-B368-338C18BFE174}" label="" lang="en-us" r:embed="rId4"/>
                          <p173:track id="{919C60E3-27DC-4BF7-AC27-F7440E95DF2D}" label="" lang="en-us" r:embed="rId5"/>
                        </p173:trackLst>
                      </p173:tracksInfo>
                    </p:ext>
                  </p14:extLst>
                </p14:media>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63968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4109E-1C86-DD30-EE98-CEDEDA5662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63A57-A3EE-DCE3-3EC6-B10B0D843C89}"/>
              </a:ext>
            </a:extLst>
          </p:cNvPr>
          <p:cNvSpPr>
            <a:spLocks noGrp="1"/>
          </p:cNvSpPr>
          <p:nvPr>
            <p:ph type="title"/>
          </p:nvPr>
        </p:nvSpPr>
        <p:spPr>
          <a:xfrm>
            <a:off x="628650" y="-1130413"/>
            <a:ext cx="7886700" cy="994172"/>
          </a:xfrm>
        </p:spPr>
        <p:txBody>
          <a:bodyPr/>
          <a:lstStyle/>
          <a:p>
            <a:r>
              <a:rPr lang="en-US"/>
              <a:t>Typing math using </a:t>
            </a:r>
            <a:r>
              <a:rPr lang="en-US" err="1"/>
              <a:t>UnicodeMath</a:t>
            </a:r>
            <a:r>
              <a:rPr lang="en-US"/>
              <a:t> in Word for </a:t>
            </a:r>
            <a:r>
              <a:rPr lang="en-US" err="1"/>
              <a:t>WIndows</a:t>
            </a:r>
            <a:endParaRPr lang="en-US"/>
          </a:p>
        </p:txBody>
      </p:sp>
      <p:pic>
        <p:nvPicPr>
          <p:cNvPr id="3" name="WordWin32.UnicodeMathAutoBuildup.FineGrainMathSpeech">
            <a:hlinkClick r:id="" action="ppaction://media"/>
            <a:extLst>
              <a:ext uri="{FF2B5EF4-FFF2-40B4-BE49-F238E27FC236}">
                <a16:creationId xmlns:a16="http://schemas.microsoft.com/office/drawing/2014/main" id="{8FA52D1E-5767-58F9-EDDB-FFDB72AC8F6D}"/>
              </a:ext>
            </a:extLst>
          </p:cNvPr>
          <p:cNvPicPr>
            <a:picLocks noChangeAspect="1"/>
          </p:cNvPicPr>
          <p:nvPr>
            <a:videoFile r:link="rId1"/>
            <p:extLst>
              <p:ext uri="{DAA4B4D4-6D71-4841-9C94-3DE7FCFB9230}">
                <p14:media xmlns:p14="http://schemas.microsoft.com/office/powerpoint/2010/main" r:embed="rId2">
                  <p14:trim st="3000" end="19567"/>
                  <p14:extLst>
                    <p:ext uri="{3AFAAA56-56D3-431D-BCD4-E75A35582382}">
                      <p173:tracksInfo xmlns:p173="http://schemas.microsoft.com/office/powerpoint/2017/3/main" displayLoc="media">
                        <p173:trackLst>
                          <p173:track id="{972009E6-6369-445A-8EDE-5F200F42F758}" label="" lang="en-us" r:embed="rId4"/>
                        </p173:trackLst>
                      </p173:tracksInfo>
                    </p:ext>
                  </p14:extLst>
                </p14:media>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57126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7F614-10C8-A89F-7964-9DEE1D162C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8344D-21FE-CAB2-255C-1F340CE858E0}"/>
              </a:ext>
            </a:extLst>
          </p:cNvPr>
          <p:cNvSpPr>
            <a:spLocks noGrp="1"/>
          </p:cNvSpPr>
          <p:nvPr>
            <p:ph type="ctrTitle"/>
          </p:nvPr>
        </p:nvSpPr>
        <p:spPr>
          <a:xfrm>
            <a:off x="447261" y="1031846"/>
            <a:ext cx="8249478" cy="3079809"/>
          </a:xfrm>
        </p:spPr>
        <p:txBody>
          <a:bodyPr anchor="ctr" anchorCtr="0">
            <a:normAutofit/>
          </a:bodyPr>
          <a:lstStyle/>
          <a:p>
            <a:r>
              <a:rPr lang="en-US" sz="4000" dirty="0"/>
              <a:t>Reading math with NVDA and </a:t>
            </a:r>
            <a:r>
              <a:rPr lang="en-US" sz="4000" dirty="0" err="1"/>
              <a:t>MathCAT</a:t>
            </a:r>
            <a:br>
              <a:rPr lang="en-US" sz="4000" dirty="0"/>
            </a:br>
            <a:br>
              <a:rPr lang="en-US" sz="4000" dirty="0"/>
            </a:br>
            <a:r>
              <a:rPr lang="en-US" sz="3000" dirty="0"/>
              <a:t>Word for Windows</a:t>
            </a:r>
          </a:p>
        </p:txBody>
      </p:sp>
    </p:spTree>
    <p:extLst>
      <p:ext uri="{BB962C8B-B14F-4D97-AF65-F5344CB8AC3E}">
        <p14:creationId xmlns:p14="http://schemas.microsoft.com/office/powerpoint/2010/main" val="4278818415"/>
      </p:ext>
    </p:extLst>
  </p:cSld>
  <p:clrMapOvr>
    <a:masterClrMapping/>
  </p:clrMapOvr>
</p:sld>
</file>

<file path=ppt/theme/theme1.xml><?xml version="1.0" encoding="utf-8"?>
<a:theme xmlns:a="http://schemas.openxmlformats.org/drawingml/2006/main" name="Presentation_level">
  <a:themeElements>
    <a:clrScheme name="Custom 27">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fontScheme name="Leve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
      <a:clrScheme name="Level 9">
        <a:dk1>
          <a:srgbClr val="000000"/>
        </a:dk1>
        <a:lt1>
          <a:srgbClr val="FFFFFF"/>
        </a:lt1>
        <a:dk2>
          <a:srgbClr val="666699"/>
        </a:dk2>
        <a:lt2>
          <a:srgbClr val="FFCC00"/>
        </a:lt2>
        <a:accent1>
          <a:srgbClr val="FF9900"/>
        </a:accent1>
        <a:accent2>
          <a:srgbClr val="FF9900"/>
        </a:accent2>
        <a:accent3>
          <a:srgbClr val="FFFFFF"/>
        </a:accent3>
        <a:accent4>
          <a:srgbClr val="000000"/>
        </a:accent4>
        <a:accent5>
          <a:srgbClr val="FFCAAA"/>
        </a:accent5>
        <a:accent6>
          <a:srgbClr val="E78A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ec4d84-8685-4aaf-9a98-a0694149e89e">
      <Terms xmlns="http://schemas.microsoft.com/office/infopath/2007/PartnerControls"/>
    </lcf76f155ced4ddcb4097134ff3c332f>
    <TaxCatchAll xmlns="a40d51f4-f0d6-4f05-b688-6aaf2563ee8f" xsi:nil="true"/>
    <SharedWithUsers xmlns="a40d51f4-f0d6-4f05-b688-6aaf2563ee8f">
      <UserInfo>
        <DisplayName>Richard Orme</DisplayName>
        <AccountId>18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B12E3ADF2E9EC46AE1D62AE160ABD91" ma:contentTypeVersion="19" ma:contentTypeDescription="Create a new document." ma:contentTypeScope="" ma:versionID="e9b105e8e67c12b7bd16f605882ca9f2">
  <xsd:schema xmlns:xsd="http://www.w3.org/2001/XMLSchema" xmlns:xs="http://www.w3.org/2001/XMLSchema" xmlns:p="http://schemas.microsoft.com/office/2006/metadata/properties" xmlns:ns2="9dec4d84-8685-4aaf-9a98-a0694149e89e" xmlns:ns3="a40d51f4-f0d6-4f05-b688-6aaf2563ee8f" targetNamespace="http://schemas.microsoft.com/office/2006/metadata/properties" ma:root="true" ma:fieldsID="1e292a4fb64951b1ce2132656b3863a0" ns2:_="" ns3:_="">
    <xsd:import namespace="9dec4d84-8685-4aaf-9a98-a0694149e89e"/>
    <xsd:import namespace="a40d51f4-f0d6-4f05-b688-6aaf2563ee8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ec4d84-8685-4aaf-9a98-a0694149e8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ef7826-fcf7-4b33-bad3-29fefbca48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0d51f4-f0d6-4f05-b688-6aaf2563ee8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3795aa6-278a-44b9-82e9-59c2c2e185c6}" ma:internalName="TaxCatchAll" ma:showField="CatchAllData" ma:web="a40d51f4-f0d6-4f05-b688-6aaf2563ee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5F6F5A-DED5-4340-92EC-454D1E831A0E}">
  <ds:schemaRefs>
    <ds:schemaRef ds:uri="http://purl.org/dc/terms/"/>
    <ds:schemaRef ds:uri="http://schemas.microsoft.com/office/2006/documentManagement/types"/>
    <ds:schemaRef ds:uri="9dec4d84-8685-4aaf-9a98-a0694149e89e"/>
    <ds:schemaRef ds:uri="http://www.w3.org/XML/1998/namespace"/>
    <ds:schemaRef ds:uri="a40d51f4-f0d6-4f05-b688-6aaf2563ee8f"/>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4E9972D2-E429-491C-969C-039F58687E14}">
  <ds:schemaRefs>
    <ds:schemaRef ds:uri="http://schemas.microsoft.com/sharepoint/v3/contenttype/forms"/>
  </ds:schemaRefs>
</ds:datastoreItem>
</file>

<file path=customXml/itemProps3.xml><?xml version="1.0" encoding="utf-8"?>
<ds:datastoreItem xmlns:ds="http://schemas.openxmlformats.org/officeDocument/2006/customXml" ds:itemID="{D9FB443D-DBF3-4282-B9CF-C06996E528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ec4d84-8685-4aaf-9a98-a0694149e89e"/>
    <ds:schemaRef ds:uri="a40d51f4-f0d6-4f05-b688-6aaf2563ee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Presentation_level</Template>
  <TotalTime>1597</TotalTime>
  <Words>850</Words>
  <Application>Microsoft Office PowerPoint</Application>
  <PresentationFormat>On-screen Show (16:9)</PresentationFormat>
  <Paragraphs>128</Paragraphs>
  <Slides>43</Slides>
  <Notes>5</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Times New Roman</vt:lpstr>
      <vt:lpstr>Wingdings</vt:lpstr>
      <vt:lpstr>Atkinson Hyperlegible</vt:lpstr>
      <vt:lpstr>Presentation_level</vt:lpstr>
      <vt:lpstr>Reading and Writing Math with a Screen Reader: 3rd edition</vt:lpstr>
      <vt:lpstr>Introducing</vt:lpstr>
      <vt:lpstr>Show Your Working</vt:lpstr>
      <vt:lpstr>Heroes Who Count</vt:lpstr>
      <vt:lpstr>Improved accessibility of reading and editing math in Microsoft 365</vt:lpstr>
      <vt:lpstr>Provide Feedback with Sound  Word, Excel, PowerPoint, and OneNote for Windows</vt:lpstr>
      <vt:lpstr>Provide Feedback with Sound in Word for Windows</vt:lpstr>
      <vt:lpstr>Typing math using UnicodeMath in Word for WIndows</vt:lpstr>
      <vt:lpstr>Reading math with NVDA and MathCAT  Word for Windows</vt:lpstr>
      <vt:lpstr>Reading math with NVDA and MathCAT in Word for Windows</vt:lpstr>
      <vt:lpstr>Additional context when editing math with a screen reader  Word, Excel, PowerPoint, and OneNote for Windows</vt:lpstr>
      <vt:lpstr>Navigate math in Word for Windows with NVDA</vt:lpstr>
      <vt:lpstr>100+ additional math autocorrect codes  Word, Excel, PowerPoint, and OneNote for Windows and Mac</vt:lpstr>
      <vt:lpstr>Math autocorrect</vt:lpstr>
      <vt:lpstr>Math autocorrect</vt:lpstr>
      <vt:lpstr>Improved math reading with a screen reader  Word, Excel, PowerPoint, and OneNote on all platforms PowerPoint Live in Teams</vt:lpstr>
      <vt:lpstr>Reading math on the slide in PowerPoint Live in Teams using VoiceOver</vt:lpstr>
      <vt:lpstr>Easier to create and edit native math in Microsoft 365</vt:lpstr>
      <vt:lpstr>Enter and edit math in LaTeX  Word, Excel, PowerPoint for Windows and Mac</vt:lpstr>
      <vt:lpstr>LaTeX in PowerPoint for Windows</vt:lpstr>
      <vt:lpstr>Math keyboard shortcuts</vt:lpstr>
      <vt:lpstr>Paste text containing delimited LaTeX inserts native math in PowerPoint</vt:lpstr>
      <vt:lpstr>Copy/paste math using MathML  Word, Excel, PowerPoint for Windows and Mac</vt:lpstr>
      <vt:lpstr>Measuring Impact</vt:lpstr>
      <vt:lpstr>Paste math from web and other apps  Word, Excel, PowerPoint for Windows and Mac</vt:lpstr>
      <vt:lpstr>Copy math from Copilot Pane, paste into Word for Windows</vt:lpstr>
      <vt:lpstr>Copy math from ChatGPT in Edge; Paste into PowerPoint for Mac</vt:lpstr>
      <vt:lpstr>Copy math from Wikipedia in Firefox, Paste into OneNote for Windows</vt:lpstr>
      <vt:lpstr>Copy math from Thorium ePub reader into Word for Windows</vt:lpstr>
      <vt:lpstr>Copy math from Math Stack Exchange, one at a time using MathJax MathML window, paste into Word for Windows</vt:lpstr>
      <vt:lpstr>Copy MathML in HTML in Edge to PowerPoint on iOS</vt:lpstr>
      <vt:lpstr>xFormula keyboard in PowerPoint for iOS</vt:lpstr>
      <vt:lpstr>Copy math and paste in other apps  Word, Excel, PowerPoint for Windows and Mac</vt:lpstr>
      <vt:lpstr>Turn on Copy as MathML in PowerPoint for Windows</vt:lpstr>
      <vt:lpstr>Copy MathML from PowerPoint for Windows to MathType</vt:lpstr>
      <vt:lpstr>Copy MathML from PowerPoint for Windows to HTML source of webpage</vt:lpstr>
      <vt:lpstr>Convert Equation Editor and MathType objects to Office Math  Word, Excel, PowerPoint for Windows and Mac</vt:lpstr>
      <vt:lpstr>Convert to Office Math and Convert All to Office Math on the context menu in PowerPoint for Mac</vt:lpstr>
      <vt:lpstr>Math reading experience for PDF with Adobe Reader + JAWS and NVDA   Word and PowerPoint</vt:lpstr>
      <vt:lpstr>Reading math in PDF exported by PowerPoint with Adobe Reader + JAWS Math Viewer</vt:lpstr>
      <vt:lpstr>The MSFT_MathML custom attribute in PDF/UA</vt:lpstr>
      <vt:lpstr>Resources</vt:lpstr>
      <vt:lpstr>Thanks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Richard Orme</cp:lastModifiedBy>
  <cp:revision>109</cp:revision>
  <dcterms:created xsi:type="dcterms:W3CDTF">2024-03-19T00:30:08Z</dcterms:created>
  <dcterms:modified xsi:type="dcterms:W3CDTF">2026-03-13T21:45:05Z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0x0101008B12E3ADF2E9EC46AE1D62AE160ABD91</vt:lpwstr>
  </property>
  <property fmtid="{D5CDD505-2E9C-101B-9397-08002B2CF9AE}" pid="4" name="_TemplateID">
    <vt:lpwstr>TC060874521033</vt:lpwstr>
  </property>
</Properties>
</file>